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theme/theme10.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1.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tags/tag2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9" r:id="rId5"/>
    <p:sldMasterId id="2147483742" r:id="rId6"/>
    <p:sldMasterId id="2147483786" r:id="rId7"/>
    <p:sldMasterId id="2147483953" r:id="rId8"/>
    <p:sldMasterId id="2147483980" r:id="rId9"/>
    <p:sldMasterId id="2147483999" r:id="rId10"/>
    <p:sldMasterId id="2147484004" r:id="rId11"/>
    <p:sldMasterId id="2147484029" r:id="rId12"/>
    <p:sldMasterId id="2147484055" r:id="rId13"/>
    <p:sldMasterId id="2147484064" r:id="rId14"/>
    <p:sldMasterId id="2147484069" r:id="rId15"/>
  </p:sldMasterIdLst>
  <p:notesMasterIdLst>
    <p:notesMasterId r:id="rId49"/>
  </p:notesMasterIdLst>
  <p:sldIdLst>
    <p:sldId id="292" r:id="rId16"/>
    <p:sldId id="314" r:id="rId17"/>
    <p:sldId id="361" r:id="rId18"/>
    <p:sldId id="344" r:id="rId19"/>
    <p:sldId id="343" r:id="rId20"/>
    <p:sldId id="380" r:id="rId21"/>
    <p:sldId id="346" r:id="rId22"/>
    <p:sldId id="347" r:id="rId23"/>
    <p:sldId id="348" r:id="rId24"/>
    <p:sldId id="372" r:id="rId25"/>
    <p:sldId id="373" r:id="rId26"/>
    <p:sldId id="374" r:id="rId27"/>
    <p:sldId id="349" r:id="rId28"/>
    <p:sldId id="352" r:id="rId29"/>
    <p:sldId id="353" r:id="rId30"/>
    <p:sldId id="350" r:id="rId31"/>
    <p:sldId id="351" r:id="rId32"/>
    <p:sldId id="371" r:id="rId33"/>
    <p:sldId id="369" r:id="rId34"/>
    <p:sldId id="382" r:id="rId35"/>
    <p:sldId id="384" r:id="rId36"/>
    <p:sldId id="383" r:id="rId37"/>
    <p:sldId id="385" r:id="rId38"/>
    <p:sldId id="386" r:id="rId39"/>
    <p:sldId id="360" r:id="rId40"/>
    <p:sldId id="381" r:id="rId41"/>
    <p:sldId id="375" r:id="rId42"/>
    <p:sldId id="273" r:id="rId43"/>
    <p:sldId id="378" r:id="rId44"/>
    <p:sldId id="345" r:id="rId45"/>
    <p:sldId id="312" r:id="rId46"/>
    <p:sldId id="1941" r:id="rId47"/>
    <p:sldId id="1516" r:id="rId48"/>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D1644D-059A-45C1-A79E-06AB4144E27A}" v="17" dt="2018-09-18T10:15:33.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2" autoAdjust="0"/>
    <p:restoredTop sz="88701" autoAdjust="0"/>
  </p:normalViewPr>
  <p:slideViewPr>
    <p:cSldViewPr snapToGrid="0">
      <p:cViewPr varScale="1">
        <p:scale>
          <a:sx n="61" d="100"/>
          <a:sy n="61" d="100"/>
        </p:scale>
        <p:origin x="976" y="6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tags" Target="tags/tag1.xml"/><Relationship Id="rId55"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sha Rosenbaum" userId="1bf2e868-c5ef-497c-bfab-c835f1da9e69" providerId="ADAL" clId="{AAD1644D-059A-45C1-A79E-06AB4144E27A}"/>
    <pc:docChg chg="undo addSld delSld modSld sldOrd">
      <pc:chgData name="Sasha Rosenbaum" userId="1bf2e868-c5ef-497c-bfab-c835f1da9e69" providerId="ADAL" clId="{AAD1644D-059A-45C1-A79E-06AB4144E27A}" dt="2018-09-18T10:15:31.082" v="30" actId="20577"/>
      <pc:docMkLst>
        <pc:docMk/>
      </pc:docMkLst>
      <pc:sldChg chg="modTransition">
        <pc:chgData name="Sasha Rosenbaum" userId="1bf2e868-c5ef-497c-bfab-c835f1da9e69" providerId="ADAL" clId="{AAD1644D-059A-45C1-A79E-06AB4144E27A}" dt="2018-09-17T20:24:18.902" v="24"/>
        <pc:sldMkLst>
          <pc:docMk/>
          <pc:sldMk cId="2620863840" sldId="273"/>
        </pc:sldMkLst>
      </pc:sldChg>
      <pc:sldChg chg="modTransition">
        <pc:chgData name="Sasha Rosenbaum" userId="1bf2e868-c5ef-497c-bfab-c835f1da9e69" providerId="ADAL" clId="{AAD1644D-059A-45C1-A79E-06AB4144E27A}" dt="2018-09-17T20:22:36.114" v="19"/>
        <pc:sldMkLst>
          <pc:docMk/>
          <pc:sldMk cId="2799170584" sldId="312"/>
        </pc:sldMkLst>
      </pc:sldChg>
      <pc:sldChg chg="del">
        <pc:chgData name="Sasha Rosenbaum" userId="1bf2e868-c5ef-497c-bfab-c835f1da9e69" providerId="ADAL" clId="{AAD1644D-059A-45C1-A79E-06AB4144E27A}" dt="2018-09-17T20:19:51.316" v="7" actId="2696"/>
        <pc:sldMkLst>
          <pc:docMk/>
          <pc:sldMk cId="2173087356" sldId="324"/>
        </pc:sldMkLst>
      </pc:sldChg>
      <pc:sldChg chg="ord">
        <pc:chgData name="Sasha Rosenbaum" userId="1bf2e868-c5ef-497c-bfab-c835f1da9e69" providerId="ADAL" clId="{AAD1644D-059A-45C1-A79E-06AB4144E27A}" dt="2018-09-17T22:04:54.237" v="25"/>
        <pc:sldMkLst>
          <pc:docMk/>
          <pc:sldMk cId="3730914534" sldId="343"/>
        </pc:sldMkLst>
      </pc:sldChg>
      <pc:sldChg chg="ord">
        <pc:chgData name="Sasha Rosenbaum" userId="1bf2e868-c5ef-497c-bfab-c835f1da9e69" providerId="ADAL" clId="{AAD1644D-059A-45C1-A79E-06AB4144E27A}" dt="2018-09-17T22:05:09.202" v="26"/>
        <pc:sldMkLst>
          <pc:docMk/>
          <pc:sldMk cId="1264720382" sldId="344"/>
        </pc:sldMkLst>
      </pc:sldChg>
      <pc:sldChg chg="modTransition">
        <pc:chgData name="Sasha Rosenbaum" userId="1bf2e868-c5ef-497c-bfab-c835f1da9e69" providerId="ADAL" clId="{AAD1644D-059A-45C1-A79E-06AB4144E27A}" dt="2018-09-17T20:21:01.335" v="18"/>
        <pc:sldMkLst>
          <pc:docMk/>
          <pc:sldMk cId="2736036071" sldId="345"/>
        </pc:sldMkLst>
      </pc:sldChg>
      <pc:sldChg chg="ord">
        <pc:chgData name="Sasha Rosenbaum" userId="1bf2e868-c5ef-497c-bfab-c835f1da9e69" providerId="ADAL" clId="{AAD1644D-059A-45C1-A79E-06AB4144E27A}" dt="2018-09-17T22:08:22.730" v="29"/>
        <pc:sldMkLst>
          <pc:docMk/>
          <pc:sldMk cId="3336154053" sldId="346"/>
        </pc:sldMkLst>
      </pc:sldChg>
      <pc:sldChg chg="ord">
        <pc:chgData name="Sasha Rosenbaum" userId="1bf2e868-c5ef-497c-bfab-c835f1da9e69" providerId="ADAL" clId="{AAD1644D-059A-45C1-A79E-06AB4144E27A}" dt="2018-09-17T22:08:22.730" v="29"/>
        <pc:sldMkLst>
          <pc:docMk/>
          <pc:sldMk cId="159095587" sldId="347"/>
        </pc:sldMkLst>
      </pc:sldChg>
      <pc:sldChg chg="ord">
        <pc:chgData name="Sasha Rosenbaum" userId="1bf2e868-c5ef-497c-bfab-c835f1da9e69" providerId="ADAL" clId="{AAD1644D-059A-45C1-A79E-06AB4144E27A}" dt="2018-09-17T22:08:22.730" v="29"/>
        <pc:sldMkLst>
          <pc:docMk/>
          <pc:sldMk cId="3803962474" sldId="348"/>
        </pc:sldMkLst>
      </pc:sldChg>
      <pc:sldChg chg="ord">
        <pc:chgData name="Sasha Rosenbaum" userId="1bf2e868-c5ef-497c-bfab-c835f1da9e69" providerId="ADAL" clId="{AAD1644D-059A-45C1-A79E-06AB4144E27A}" dt="2018-09-17T22:08:22.730" v="29"/>
        <pc:sldMkLst>
          <pc:docMk/>
          <pc:sldMk cId="1656733011" sldId="349"/>
        </pc:sldMkLst>
      </pc:sldChg>
      <pc:sldChg chg="ord">
        <pc:chgData name="Sasha Rosenbaum" userId="1bf2e868-c5ef-497c-bfab-c835f1da9e69" providerId="ADAL" clId="{AAD1644D-059A-45C1-A79E-06AB4144E27A}" dt="2018-09-17T22:08:22.730" v="29"/>
        <pc:sldMkLst>
          <pc:docMk/>
          <pc:sldMk cId="3513408668" sldId="350"/>
        </pc:sldMkLst>
      </pc:sldChg>
      <pc:sldChg chg="ord modNotesTx">
        <pc:chgData name="Sasha Rosenbaum" userId="1bf2e868-c5ef-497c-bfab-c835f1da9e69" providerId="ADAL" clId="{AAD1644D-059A-45C1-A79E-06AB4144E27A}" dt="2018-09-18T10:15:31.082" v="30" actId="20577"/>
        <pc:sldMkLst>
          <pc:docMk/>
          <pc:sldMk cId="4080417924" sldId="351"/>
        </pc:sldMkLst>
      </pc:sldChg>
      <pc:sldChg chg="add del ord modTransition">
        <pc:chgData name="Sasha Rosenbaum" userId="1bf2e868-c5ef-497c-bfab-c835f1da9e69" providerId="ADAL" clId="{AAD1644D-059A-45C1-A79E-06AB4144E27A}" dt="2018-09-17T22:08:22.730" v="29"/>
        <pc:sldMkLst>
          <pc:docMk/>
          <pc:sldMk cId="1224989330" sldId="352"/>
        </pc:sldMkLst>
      </pc:sldChg>
      <pc:sldChg chg="add del ord modTransition">
        <pc:chgData name="Sasha Rosenbaum" userId="1bf2e868-c5ef-497c-bfab-c835f1da9e69" providerId="ADAL" clId="{AAD1644D-059A-45C1-A79E-06AB4144E27A}" dt="2018-09-17T22:08:22.730" v="29"/>
        <pc:sldMkLst>
          <pc:docMk/>
          <pc:sldMk cId="2224077179" sldId="353"/>
        </pc:sldMkLst>
      </pc:sldChg>
      <pc:sldChg chg="del">
        <pc:chgData name="Sasha Rosenbaum" userId="1bf2e868-c5ef-497c-bfab-c835f1da9e69" providerId="ADAL" clId="{AAD1644D-059A-45C1-A79E-06AB4144E27A}" dt="2018-09-17T20:19:47.806" v="1" actId="2696"/>
        <pc:sldMkLst>
          <pc:docMk/>
          <pc:sldMk cId="861743079" sldId="363"/>
        </pc:sldMkLst>
      </pc:sldChg>
      <pc:sldChg chg="del">
        <pc:chgData name="Sasha Rosenbaum" userId="1bf2e868-c5ef-497c-bfab-c835f1da9e69" providerId="ADAL" clId="{AAD1644D-059A-45C1-A79E-06AB4144E27A}" dt="2018-09-17T20:19:47.943" v="2" actId="2696"/>
        <pc:sldMkLst>
          <pc:docMk/>
          <pc:sldMk cId="1690139624" sldId="364"/>
        </pc:sldMkLst>
      </pc:sldChg>
      <pc:sldChg chg="del">
        <pc:chgData name="Sasha Rosenbaum" userId="1bf2e868-c5ef-497c-bfab-c835f1da9e69" providerId="ADAL" clId="{AAD1644D-059A-45C1-A79E-06AB4144E27A}" dt="2018-09-17T20:19:48.036" v="3" actId="2696"/>
        <pc:sldMkLst>
          <pc:docMk/>
          <pc:sldMk cId="966921892" sldId="365"/>
        </pc:sldMkLst>
      </pc:sldChg>
      <pc:sldChg chg="del">
        <pc:chgData name="Sasha Rosenbaum" userId="1bf2e868-c5ef-497c-bfab-c835f1da9e69" providerId="ADAL" clId="{AAD1644D-059A-45C1-A79E-06AB4144E27A}" dt="2018-09-17T20:19:48.166" v="4" actId="2696"/>
        <pc:sldMkLst>
          <pc:docMk/>
          <pc:sldMk cId="211477885" sldId="366"/>
        </pc:sldMkLst>
      </pc:sldChg>
      <pc:sldChg chg="del">
        <pc:chgData name="Sasha Rosenbaum" userId="1bf2e868-c5ef-497c-bfab-c835f1da9e69" providerId="ADAL" clId="{AAD1644D-059A-45C1-A79E-06AB4144E27A}" dt="2018-09-17T20:19:48.268" v="5" actId="2696"/>
        <pc:sldMkLst>
          <pc:docMk/>
          <pc:sldMk cId="3991027563" sldId="367"/>
        </pc:sldMkLst>
      </pc:sldChg>
      <pc:sldChg chg="del">
        <pc:chgData name="Sasha Rosenbaum" userId="1bf2e868-c5ef-497c-bfab-c835f1da9e69" providerId="ADAL" clId="{AAD1644D-059A-45C1-A79E-06AB4144E27A}" dt="2018-09-17T20:19:48.320" v="6" actId="2696"/>
        <pc:sldMkLst>
          <pc:docMk/>
          <pc:sldMk cId="3801255459" sldId="368"/>
        </pc:sldMkLst>
      </pc:sldChg>
      <pc:sldChg chg="ord modTransition">
        <pc:chgData name="Sasha Rosenbaum" userId="1bf2e868-c5ef-497c-bfab-c835f1da9e69" providerId="ADAL" clId="{AAD1644D-059A-45C1-A79E-06AB4144E27A}" dt="2018-09-17T22:06:21.504" v="28"/>
        <pc:sldMkLst>
          <pc:docMk/>
          <pc:sldMk cId="231178828" sldId="369"/>
        </pc:sldMkLst>
      </pc:sldChg>
      <pc:sldChg chg="ord">
        <pc:chgData name="Sasha Rosenbaum" userId="1bf2e868-c5ef-497c-bfab-c835f1da9e69" providerId="ADAL" clId="{AAD1644D-059A-45C1-A79E-06AB4144E27A}" dt="2018-09-17T22:06:21.504" v="28"/>
        <pc:sldMkLst>
          <pc:docMk/>
          <pc:sldMk cId="1449521148" sldId="371"/>
        </pc:sldMkLst>
      </pc:sldChg>
      <pc:sldChg chg="ord">
        <pc:chgData name="Sasha Rosenbaum" userId="1bf2e868-c5ef-497c-bfab-c835f1da9e69" providerId="ADAL" clId="{AAD1644D-059A-45C1-A79E-06AB4144E27A}" dt="2018-09-17T22:08:22.730" v="29"/>
        <pc:sldMkLst>
          <pc:docMk/>
          <pc:sldMk cId="1161263094" sldId="372"/>
        </pc:sldMkLst>
      </pc:sldChg>
      <pc:sldChg chg="ord">
        <pc:chgData name="Sasha Rosenbaum" userId="1bf2e868-c5ef-497c-bfab-c835f1da9e69" providerId="ADAL" clId="{AAD1644D-059A-45C1-A79E-06AB4144E27A}" dt="2018-09-17T22:08:22.730" v="29"/>
        <pc:sldMkLst>
          <pc:docMk/>
          <pc:sldMk cId="1841441776" sldId="373"/>
        </pc:sldMkLst>
      </pc:sldChg>
      <pc:sldChg chg="ord">
        <pc:chgData name="Sasha Rosenbaum" userId="1bf2e868-c5ef-497c-bfab-c835f1da9e69" providerId="ADAL" clId="{AAD1644D-059A-45C1-A79E-06AB4144E27A}" dt="2018-09-17T22:08:22.730" v="29"/>
        <pc:sldMkLst>
          <pc:docMk/>
          <pc:sldMk cId="2223841961" sldId="374"/>
        </pc:sldMkLst>
      </pc:sldChg>
      <pc:sldChg chg="del">
        <pc:chgData name="Sasha Rosenbaum" userId="1bf2e868-c5ef-497c-bfab-c835f1da9e69" providerId="ADAL" clId="{AAD1644D-059A-45C1-A79E-06AB4144E27A}" dt="2018-09-17T20:19:47.624" v="0" actId="2696"/>
        <pc:sldMkLst>
          <pc:docMk/>
          <pc:sldMk cId="335536266" sldId="377"/>
        </pc:sldMkLst>
      </pc:sldChg>
      <pc:sldChg chg="del">
        <pc:chgData name="Sasha Rosenbaum" userId="1bf2e868-c5ef-497c-bfab-c835f1da9e69" providerId="ADAL" clId="{AAD1644D-059A-45C1-A79E-06AB4144E27A}" dt="2018-09-17T20:19:53.131" v="8" actId="2696"/>
        <pc:sldMkLst>
          <pc:docMk/>
          <pc:sldMk cId="3612278527" sldId="379"/>
        </pc:sldMkLst>
      </pc:sldChg>
      <pc:sldChg chg="ord">
        <pc:chgData name="Sasha Rosenbaum" userId="1bf2e868-c5ef-497c-bfab-c835f1da9e69" providerId="ADAL" clId="{AAD1644D-059A-45C1-A79E-06AB4144E27A}" dt="2018-09-17T22:04:54.237" v="25"/>
        <pc:sldMkLst>
          <pc:docMk/>
          <pc:sldMk cId="3679470621" sldId="380"/>
        </pc:sldMkLst>
      </pc:sldChg>
      <pc:sldChg chg="add del">
        <pc:chgData name="Sasha Rosenbaum" userId="1bf2e868-c5ef-497c-bfab-c835f1da9e69" providerId="ADAL" clId="{AAD1644D-059A-45C1-A79E-06AB4144E27A}" dt="2018-09-17T20:23:06.504" v="22"/>
        <pc:sldMkLst>
          <pc:docMk/>
          <pc:sldMk cId="1897784522" sldId="1516"/>
        </pc:sldMkLst>
      </pc:sldChg>
      <pc:sldChg chg="add del">
        <pc:chgData name="Sasha Rosenbaum" userId="1bf2e868-c5ef-497c-bfab-c835f1da9e69" providerId="ADAL" clId="{AAD1644D-059A-45C1-A79E-06AB4144E27A}" dt="2018-09-17T20:23:06.504" v="22"/>
        <pc:sldMkLst>
          <pc:docMk/>
          <pc:sldMk cId="2730845083" sldId="1941"/>
        </pc:sldMkLst>
      </pc:sldChg>
      <pc:sldMasterChg chg="addSldLayout delSldLayout">
        <pc:chgData name="Sasha Rosenbaum" userId="1bf2e868-c5ef-497c-bfab-c835f1da9e69" providerId="ADAL" clId="{AAD1644D-059A-45C1-A79E-06AB4144E27A}" dt="2018-09-17T20:20:07.211" v="15" actId="2696"/>
        <pc:sldMasterMkLst>
          <pc:docMk/>
          <pc:sldMasterMk cId="1547884281" sldId="2147483742"/>
        </pc:sldMasterMkLst>
        <pc:sldLayoutChg chg="add del">
          <pc:chgData name="Sasha Rosenbaum" userId="1bf2e868-c5ef-497c-bfab-c835f1da9e69" providerId="ADAL" clId="{AAD1644D-059A-45C1-A79E-06AB4144E27A}" dt="2018-09-17T20:20:07.211" v="15" actId="2696"/>
          <pc:sldLayoutMkLst>
            <pc:docMk/>
            <pc:sldMasterMk cId="1547884281" sldId="2147483742"/>
            <pc:sldLayoutMk cId="3886334002" sldId="2147483750"/>
          </pc:sldLayoutMkLst>
        </pc:sldLayoutChg>
        <pc:sldLayoutChg chg="add del">
          <pc:chgData name="Sasha Rosenbaum" userId="1bf2e868-c5ef-497c-bfab-c835f1da9e69" providerId="ADAL" clId="{AAD1644D-059A-45C1-A79E-06AB4144E27A}" dt="2018-09-17T20:20:06.710" v="13" actId="2696"/>
          <pc:sldLayoutMkLst>
            <pc:docMk/>
            <pc:sldMasterMk cId="1547884281" sldId="2147483742"/>
            <pc:sldLayoutMk cId="137517185" sldId="2147483755"/>
          </pc:sldLayoutMkLst>
        </pc:sldLayoutChg>
      </pc:sldMasterChg>
    </pc:docChg>
  </pc:docChgLst>
  <pc:docChgLst>
    <pc:chgData name="Sasha Rosenbaum" userId="1bf2e868-c5ef-497c-bfab-c835f1da9e69" providerId="ADAL" clId="{9F81ABF6-4599-4503-B9E5-D735FFB2C641}"/>
    <pc:docChg chg="addSld delSld modSld">
      <pc:chgData name="Sasha Rosenbaum" userId="1bf2e868-c5ef-497c-bfab-c835f1da9e69" providerId="ADAL" clId="{9F81ABF6-4599-4503-B9E5-D735FFB2C641}" dt="2018-09-17T17:06:41.673" v="41" actId="2696"/>
      <pc:docMkLst>
        <pc:docMk/>
      </pc:docMkLst>
      <pc:sldChg chg="del">
        <pc:chgData name="Sasha Rosenbaum" userId="1bf2e868-c5ef-497c-bfab-c835f1da9e69" providerId="ADAL" clId="{9F81ABF6-4599-4503-B9E5-D735FFB2C641}" dt="2018-09-17T17:04:30.071" v="3" actId="2696"/>
        <pc:sldMkLst>
          <pc:docMk/>
          <pc:sldMk cId="814624488" sldId="258"/>
        </pc:sldMkLst>
      </pc:sldChg>
      <pc:sldChg chg="modSp add del">
        <pc:chgData name="Sasha Rosenbaum" userId="1bf2e868-c5ef-497c-bfab-c835f1da9e69" providerId="ADAL" clId="{9F81ABF6-4599-4503-B9E5-D735FFB2C641}" dt="2018-09-17T17:06:27.405" v="39" actId="1076"/>
        <pc:sldMkLst>
          <pc:docMk/>
          <pc:sldMk cId="3578365388" sldId="292"/>
        </pc:sldMkLst>
        <pc:spChg chg="mod">
          <ac:chgData name="Sasha Rosenbaum" userId="1bf2e868-c5ef-497c-bfab-c835f1da9e69" providerId="ADAL" clId="{9F81ABF6-4599-4503-B9E5-D735FFB2C641}" dt="2018-09-17T17:06:23.177" v="38" actId="20577"/>
          <ac:spMkLst>
            <pc:docMk/>
            <pc:sldMk cId="3578365388" sldId="292"/>
            <ac:spMk id="10" creationId="{9333CCEE-5CBD-4BE6-AE98-72ABE0EA1029}"/>
          </ac:spMkLst>
        </pc:spChg>
        <pc:spChg chg="mod">
          <ac:chgData name="Sasha Rosenbaum" userId="1bf2e868-c5ef-497c-bfab-c835f1da9e69" providerId="ADAL" clId="{9F81ABF6-4599-4503-B9E5-D735FFB2C641}" dt="2018-09-17T17:06:27.405" v="39" actId="1076"/>
          <ac:spMkLst>
            <pc:docMk/>
            <pc:sldMk cId="3578365388" sldId="292"/>
            <ac:spMk id="11" creationId="{1BD88ED4-8643-4257-8ADC-A29A8CF25608}"/>
          </ac:spMkLst>
        </pc:spChg>
      </pc:sldChg>
      <pc:sldChg chg="del">
        <pc:chgData name="Sasha Rosenbaum" userId="1bf2e868-c5ef-497c-bfab-c835f1da9e69" providerId="ADAL" clId="{9F81ABF6-4599-4503-B9E5-D735FFB2C641}" dt="2018-09-17T17:06:41.673" v="41" actId="2696"/>
        <pc:sldMkLst>
          <pc:docMk/>
          <pc:sldMk cId="3208710646" sldId="342"/>
        </pc:sldMkLst>
      </pc:sldChg>
      <pc:sldChg chg="del">
        <pc:chgData name="Sasha Rosenbaum" userId="1bf2e868-c5ef-497c-bfab-c835f1da9e69" providerId="ADAL" clId="{9F81ABF6-4599-4503-B9E5-D735FFB2C641}" dt="2018-09-17T17:06:39.486" v="40" actId="2696"/>
        <pc:sldMkLst>
          <pc:docMk/>
          <pc:sldMk cId="2417502636" sldId="376"/>
        </pc:sldMkLst>
      </pc:sldChg>
      <pc:sldMasterChg chg="delSldLayout">
        <pc:chgData name="Sasha Rosenbaum" userId="1bf2e868-c5ef-497c-bfab-c835f1da9e69" providerId="ADAL" clId="{9F81ABF6-4599-4503-B9E5-D735FFB2C641}" dt="2018-09-17T17:04:30.074" v="4" actId="2696"/>
        <pc:sldMasterMkLst>
          <pc:docMk/>
          <pc:sldMasterMk cId="698778441" sldId="2147483648"/>
        </pc:sldMasterMkLst>
        <pc:sldLayoutChg chg="del">
          <pc:chgData name="Sasha Rosenbaum" userId="1bf2e868-c5ef-497c-bfab-c835f1da9e69" providerId="ADAL" clId="{9F81ABF6-4599-4503-B9E5-D735FFB2C641}" dt="2018-09-17T17:04:30.074" v="4" actId="2696"/>
          <pc:sldLayoutMkLst>
            <pc:docMk/>
            <pc:sldMasterMk cId="698778441" sldId="2147483648"/>
            <pc:sldLayoutMk cId="2451479864"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DFB85-DE3E-441D-A453-4A6BB496B0D8}" type="datetimeFigureOut">
              <a:rPr lang="en-US" smtClean="0"/>
              <a:t>9/17/2018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362F2-854E-42AC-9377-E5D790FE8009}" type="slidenum">
              <a:rPr lang="en-US" smtClean="0"/>
              <a:t>‹#›</a:t>
            </a:fld>
            <a:endParaRPr lang="en-US"/>
          </a:p>
        </p:txBody>
      </p:sp>
    </p:spTree>
    <p:extLst>
      <p:ext uri="{BB962C8B-B14F-4D97-AF65-F5344CB8AC3E}">
        <p14:creationId xmlns:p14="http://schemas.microsoft.com/office/powerpoint/2010/main" val="409141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dad,</a:t>
            </a:r>
            <a:r>
              <a:rPr lang="en-US" baseline="0" dirty="0"/>
              <a:t> caffeine </a:t>
            </a:r>
          </a:p>
          <a:p>
            <a:r>
              <a:rPr lang="en-US" baseline="0" dirty="0"/>
              <a:t>Powerful because of what is offered </a:t>
            </a:r>
          </a:p>
          <a:p>
            <a:r>
              <a:rPr lang="en-US" baseline="0" dirty="0"/>
              <a:t>Architecture and design is the key </a:t>
            </a:r>
          </a:p>
          <a:p>
            <a:r>
              <a:rPr lang="en-US" baseline="0" dirty="0"/>
              <a:t>Competing with single platforms – API management versus apogee, </a:t>
            </a:r>
            <a:r>
              <a:rPr lang="en-US" baseline="0" dirty="0" err="1"/>
              <a:t>mulesoft</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4E17D6C-88BB-4742-9FFE-95233D636F69}" type="slidenum">
              <a:rPr lang="en-US" smtClean="0"/>
              <a:t>2</a:t>
            </a:fld>
            <a:endParaRPr lang="en-US" dirty="0"/>
          </a:p>
        </p:txBody>
      </p:sp>
    </p:spTree>
    <p:extLst>
      <p:ext uri="{BB962C8B-B14F-4D97-AF65-F5344CB8AC3E}">
        <p14:creationId xmlns:p14="http://schemas.microsoft.com/office/powerpoint/2010/main" val="3173251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362F2-854E-42AC-9377-E5D790FE8009}" type="slidenum">
              <a:rPr lang="en-US" smtClean="0"/>
              <a:t>11</a:t>
            </a:fld>
            <a:endParaRPr lang="en-US"/>
          </a:p>
        </p:txBody>
      </p:sp>
    </p:spTree>
    <p:extLst>
      <p:ext uri="{BB962C8B-B14F-4D97-AF65-F5344CB8AC3E}">
        <p14:creationId xmlns:p14="http://schemas.microsoft.com/office/powerpoint/2010/main" val="3301213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4533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Academic Knowledge : </a:t>
            </a:r>
            <a:r>
              <a:rPr lang="en-US" sz="1400" b="0" i="0" u="none" strike="noStrike" kern="1200" dirty="0">
                <a:solidFill>
                  <a:schemeClr val="tx1"/>
                </a:solidFill>
                <a:effectLst/>
                <a:latin typeface="Segoe UI Light" pitchFamily="34" charset="0"/>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dirty="0"/>
              <a:t> </a:t>
            </a:r>
            <a:r>
              <a:rPr lang="en-US" sz="1400" b="0" i="0" u="none" strike="noStrike" kern="1200" dirty="0">
                <a:solidFill>
                  <a:schemeClr val="tx1"/>
                </a:solidFill>
                <a:effectLst/>
                <a:latin typeface="Segoe UI Light" pitchFamily="34" charset="0"/>
                <a:ea typeface="+mn-ea"/>
                <a:cs typeface="+mn-cs"/>
              </a:rPr>
              <a:t>1. Developers can use this API to build search features such as the knowledge-based query auto-suggest and search results at  http://academic.microsoft.com.  </a:t>
            </a:r>
            <a:br>
              <a:rPr lang="en-US" sz="1400" b="0" i="0" u="none" strike="noStrike" kern="1200" dirty="0">
                <a:solidFill>
                  <a:schemeClr val="tx1"/>
                </a:solidFill>
                <a:effectLst/>
                <a:latin typeface="Segoe UI Light" pitchFamily="34" charset="0"/>
                <a:ea typeface="+mn-ea"/>
                <a:cs typeface="+mn-cs"/>
              </a:rPr>
            </a:br>
            <a:r>
              <a:rPr lang="en-US" sz="1400" b="0" i="0" u="none" strike="noStrike" kern="1200" dirty="0">
                <a:solidFill>
                  <a:schemeClr val="tx1"/>
                </a:solidFill>
                <a:effectLst/>
                <a:latin typeface="Segoe UI Light" pitchFamily="34" charset="0"/>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 publication about our approach can be found here: http://research.microsoft.com/apps/pubs/default.aspx?id=246609  </a:t>
            </a:r>
            <a:r>
              <a:rPr lang="en-US" sz="1400" b="0" i="0" u="none" strike="noStrike" kern="1200" dirty="0">
                <a:solidFill>
                  <a:schemeClr val="tx1"/>
                </a:solidFill>
                <a:effectLst/>
                <a:latin typeface="Segoe UI Light" pitchFamily="34" charset="0"/>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Knowledge Exploration Service : </a:t>
            </a:r>
            <a:r>
              <a:rPr lang="en-US" sz="1400" b="0" i="0" u="none" strike="noStrike" kern="1200" dirty="0">
                <a:solidFill>
                  <a:schemeClr val="tx1"/>
                </a:solidFill>
                <a:effectLst/>
                <a:latin typeface="Segoe UI Light" pitchFamily="34" charset="0"/>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dirty="0"/>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1400" b="0" i="0" u="none" strike="noStrike" kern="1200" dirty="0">
                <a:solidFill>
                  <a:schemeClr val="tx1"/>
                </a:solidFill>
                <a:effectLst/>
                <a:latin typeface="Segoe UI Light" pitchFamily="34" charset="0"/>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Entity</a:t>
            </a:r>
            <a:r>
              <a:rPr lang="en-US" b="1" baseline="0" dirty="0"/>
              <a:t> Linking : </a:t>
            </a:r>
            <a:r>
              <a:rPr lang="en-US" sz="1400" b="0" i="0" u="none" strike="noStrike" kern="1200" dirty="0">
                <a:solidFill>
                  <a:schemeClr val="tx1"/>
                </a:solidFill>
                <a:effectLst/>
                <a:latin typeface="Segoe UI Light" pitchFamily="34" charset="0"/>
                <a:ea typeface="+mn-ea"/>
                <a:cs typeface="+mn-cs"/>
              </a:rPr>
              <a:t> Given a specific paragraph of text within a document, the Entity Linking will recognize and identify each separate entity based on the context and linking the entity to </a:t>
            </a:r>
            <a:r>
              <a:rPr lang="en-US" sz="1400" b="0" i="0" u="none" strike="noStrike" kern="1200" dirty="0" err="1">
                <a:solidFill>
                  <a:schemeClr val="tx1"/>
                </a:solidFill>
                <a:effectLst/>
                <a:latin typeface="Segoe UI Light" pitchFamily="34" charset="0"/>
                <a:ea typeface="+mn-ea"/>
                <a:cs typeface="+mn-cs"/>
              </a:rPr>
              <a:t>wikipedia</a:t>
            </a:r>
            <a:r>
              <a:rPr lang="en-US" sz="1400" b="0" i="0" u="none" strike="noStrike" kern="1200" dirty="0">
                <a:solidFill>
                  <a:schemeClr val="tx1"/>
                </a:solidFill>
                <a:effectLst/>
                <a:latin typeface="Segoe UI Light" pitchFamily="34" charset="0"/>
                <a:ea typeface="+mn-ea"/>
                <a:cs typeface="+mn-cs"/>
              </a:rPr>
              <a:t>.</a:t>
            </a:r>
            <a:r>
              <a:rPr lang="en-US" dirty="0"/>
              <a:t> Use cases: </a:t>
            </a:r>
            <a:r>
              <a:rPr lang="en-US" sz="1400" b="0" i="0" u="none" strike="noStrike" kern="1200" dirty="0">
                <a:solidFill>
                  <a:schemeClr val="tx1"/>
                </a:solidFill>
                <a:effectLst/>
                <a:latin typeface="Segoe UI Light" pitchFamily="34" charset="0"/>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baseline="0" dirty="0"/>
              <a:t>We also have SDKs available for Entity Linking.</a:t>
            </a:r>
            <a:endParaRPr lang="en-US" dirty="0"/>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i="0" u="none" strike="noStrike" kern="1200" dirty="0">
                <a:solidFill>
                  <a:schemeClr val="tx1"/>
                </a:solidFill>
                <a:effectLst/>
                <a:latin typeface="Segoe UI Light" pitchFamily="34" charset="0"/>
                <a:ea typeface="+mn-ea"/>
                <a:cs typeface="+mn-cs"/>
              </a:rPr>
              <a:t>Recommendations</a:t>
            </a:r>
            <a:r>
              <a:rPr lang="en-US" sz="1400" b="1" i="0" u="none" strike="noStrike" kern="1200" baseline="0" dirty="0">
                <a:solidFill>
                  <a:schemeClr val="tx1"/>
                </a:solidFill>
                <a:effectLst/>
                <a:latin typeface="Segoe UI Light" pitchFamily="34" charset="0"/>
                <a:ea typeface="+mn-ea"/>
                <a:cs typeface="+mn-cs"/>
              </a:rPr>
              <a:t> API: </a:t>
            </a:r>
            <a:r>
              <a:rPr lang="en-US" dirty="0"/>
              <a:t>Learn from previous transactions to predict which items are more likely to be of interest to or purchased by your customers. Built using Azure Machine Learning, the Recommendations engine uses customer data—either past customer activity you’ve uploaded or data collected directly from your digital store—to offer recommended items for your customers and increase conversion rates.</a:t>
            </a:r>
            <a:endParaRPr lang="en-US"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t>Custom Decision Service: </a:t>
            </a:r>
            <a:r>
              <a:rPr lang="en-US" dirty="0"/>
              <a:t>a service that helps you create intelligent systems with a cloud-based contextual decision-making API that adapts with experience. Custom Decision service uses reinforcement learning in a new approach for personalizing content; it’s able to plug into your application and helps to make decisions in real time as it automatically adapts to optimize your metrics over time</a:t>
            </a:r>
            <a:endParaRPr lang="en-US" b="1" dirty="0"/>
          </a:p>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9/17/2018 6:04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514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362F2-854E-42AC-9377-E5D790FE8009}" type="slidenum">
              <a:rPr lang="en-US" smtClean="0"/>
              <a:t>14</a:t>
            </a:fld>
            <a:endParaRPr lang="en-US"/>
          </a:p>
        </p:txBody>
      </p:sp>
    </p:spTree>
    <p:extLst>
      <p:ext uri="{BB962C8B-B14F-4D97-AF65-F5344CB8AC3E}">
        <p14:creationId xmlns:p14="http://schemas.microsoft.com/office/powerpoint/2010/main" val="3678673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57186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(AOL, Apple, Amazon, Yahoo etc.) partners. In total, we have 4 Search APIs for web, image, video and news search. In addition we provide access to our Autosuggest (type-ahead) and Spell Check services.</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900"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Image Search API:  </a:t>
            </a:r>
            <a:r>
              <a:rPr lang="en-US" sz="900" dirty="0"/>
              <a:t>Help users scour the web for images. Results include thumbnails, full image URLs, publishing website info, image metadata, and more. Try out the demo.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Video Search API:  </a:t>
            </a:r>
            <a:r>
              <a:rPr lang="en-US" sz="900" dirty="0"/>
              <a:t>Find videos across the web. Results provide useful metadata including creator, encoding format, video length, view count, and more</a:t>
            </a: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News Search API: </a:t>
            </a:r>
            <a:r>
              <a:rPr lang="en-US" sz="900" dirty="0"/>
              <a:t>Search the web for news articles. Results include details like authoritative image of the news article, related news and categories, provider info, article URL, and date added</a:t>
            </a:r>
          </a:p>
          <a:p>
            <a:pPr marL="0" lvl="0" indent="0">
              <a:buFont typeface="Arial" panose="020B0604020202020204" pitchFamily="34" charset="0"/>
              <a:buNone/>
            </a:pPr>
            <a:endParaRPr lang="en-US" sz="9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baseline="0" dirty="0"/>
              <a:t>Bing Autosuggest API: </a:t>
            </a:r>
            <a:r>
              <a:rPr lang="en-US" sz="900" dirty="0"/>
              <a:t>Help users complete queries faster by adding intelligent type-ahead capabilities to your app or website. Empower users to type less and do more with automated and complete search suggestions.</a:t>
            </a:r>
            <a:endParaRPr lang="en-US" sz="90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Custom Search: </a:t>
            </a:r>
            <a:r>
              <a:rPr lang="en-US" sz="900" dirty="0"/>
              <a:t>lets you create a highly-customized web search experience, which delivers better and more relevant results from your targeted web space. Featuring a straightforward User Interface, Bing Custom Search enables you to create your own web search service without a line of code. Specify the slices of the web that you want to draw from and explore site suggestions to intelligently expand the scope of your search domain. Bing Custom Search can empower businesses of any size, hobbyists and entrepreneurs to design and deploy web search applications for any possible scenario.</a:t>
            </a:r>
            <a:endParaRPr lang="en-US" sz="900" b="1"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9/17/2018 6:04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523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Labs provides developers with an early look at emerging Cognitive Services technologies. </a:t>
            </a:r>
            <a:r>
              <a:rPr lang="en-US" sz="1200" b="0" i="0" kern="1200">
                <a:solidFill>
                  <a:schemeClr val="tx1"/>
                </a:solidFill>
                <a:effectLst/>
                <a:latin typeface="+mn-lt"/>
                <a:ea typeface="+mn-ea"/>
                <a:cs typeface="+mn-cs"/>
              </a:rPr>
              <a:t>Early adopters who do not need market-ready technology can discover, try and provide feedback on new Cognitive Services technologies before they are generally available.</a:t>
            </a:r>
            <a:endParaRPr lang="en-US" sz="1200" b="1" kern="120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Project Prague</a:t>
            </a:r>
            <a:r>
              <a:rPr lang="en-US" sz="1200" kern="1200" dirty="0">
                <a:solidFill>
                  <a:schemeClr val="tx1"/>
                </a:solidFill>
                <a:effectLst/>
                <a:latin typeface="+mn-lt"/>
                <a:ea typeface="+mn-ea"/>
                <a:cs typeface="+mn-cs"/>
              </a:rPr>
              <a:t>.  SDK to incorporate gesture-based controls into your apps. Quickly define and implement customized hand gestures, creating a more natural user experience.  Limited private preview availability at launch.</a:t>
            </a:r>
            <a:endParaRPr lang="en-US" sz="16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Project Cuzco</a:t>
            </a:r>
            <a:r>
              <a:rPr lang="en-US" sz="1200" kern="1200" dirty="0">
                <a:solidFill>
                  <a:schemeClr val="tx1"/>
                </a:solidFill>
                <a:effectLst/>
                <a:latin typeface="+mn-lt"/>
                <a:ea typeface="+mn-ea"/>
                <a:cs typeface="+mn-cs"/>
              </a:rPr>
              <a:t>.  API to help developers find events associated with Wikipedia entities. Begin with a Wikipedia entity, and receive a list of related events organized by time.</a:t>
            </a:r>
            <a:endParaRPr lang="en-US" sz="16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Project Johannesburg</a:t>
            </a:r>
            <a:r>
              <a:rPr lang="en-US" sz="1200" kern="1200" dirty="0">
                <a:solidFill>
                  <a:schemeClr val="tx1"/>
                </a:solidFill>
                <a:effectLst/>
                <a:latin typeface="+mn-lt"/>
                <a:ea typeface="+mn-ea"/>
                <a:cs typeface="+mn-cs"/>
              </a:rPr>
              <a:t>.  API to calculate route logistics for with deeper location intelligence to account for specific enterprise requirements. IE: weight, height length, hazardous materials, etc.</a:t>
            </a:r>
            <a:endParaRPr lang="en-US" sz="16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Project Nanjing</a:t>
            </a:r>
            <a:r>
              <a:rPr lang="en-US" sz="1200" kern="1200" dirty="0">
                <a:solidFill>
                  <a:schemeClr val="tx1"/>
                </a:solidFill>
                <a:effectLst/>
                <a:latin typeface="+mn-lt"/>
                <a:ea typeface="+mn-ea"/>
                <a:cs typeface="+mn-cs"/>
              </a:rPr>
              <a:t>.  API to calculate isochrones - time and distance-based recommendations for enterprise route optimization.</a:t>
            </a:r>
            <a:endParaRPr lang="en-US" sz="16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Project Abu Dhabi</a:t>
            </a:r>
            <a:r>
              <a:rPr lang="en-US" sz="1200" kern="1200" dirty="0">
                <a:solidFill>
                  <a:schemeClr val="tx1"/>
                </a:solidFill>
                <a:effectLst/>
                <a:latin typeface="+mn-lt"/>
                <a:ea typeface="+mn-ea"/>
                <a:cs typeface="+mn-cs"/>
              </a:rPr>
              <a:t>.  API to create distance matrices, enabling you to calculate a histogram of travel times, and serve as stepping stone for enterprise route optimization.</a:t>
            </a:r>
            <a:endParaRPr lang="en-US" sz="16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Project Wollongong</a:t>
            </a:r>
            <a:r>
              <a:rPr lang="en-US" sz="1200" kern="1200" dirty="0">
                <a:solidFill>
                  <a:schemeClr val="tx1"/>
                </a:solidFill>
                <a:effectLst/>
                <a:latin typeface="+mn-lt"/>
                <a:ea typeface="+mn-ea"/>
                <a:cs typeface="+mn-cs"/>
              </a:rPr>
              <a:t>.  API to help ‘score’ the attractiveness of a location, based on how many of a particular amenity are within a specific distance.  Ex: restaurants, parks, transit stops.</a:t>
            </a:r>
            <a:endParaRPr lang="en-US" sz="1600" kern="1200" dirty="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9/18/2018 6:15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47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654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630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Bot Builder SDK also provides a powerful system for building dialogs that encapsulate conversational logic, built-in prompts for simple things such as Yes/No, strings, numbers, and enumerations, built-in support for powerful AI frameworks such as </a:t>
            </a:r>
            <a:r>
              <a:rPr lang="en-US" sz="1200" b="0" i="0" u="sng" kern="1200" dirty="0">
                <a:solidFill>
                  <a:schemeClr val="tx1"/>
                </a:solidFill>
                <a:effectLst/>
                <a:latin typeface="+mn-lt"/>
                <a:ea typeface="+mn-ea"/>
                <a:cs typeface="+mn-cs"/>
                <a:hlinkClick r:id="rId3"/>
              </a:rPr>
              <a:t>LUIS</a:t>
            </a:r>
            <a:r>
              <a:rPr lang="en-US" sz="1200" b="0" i="0" kern="1200" dirty="0">
                <a:solidFill>
                  <a:schemeClr val="tx1"/>
                </a:solidFill>
                <a:effectLst/>
                <a:latin typeface="+mn-lt"/>
                <a:ea typeface="+mn-ea"/>
                <a:cs typeface="+mn-cs"/>
              </a:rPr>
              <a:t>, and more.</a:t>
            </a:r>
          </a:p>
          <a:p>
            <a:r>
              <a:rPr lang="en-US" sz="1200" b="0" i="0" kern="1200" dirty="0">
                <a:solidFill>
                  <a:schemeClr val="tx1"/>
                </a:solidFill>
                <a:effectLst/>
                <a:latin typeface="+mn-lt"/>
                <a:ea typeface="+mn-ea"/>
                <a:cs typeface="+mn-cs"/>
              </a:rPr>
              <a:t>The Bot Builder provides an SDK, libraries, samples, and tools to help you build and debug bots. Portal, VS, Emulator</a:t>
            </a:r>
            <a:r>
              <a:rPr lang="en-US" sz="1200" b="0" i="0" kern="1200">
                <a:solidFill>
                  <a:schemeClr val="tx1"/>
                </a:solidFill>
                <a:effectLst/>
                <a:latin typeface="+mn-lt"/>
                <a:ea typeface="+mn-ea"/>
                <a:cs typeface="+mn-cs"/>
              </a:rPr>
              <a:t>, Testing</a:t>
            </a:r>
          </a:p>
          <a:p>
            <a:endParaRPr lang="en-US" dirty="0"/>
          </a:p>
        </p:txBody>
      </p:sp>
      <p:sp>
        <p:nvSpPr>
          <p:cNvPr id="4" name="Slide Number Placeholder 3"/>
          <p:cNvSpPr>
            <a:spLocks noGrp="1"/>
          </p:cNvSpPr>
          <p:nvPr>
            <p:ph type="sldNum" sz="quarter" idx="10"/>
          </p:nvPr>
        </p:nvSpPr>
        <p:spPr/>
        <p:txBody>
          <a:bodyPr/>
          <a:lstStyle/>
          <a:p>
            <a:fld id="{81E362F2-854E-42AC-9377-E5D790FE8009}" type="slidenum">
              <a:rPr lang="en-US" smtClean="0"/>
              <a:t>20</a:t>
            </a:fld>
            <a:endParaRPr lang="en-US"/>
          </a:p>
        </p:txBody>
      </p:sp>
    </p:spTree>
    <p:extLst>
      <p:ext uri="{BB962C8B-B14F-4D97-AF65-F5344CB8AC3E}">
        <p14:creationId xmlns:p14="http://schemas.microsoft.com/office/powerpoint/2010/main" val="2737148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a:latin typeface="Segoe UI Light" pitchFamily="34" charset="0"/>
                <a:ea typeface="ＭＳ Ｐゴシック" charset="0"/>
                <a:cs typeface="ＭＳ Ｐゴシック" charset="0"/>
              </a:rPr>
              <a:t>Why this Slide:</a:t>
            </a:r>
          </a:p>
          <a:p>
            <a:pPr defTabSz="950141">
              <a:defRPr/>
            </a:pPr>
            <a:r>
              <a:rPr lang="en-US" sz="140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a:latin typeface="Segoe UI Light" pitchFamily="34" charset="0"/>
              <a:ea typeface="ＭＳ Ｐゴシック" charset="0"/>
              <a:cs typeface="ＭＳ Ｐゴシック" charset="0"/>
            </a:endParaRPr>
          </a:p>
          <a:p>
            <a:pPr lvl="0"/>
            <a:r>
              <a:rPr lang="en-US" sz="1400" b="1">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a:p>
          <a:p>
            <a:pPr>
              <a:lnSpc>
                <a:spcPct val="107000"/>
              </a:lnSpc>
              <a:spcAft>
                <a:spcPts val="815"/>
              </a:spcAft>
            </a:pPr>
            <a:r>
              <a:rPr lang="en-US" sz="1400" b="1"/>
              <a:t>Transition to NEXT Slide:</a:t>
            </a:r>
            <a:r>
              <a:rPr lang="en-US" sz="140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340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 Connector Service – communicate with channels over REST and JSON over HTTPs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Authentication with JWT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Communicates by passing Activity object between bot and channel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 state service – data on a user/conversation (only in connector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 / Node SDKs, can build your own</a:t>
            </a:r>
          </a:p>
        </p:txBody>
      </p:sp>
      <p:sp>
        <p:nvSpPr>
          <p:cNvPr id="4" name="Slide Number Placeholder 3"/>
          <p:cNvSpPr>
            <a:spLocks noGrp="1"/>
          </p:cNvSpPr>
          <p:nvPr>
            <p:ph type="sldNum" sz="quarter" idx="10"/>
          </p:nvPr>
        </p:nvSpPr>
        <p:spPr/>
        <p:txBody>
          <a:bodyPr/>
          <a:lstStyle/>
          <a:p>
            <a:fld id="{81E362F2-854E-42AC-9377-E5D790FE8009}" type="slidenum">
              <a:rPr lang="en-US" smtClean="0"/>
              <a:t>21</a:t>
            </a:fld>
            <a:endParaRPr lang="en-US"/>
          </a:p>
        </p:txBody>
      </p:sp>
    </p:spTree>
    <p:extLst>
      <p:ext uri="{BB962C8B-B14F-4D97-AF65-F5344CB8AC3E}">
        <p14:creationId xmlns:p14="http://schemas.microsoft.com/office/powerpoint/2010/main" val="2468242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362F2-854E-42AC-9377-E5D790FE8009}" type="slidenum">
              <a:rPr lang="en-US" smtClean="0"/>
              <a:t>22</a:t>
            </a:fld>
            <a:endParaRPr lang="en-US"/>
          </a:p>
        </p:txBody>
      </p:sp>
    </p:spTree>
    <p:extLst>
      <p:ext uri="{BB962C8B-B14F-4D97-AF65-F5344CB8AC3E}">
        <p14:creationId xmlns:p14="http://schemas.microsoft.com/office/powerpoint/2010/main" val="1987134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362F2-854E-42AC-9377-E5D790FE8009}" type="slidenum">
              <a:rPr lang="en-US" smtClean="0"/>
              <a:t>23</a:t>
            </a:fld>
            <a:endParaRPr lang="en-US"/>
          </a:p>
        </p:txBody>
      </p:sp>
    </p:spTree>
    <p:extLst>
      <p:ext uri="{BB962C8B-B14F-4D97-AF65-F5344CB8AC3E}">
        <p14:creationId xmlns:p14="http://schemas.microsoft.com/office/powerpoint/2010/main" val="83212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362F2-854E-42AC-9377-E5D790FE8009}" type="slidenum">
              <a:rPr lang="en-US" smtClean="0"/>
              <a:t>24</a:t>
            </a:fld>
            <a:endParaRPr lang="en-US"/>
          </a:p>
        </p:txBody>
      </p:sp>
    </p:spTree>
    <p:extLst>
      <p:ext uri="{BB962C8B-B14F-4D97-AF65-F5344CB8AC3E}">
        <p14:creationId xmlns:p14="http://schemas.microsoft.com/office/powerpoint/2010/main" val="4249929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6:04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82253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362F2-854E-42AC-9377-E5D790FE8009}" type="slidenum">
              <a:rPr lang="en-US" smtClean="0"/>
              <a:t>26</a:t>
            </a:fld>
            <a:endParaRPr lang="en-US"/>
          </a:p>
        </p:txBody>
      </p:sp>
    </p:spTree>
    <p:extLst>
      <p:ext uri="{BB962C8B-B14F-4D97-AF65-F5344CB8AC3E}">
        <p14:creationId xmlns:p14="http://schemas.microsoft.com/office/powerpoint/2010/main" val="4157868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6:04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80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362F2-854E-42AC-9377-E5D790FE8009}" type="slidenum">
              <a:rPr lang="en-US" smtClean="0"/>
              <a:t>28</a:t>
            </a:fld>
            <a:endParaRPr lang="en-US"/>
          </a:p>
        </p:txBody>
      </p:sp>
    </p:spTree>
    <p:extLst>
      <p:ext uri="{BB962C8B-B14F-4D97-AF65-F5344CB8AC3E}">
        <p14:creationId xmlns:p14="http://schemas.microsoft.com/office/powerpoint/2010/main" val="2760459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362F2-854E-42AC-9377-E5D790FE8009}" type="slidenum">
              <a:rPr lang="en-US" smtClean="0"/>
              <a:t>29</a:t>
            </a:fld>
            <a:endParaRPr lang="en-US"/>
          </a:p>
        </p:txBody>
      </p:sp>
    </p:spTree>
    <p:extLst>
      <p:ext uri="{BB962C8B-B14F-4D97-AF65-F5344CB8AC3E}">
        <p14:creationId xmlns:p14="http://schemas.microsoft.com/office/powerpoint/2010/main" val="3557634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6:04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03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6:04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448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362F2-854E-42AC-9377-E5D790FE8009}" type="slidenum">
              <a:rPr lang="en-US" smtClean="0"/>
              <a:t>31</a:t>
            </a:fld>
            <a:endParaRPr lang="en-US"/>
          </a:p>
        </p:txBody>
      </p:sp>
    </p:spTree>
    <p:extLst>
      <p:ext uri="{BB962C8B-B14F-4D97-AF65-F5344CB8AC3E}">
        <p14:creationId xmlns:p14="http://schemas.microsoft.com/office/powerpoint/2010/main" val="2770221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6:04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34623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6:04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5732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0" dirty="0"/>
              <a:t>Flexible:  </a:t>
            </a:r>
            <a:r>
              <a:rPr lang="en-US" sz="900" dirty="0"/>
              <a:t>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Tap into </a:t>
            </a:r>
            <a:r>
              <a:rPr lang="en-US" sz="9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9/17/2018 6:04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936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362F2-854E-42AC-9377-E5D790FE8009}" type="slidenum">
              <a:rPr lang="en-US" smtClean="0"/>
              <a:t>6</a:t>
            </a:fld>
            <a:endParaRPr lang="en-US"/>
          </a:p>
        </p:txBody>
      </p:sp>
    </p:spTree>
    <p:extLst>
      <p:ext uri="{BB962C8B-B14F-4D97-AF65-F5344CB8AC3E}">
        <p14:creationId xmlns:p14="http://schemas.microsoft.com/office/powerpoint/2010/main" val="4181978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 </a:t>
            </a:r>
            <a:r>
              <a:rPr lang="en-US" baseline="0" dirty="0"/>
              <a:t>as a free trial on the website microsoft.com/cognitive. There are also SDKs and Samples available on GitHub or through </a:t>
            </a:r>
            <a:r>
              <a:rPr lang="en-US" baseline="0" dirty="0" err="1"/>
              <a:t>NuGet</a:t>
            </a:r>
            <a:r>
              <a:rPr lang="en-US" baseline="0" dirty="0"/>
              <a:t>, Maven, and </a:t>
            </a:r>
            <a:r>
              <a:rPr lang="en-US" baseline="0" dirty="0" err="1"/>
              <a:t>Cocoapods</a:t>
            </a:r>
            <a:r>
              <a:rPr lang="en-US" baseline="0" dirty="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dirty="0"/>
              <a:t>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i="0" u="none" strike="noStrike" kern="1200" dirty="0">
                <a:solidFill>
                  <a:schemeClr val="tx1"/>
                </a:solidFill>
                <a:effectLst/>
                <a:latin typeface="Segoe UI Light" pitchFamily="34" charset="0"/>
                <a:ea typeface="+mn-ea"/>
                <a:cs typeface="+mn-cs"/>
              </a:rPr>
              <a:t>Video API: </a:t>
            </a:r>
            <a:r>
              <a:rPr lang="en-US" baseline="0" dirty="0"/>
              <a:t>It</a:t>
            </a:r>
            <a:r>
              <a:rPr lang="en-US" sz="1400" b="1" i="0" u="none" strike="noStrike" kern="1200" dirty="0">
                <a:solidFill>
                  <a:schemeClr val="tx1"/>
                </a:solidFill>
                <a:effectLst/>
                <a:latin typeface="Segoe UI Light" pitchFamily="34" charset="0"/>
                <a:ea typeface="+mn-ea"/>
                <a:cs typeface="+mn-cs"/>
              </a:rPr>
              <a:t> </a:t>
            </a:r>
            <a:r>
              <a:rPr lang="en-US" sz="1400" b="0" i="0" u="none" strike="noStrike" kern="1200" dirty="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dirty="0"/>
              <a:t> Use cases:</a:t>
            </a:r>
            <a:r>
              <a:rPr lang="en-US" baseline="0" dirty="0"/>
              <a:t> </a:t>
            </a:r>
            <a:r>
              <a:rPr lang="en-US" sz="1400" b="0" i="0" u="none" strike="noStrike" kern="1200" dirty="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dirty="0"/>
              <a:t> </a:t>
            </a:r>
            <a:r>
              <a:rPr lang="en-US" sz="1400" b="0" i="0" u="none" strike="noStrike" kern="1200" dirty="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dirty="0"/>
              <a:t> </a:t>
            </a:r>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one of the industry’s most comprehensive video AI services. 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9/17/2018 6:04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420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Speech</a:t>
            </a:r>
            <a:r>
              <a:rPr lang="en-US" dirty="0"/>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dirty="0"/>
          </a:p>
          <a:p>
            <a:pPr defTabSz="914224">
              <a:spcAft>
                <a:spcPts val="1500"/>
              </a:spcAft>
              <a:defRPr/>
            </a:pPr>
            <a:r>
              <a:rPr lang="en-US" b="1" dirty="0"/>
              <a:t>Bing Speech API: </a:t>
            </a:r>
            <a:r>
              <a:rPr lang="en-US" sz="2400" dirty="0"/>
              <a:t>Convert audio to text, understand intent, and convert text back to speech for natural responsiveness. </a:t>
            </a:r>
            <a:r>
              <a:rPr lang="en-US" b="1" kern="0" dirty="0"/>
              <a:t>Recognize Voice - </a:t>
            </a:r>
            <a:r>
              <a:rPr lang="en-US" kern="0" dirty="0"/>
              <a:t>Converts spoken audio to text. Support for 18 languages (28 locales);  </a:t>
            </a:r>
            <a:r>
              <a:rPr lang="en-US" b="1" kern="0" dirty="0"/>
              <a:t>Synthesize Speech - </a:t>
            </a:r>
            <a:r>
              <a:rPr lang="en-US" kern="0" dirty="0"/>
              <a:t>Synthesize audio from Text. Support for 9 languages (17 locales)</a:t>
            </a:r>
          </a:p>
          <a:p>
            <a:pPr marL="0" lvl="0" indent="0">
              <a:buFont typeface="Arial" panose="020B0604020202020204" pitchFamily="34" charset="0"/>
              <a:buNone/>
            </a:pPr>
            <a:endParaRPr lang="en-US"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a:t>We also have SDKs available for Speech.</a:t>
            </a: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Custom Speech Service: </a:t>
            </a:r>
            <a:r>
              <a:rPr lang="en-US" sz="1400" b="0" i="0" u="none" strike="noStrike" kern="1200" dirty="0">
                <a:solidFill>
                  <a:schemeClr val="tx1"/>
                </a:solidFill>
                <a:effectLst/>
                <a:latin typeface="Segoe UI Light" pitchFamily="34" charset="0"/>
                <a:ea typeface="+mn-ea"/>
                <a:cs typeface="+mn-cs"/>
              </a:rPr>
              <a:t>Custom Speech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dirty="0"/>
              <a:t> </a:t>
            </a:r>
            <a:r>
              <a:rPr lang="en-US" sz="1400" b="0" i="0" u="none" strike="noStrike" kern="1200" dirty="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For acoustic model adaptation, the technology is described in this paper:</a:t>
            </a:r>
            <a:br>
              <a:rPr lang="en-US" sz="1400" b="0" i="0" u="none" strike="noStrike" kern="1200" dirty="0">
                <a:solidFill>
                  <a:schemeClr val="tx1"/>
                </a:solidFill>
                <a:effectLst/>
                <a:latin typeface="Segoe UI Light" pitchFamily="34" charset="0"/>
                <a:ea typeface="+mn-ea"/>
                <a:cs typeface="+mn-cs"/>
              </a:rPr>
            </a:br>
            <a:r>
              <a:rPr lang="en-US" sz="1400" b="0" i="0" u="none" strike="noStrike" kern="1200" dirty="0">
                <a:solidFill>
                  <a:schemeClr val="tx1"/>
                </a:solidFill>
                <a:effectLst/>
                <a:latin typeface="Segoe UI Light" pitchFamily="34" charset="0"/>
                <a:ea typeface="+mn-ea"/>
                <a:cs typeface="+mn-cs"/>
              </a:rPr>
              <a:t>http://research.microsoft.com/pubs/194346/0007893.pdf</a:t>
            </a:r>
            <a:r>
              <a:rPr lang="en-US" dirty="0"/>
              <a:t>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dirty="0">
                <a:solidFill>
                  <a:schemeClr val="tx1"/>
                </a:solidFill>
                <a:effectLst/>
                <a:latin typeface="Segoe UI Light" pitchFamily="34" charset="0"/>
                <a:ea typeface="+mn-ea"/>
                <a:cs typeface="+mn-cs"/>
              </a:rPr>
              <a:t>Speaker Recognition</a:t>
            </a:r>
            <a:r>
              <a:rPr lang="en-US" sz="1400" b="1" i="0" u="none" strike="noStrike" kern="1200" baseline="0" dirty="0">
                <a:solidFill>
                  <a:schemeClr val="tx1"/>
                </a:solidFill>
                <a:effectLst/>
                <a:latin typeface="Segoe UI Light" pitchFamily="34" charset="0"/>
                <a:ea typeface="+mn-ea"/>
                <a:cs typeface="+mn-cs"/>
              </a:rPr>
              <a:t> API:  </a:t>
            </a:r>
            <a:r>
              <a:rPr lang="en-US" sz="1400" b="0" i="0" u="none" strike="noStrike" kern="1200" dirty="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dirty="0"/>
              <a:t> A</a:t>
            </a:r>
            <a:r>
              <a:rPr lang="en-US" baseline="0" dirty="0"/>
              <a:t> use case is biometric authentication using voice.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https://blogs.technet.microsoft.com/machinelearning/2015/12/14/now-available-speaker-video-apis-from-microsoft-project-oxford/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We also have SDKs available for Speaker </a:t>
            </a:r>
            <a:r>
              <a:rPr lang="en-US" baseline="0" dirty="0" err="1"/>
              <a:t>Reco</a:t>
            </a:r>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9/17/2018 6:04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640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Bing Spell Check API: </a:t>
            </a:r>
            <a:r>
              <a:rPr lang="en-US" sz="1400" b="0" i="0" u="none" strike="noStrike" kern="1200" dirty="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dirty="0">
                <a:solidFill>
                  <a:schemeClr val="tx1"/>
                </a:solidFill>
                <a:effectLst/>
                <a:latin typeface="Segoe UI Light" pitchFamily="34" charset="0"/>
                <a:ea typeface="+mn-ea"/>
                <a:cs typeface="+mn-cs"/>
              </a:rPr>
              <a:t> Cognitive Services </a:t>
            </a:r>
            <a:r>
              <a:rPr lang="en-US" sz="1400" b="0" i="0" u="none" strike="noStrike" kern="1200" dirty="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dirty="0" err="1">
                <a:solidFill>
                  <a:schemeClr val="tx1"/>
                </a:solidFill>
                <a:effectLst/>
                <a:latin typeface="Segoe UI Light" pitchFamily="34" charset="0"/>
                <a:ea typeface="+mn-ea"/>
                <a:cs typeface="+mn-cs"/>
              </a:rPr>
              <a:t>donaldbr</a:t>
            </a:r>
            <a:r>
              <a:rPr lang="en-US" sz="1400" b="0" i="0" u="none" strike="noStrike" kern="1200" dirty="0">
                <a:solidFill>
                  <a:schemeClr val="tx1"/>
                </a:solidFill>
                <a:effectLst/>
                <a:latin typeface="Segoe UI Light" pitchFamily="34" charset="0"/>
                <a:ea typeface="+mn-ea"/>
                <a:cs typeface="+mn-cs"/>
              </a:rPr>
              <a:t> directly for more information. </a:t>
            </a:r>
          </a:p>
          <a:p>
            <a:endParaRPr lang="en-US" sz="1400" b="0" i="0" u="none" strike="noStrike" kern="1200" dirty="0">
              <a:solidFill>
                <a:schemeClr val="tx1"/>
              </a:solidFill>
              <a:effectLst/>
              <a:latin typeface="Segoe UI Light" pitchFamily="34" charset="0"/>
              <a:ea typeface="+mn-ea"/>
              <a:cs typeface="+mn-cs"/>
            </a:endParaRPr>
          </a:p>
          <a:p>
            <a:r>
              <a:rPr lang="en-US" sz="1400" b="0" i="0" u="none" strike="noStrike" kern="1200" dirty="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dirty="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dirty="0" err="1">
                <a:solidFill>
                  <a:schemeClr val="tx1"/>
                </a:solidFill>
                <a:effectLst/>
                <a:latin typeface="Segoe UI Light" pitchFamily="34" charset="0"/>
                <a:ea typeface="+mn-ea"/>
                <a:cs typeface="+mn-cs"/>
              </a:rPr>
              <a:t>febuary</a:t>
            </a:r>
            <a:r>
              <a:rPr lang="en-US" sz="1400" b="0" i="0" u="none" strike="noStrike" kern="1200" baseline="0" dirty="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dirty="0" err="1">
                <a:solidFill>
                  <a:schemeClr val="tx1"/>
                </a:solidFill>
                <a:effectLst/>
                <a:latin typeface="Segoe UI Light" pitchFamily="34" charset="0"/>
                <a:ea typeface="+mn-ea"/>
                <a:cs typeface="+mn-cs"/>
              </a:rPr>
              <a:t>stephen</a:t>
            </a:r>
            <a:r>
              <a:rPr lang="en-US" sz="1400" b="0" i="0" u="none" strike="noStrike" kern="1200" baseline="0" dirty="0">
                <a:solidFill>
                  <a:schemeClr val="tx1"/>
                </a:solidFill>
                <a:effectLst/>
                <a:latin typeface="Segoe UI Light" pitchFamily="34" charset="0"/>
                <a:ea typeface="+mn-ea"/>
                <a:cs typeface="+mn-cs"/>
              </a:rPr>
              <a:t> </a:t>
            </a:r>
            <a:r>
              <a:rPr lang="en-US" sz="1400" b="0" i="0" u="none" strike="noStrike" kern="1200" baseline="0" dirty="0" err="1">
                <a:solidFill>
                  <a:schemeClr val="tx1"/>
                </a:solidFill>
                <a:effectLst/>
                <a:latin typeface="Segoe UI Light" pitchFamily="34" charset="0"/>
                <a:ea typeface="+mn-ea"/>
                <a:cs typeface="+mn-cs"/>
              </a:rPr>
              <a:t>spielberg</a:t>
            </a:r>
            <a:r>
              <a:rPr lang="en-US" sz="1400" b="0" i="0" u="none" strike="noStrike" kern="1200" baseline="0" dirty="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dirty="0">
              <a:solidFill>
                <a:schemeClr val="tx1"/>
              </a:solidFill>
              <a:effectLst/>
              <a:latin typeface="Segoe UI Light" pitchFamily="34" charset="0"/>
              <a:ea typeface="+mn-ea"/>
              <a:cs typeface="+mn-cs"/>
            </a:endParaRPr>
          </a:p>
          <a:p>
            <a:r>
              <a:rPr lang="en-US" sz="1400" b="1" i="0" u="none" strike="noStrike" kern="1200" baseline="0" dirty="0">
                <a:solidFill>
                  <a:schemeClr val="tx1"/>
                </a:solidFill>
                <a:effectLst/>
                <a:latin typeface="Segoe UI Light" pitchFamily="34" charset="0"/>
                <a:ea typeface="+mn-ea"/>
                <a:cs typeface="+mn-cs"/>
              </a:rPr>
              <a:t>Web Language Model API: </a:t>
            </a:r>
            <a:r>
              <a:rPr lang="en-US" sz="1400" b="0" i="0" u="none" strike="noStrike" kern="1200" dirty="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dirty="0"/>
              <a:t> Use this API to insert spaces into a string of words without spaces, like a hashtag or URL.  Use this API to </a:t>
            </a:r>
            <a:r>
              <a:rPr lang="en-US" dirty="0" err="1"/>
              <a:t>rerank</a:t>
            </a:r>
            <a:r>
              <a:rPr lang="en-US" dirty="0"/>
              <a:t> machine translation/speech recognition candidate sentences based on probability of the sentence.  </a:t>
            </a:r>
          </a:p>
          <a:p>
            <a:endParaRPr lang="en-US" dirty="0"/>
          </a:p>
          <a:p>
            <a:r>
              <a:rPr lang="en-US" dirty="0"/>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also have SDKs available for </a:t>
            </a:r>
            <a:r>
              <a:rPr lang="en-US" baseline="0" dirty="0" err="1"/>
              <a:t>WebLM</a:t>
            </a:r>
            <a:endParaRPr lang="en-US" dirty="0"/>
          </a:p>
          <a:p>
            <a:endParaRPr lang="en-US" sz="1400" b="0" i="0" u="none" strike="noStrike" kern="1200" baseline="0" dirty="0">
              <a:solidFill>
                <a:schemeClr val="tx1"/>
              </a:solidFill>
              <a:effectLst/>
              <a:latin typeface="Segoe UI Light" pitchFamily="34" charset="0"/>
              <a:ea typeface="+mn-ea"/>
              <a:cs typeface="+mn-cs"/>
            </a:endParaRPr>
          </a:p>
          <a:p>
            <a:endParaRPr lang="en-US" sz="1400" b="0" i="0" u="none" strike="noStrike"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dirty="0">
                <a:solidFill>
                  <a:schemeClr val="tx1"/>
                </a:solidFill>
                <a:effectLst/>
                <a:latin typeface="Segoe UI Light" pitchFamily="34" charset="0"/>
                <a:ea typeface="+mn-ea"/>
                <a:cs typeface="+mn-cs"/>
              </a:rPr>
              <a:t>Linguistic Analysis API</a:t>
            </a:r>
            <a:r>
              <a:rPr lang="en-US" sz="1400" b="0" i="0" u="none" strike="noStrike" kern="1200" baseline="0" dirty="0">
                <a:solidFill>
                  <a:schemeClr val="tx1"/>
                </a:solidFill>
                <a:effectLst/>
                <a:latin typeface="Segoe UI Light" pitchFamily="34" charset="0"/>
                <a:ea typeface="+mn-ea"/>
                <a:cs typeface="+mn-cs"/>
              </a:rPr>
              <a:t>: </a:t>
            </a:r>
            <a:r>
              <a:rPr lang="en-US" dirty="0"/>
              <a:t>The</a:t>
            </a:r>
            <a:r>
              <a:rPr lang="en-US" baseline="0" dirty="0"/>
              <a:t> L</a:t>
            </a:r>
            <a:r>
              <a:rPr lang="en-US" dirty="0"/>
              <a:t>inguistic Analysis</a:t>
            </a:r>
            <a:r>
              <a:rPr lang="en-US" baseline="0" dirty="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also have SDKs available for Linguistic Analysis.</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dirty="0">
                <a:solidFill>
                  <a:schemeClr val="tx1"/>
                </a:solidFill>
                <a:effectLst/>
                <a:latin typeface="Segoe UI Light" pitchFamily="34" charset="0"/>
                <a:ea typeface="+mn-ea"/>
                <a:cs typeface="+mn-cs"/>
              </a:rPr>
              <a:t>Language Understanding Intelligent Service (LUIS) </a:t>
            </a:r>
            <a:r>
              <a:rPr lang="en-US" sz="1400" b="0" i="0" u="none" strike="noStrike" kern="1200" dirty="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dirty="0" err="1">
                <a:solidFill>
                  <a:schemeClr val="tx1"/>
                </a:solidFill>
                <a:effectLst/>
                <a:latin typeface="Segoe UI Light" pitchFamily="34" charset="0"/>
                <a:ea typeface="+mn-ea"/>
                <a:cs typeface="+mn-cs"/>
              </a:rPr>
              <a:t>webhooks</a:t>
            </a:r>
            <a:r>
              <a:rPr lang="en-US" sz="1400" b="0" i="0" u="none" strike="noStrike" kern="1200" dirty="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dirty="0">
                <a:latin typeface="Segoe UI Semilight" panose="020B0402040204020203" pitchFamily="34" charset="0"/>
                <a:cs typeface="Segoe UI Semilight" panose="020B0402040204020203" pitchFamily="34" charset="0"/>
              </a:rPr>
              <a:t>Translator API:</a:t>
            </a:r>
            <a:r>
              <a:rPr lang="en-US" sz="1400" b="0" dirty="0">
                <a:latin typeface="Segoe UI Semilight" panose="020B0402040204020203" pitchFamily="34" charset="0"/>
                <a:cs typeface="Segoe UI Semilight" panose="020B0402040204020203" pitchFamily="34" charset="0"/>
              </a:rPr>
              <a:t> Translate</a:t>
            </a:r>
            <a:r>
              <a:rPr lang="en-US" sz="1400" b="0" baseline="0" dirty="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dirty="0"/>
              <a:t>Language Detection</a:t>
            </a:r>
            <a:br>
              <a:rPr lang="en-US" sz="1400" kern="0" dirty="0"/>
            </a:br>
            <a:r>
              <a:rPr lang="en-US" sz="1400" kern="0" dirty="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dirty="0"/>
              <a:t>Translation </a:t>
            </a:r>
            <a:br>
              <a:rPr lang="en-US" sz="1400" kern="0" dirty="0"/>
            </a:br>
            <a:r>
              <a:rPr lang="en-US" sz="1400" kern="0" dirty="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dirty="0"/>
              <a:t>Text to speech (TTS)</a:t>
            </a:r>
            <a:br>
              <a:rPr lang="en-US" sz="1400" kern="0" dirty="0"/>
            </a:br>
            <a:r>
              <a:rPr lang="en-US" sz="1400" kern="0" dirty="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dirty="0"/>
              <a:t>Custom translation system</a:t>
            </a:r>
            <a:br>
              <a:rPr lang="en-US" sz="1400" kern="0" dirty="0"/>
            </a:br>
            <a:r>
              <a:rPr lang="en-US" sz="1400" kern="0" dirty="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dirty="0"/>
              <a:t>Collaborative translation network</a:t>
            </a:r>
            <a:br>
              <a:rPr lang="en-US" sz="1400" kern="0" dirty="0"/>
            </a:br>
            <a:r>
              <a:rPr lang="en-US" sz="1400" kern="0" dirty="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Text Analytics API: </a:t>
            </a:r>
            <a:r>
              <a:rPr lang="en-US" dirty="0"/>
              <a:t>At</a:t>
            </a:r>
            <a:r>
              <a:rPr lang="en-US" baseline="0" dirty="0"/>
              <a:t> the time of publication, this data was not available.  Please email Rebecca Duffy, reduffy@microsoft.com, if you would like more information.  </a:t>
            </a:r>
            <a:endParaRPr lang="en-US" dirty="0"/>
          </a:p>
          <a:p>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9/17/2018 6:04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73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300082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4" y="151316"/>
            <a:ext cx="1661373" cy="382083"/>
          </a:xfrm>
          <a:prstGeom prst="rect">
            <a:avLst/>
          </a:prstGeom>
        </p:spPr>
      </p:pic>
    </p:spTree>
    <p:extLst>
      <p:ext uri="{BB962C8B-B14F-4D97-AF65-F5344CB8AC3E}">
        <p14:creationId xmlns:p14="http://schemas.microsoft.com/office/powerpoint/2010/main" val="1362759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0431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77088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827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923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610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Tree>
    <p:extLst>
      <p:ext uri="{BB962C8B-B14F-4D97-AF65-F5344CB8AC3E}">
        <p14:creationId xmlns:p14="http://schemas.microsoft.com/office/powerpoint/2010/main" val="1682103512"/>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10906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7084104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0577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DAF1CE-F34B-422F-B5B0-3A33445CE7D4}"/>
              </a:ext>
            </a:extLst>
          </p:cNvPr>
          <p:cNvSpPr>
            <a:spLocks noGrp="1"/>
          </p:cNvSpPr>
          <p:nvPr>
            <p:ph type="dt" sz="half" idx="10"/>
          </p:nvPr>
        </p:nvSpPr>
        <p:spPr/>
        <p:txBody>
          <a:bodyPr/>
          <a:lstStyle/>
          <a:p>
            <a:fld id="{A8236A91-DF21-42E0-8E9D-0484E1E145CB}" type="datetimeFigureOut">
              <a:rPr lang="en-US" smtClean="0"/>
              <a:t>9/17/2018</a:t>
            </a:fld>
            <a:endParaRPr lang="en-US"/>
          </a:p>
        </p:txBody>
      </p:sp>
      <p:sp>
        <p:nvSpPr>
          <p:cNvPr id="3" name="Footer Placeholder 2">
            <a:extLst>
              <a:ext uri="{FF2B5EF4-FFF2-40B4-BE49-F238E27FC236}">
                <a16:creationId xmlns:a16="http://schemas.microsoft.com/office/drawing/2014/main" id="{E40FF987-2E88-4420-A10B-DE3EB9505F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F9898-EB58-4383-AB6A-433A661EBAC2}"/>
              </a:ext>
            </a:extLst>
          </p:cNvPr>
          <p:cNvSpPr>
            <a:spLocks noGrp="1"/>
          </p:cNvSpPr>
          <p:nvPr>
            <p:ph type="sldNum" sz="quarter" idx="12"/>
          </p:nvPr>
        </p:nvSpPr>
        <p:spPr/>
        <p:txBody>
          <a:bodyPr/>
          <a:lstStyle/>
          <a:p>
            <a:fld id="{9DA66666-6346-4C1C-911E-005BAAA10D77}" type="slidenum">
              <a:rPr lang="en-US" smtClean="0"/>
              <a:t>‹#›</a:t>
            </a:fld>
            <a:endParaRPr lang="en-US"/>
          </a:p>
        </p:txBody>
      </p:sp>
    </p:spTree>
    <p:extLst>
      <p:ext uri="{BB962C8B-B14F-4D97-AF65-F5344CB8AC3E}">
        <p14:creationId xmlns:p14="http://schemas.microsoft.com/office/powerpoint/2010/main" val="274708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D5A7A1-3728-4041-964D-BA245BFA5E39}"/>
              </a:ext>
            </a:extLst>
          </p:cNvPr>
          <p:cNvSpPr>
            <a:spLocks noGrp="1"/>
          </p:cNvSpPr>
          <p:nvPr>
            <p:ph type="dt" sz="half" idx="10"/>
          </p:nvPr>
        </p:nvSpPr>
        <p:spPr/>
        <p:txBody>
          <a:bodyPr/>
          <a:lstStyle/>
          <a:p>
            <a:fld id="{3B9059D0-E2D6-45FF-A7D0-B7FC39887DD9}" type="datetimeFigureOut">
              <a:rPr lang="en-US" smtClean="0"/>
              <a:t>9/17/2018</a:t>
            </a:fld>
            <a:endParaRPr lang="en-US"/>
          </a:p>
        </p:txBody>
      </p:sp>
      <p:sp>
        <p:nvSpPr>
          <p:cNvPr id="3" name="Footer Placeholder 2">
            <a:extLst>
              <a:ext uri="{FF2B5EF4-FFF2-40B4-BE49-F238E27FC236}">
                <a16:creationId xmlns:a16="http://schemas.microsoft.com/office/drawing/2014/main" id="{28F6C8A7-4C7A-4571-8FDC-2D284D6D57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187910-4CCE-4673-A448-926071099581}"/>
              </a:ext>
            </a:extLst>
          </p:cNvPr>
          <p:cNvSpPr>
            <a:spLocks noGrp="1"/>
          </p:cNvSpPr>
          <p:nvPr>
            <p:ph type="sldNum" sz="quarter" idx="12"/>
          </p:nvPr>
        </p:nvSpPr>
        <p:spPr/>
        <p:txBody>
          <a:bodyPr/>
          <a:lstStyle/>
          <a:p>
            <a:fld id="{B6425E4A-68E5-4955-A252-FE0117054C1C}" type="slidenum">
              <a:rPr lang="en-US" smtClean="0"/>
              <a:t>‹#›</a:t>
            </a:fld>
            <a:endParaRPr lang="en-US"/>
          </a:p>
        </p:txBody>
      </p:sp>
    </p:spTree>
    <p:extLst>
      <p:ext uri="{BB962C8B-B14F-4D97-AF65-F5344CB8AC3E}">
        <p14:creationId xmlns:p14="http://schemas.microsoft.com/office/powerpoint/2010/main" val="2809510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a:xfrm>
            <a:off x="277181" y="5923422"/>
            <a:ext cx="2207631"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Azuredevdays</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402038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181"/>
            <a:ext cx="4795873" cy="1395638"/>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566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2714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8"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6"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1" y="6268082"/>
            <a:ext cx="1402823" cy="300247"/>
          </a:xfrm>
          <a:prstGeom prst="rect">
            <a:avLst/>
          </a:prstGeom>
        </p:spPr>
      </p:pic>
    </p:spTree>
    <p:extLst>
      <p:ext uri="{BB962C8B-B14F-4D97-AF65-F5344CB8AC3E}">
        <p14:creationId xmlns:p14="http://schemas.microsoft.com/office/powerpoint/2010/main" val="150150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412628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51919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300526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2197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362889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262190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6728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1" y="1860034"/>
            <a:ext cx="6723185" cy="2263268"/>
          </a:xfrm>
        </p:spPr>
        <p:txBody>
          <a:bodyPr wrap="square">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74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1" y="289512"/>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4" y="1860034"/>
            <a:ext cx="6723122" cy="2308196"/>
          </a:xfrm>
        </p:spPr>
        <p:txBody>
          <a:bodyPr/>
          <a:lstStyle>
            <a:lvl1pPr>
              <a:defRPr lang="en-US" sz="3528" kern="1200" spc="0" baseline="0" dirty="0" smtClean="0">
                <a:solidFill>
                  <a:schemeClr val="tx1"/>
                </a:solidFill>
                <a:latin typeface="+mj-lt"/>
                <a:ea typeface="+mn-ea"/>
                <a:cs typeface="+mn-cs"/>
              </a:defRPr>
            </a:lvl1pPr>
          </a:lstStyle>
          <a:p>
            <a:pPr marL="224054" marR="0" lvl="0" indent="-224054" algn="l" defTabSz="914192" rtl="0" eaLnBrk="1" fontAlgn="auto" latinLnBrk="0" hangingPunct="1">
              <a:lnSpc>
                <a:spcPct val="90000"/>
              </a:lnSpc>
              <a:spcBef>
                <a:spcPct val="20000"/>
              </a:spcBef>
              <a:spcAft>
                <a:spcPts val="0"/>
              </a:spcAft>
              <a:buClrTx/>
              <a:buSzPct val="90000"/>
              <a:tabLst/>
            </a:pPr>
            <a:r>
              <a:rPr lang="en-US"/>
              <a:t>Edit Master text styles</a:t>
            </a:r>
          </a:p>
          <a:p>
            <a:pPr marL="224054" marR="0" lvl="1" indent="-224054" algn="l" defTabSz="914192" rtl="0" eaLnBrk="1" fontAlgn="auto" latinLnBrk="0" hangingPunct="1">
              <a:lnSpc>
                <a:spcPct val="90000"/>
              </a:lnSpc>
              <a:spcBef>
                <a:spcPct val="20000"/>
              </a:spcBef>
              <a:spcAft>
                <a:spcPts val="0"/>
              </a:spcAft>
              <a:buClrTx/>
              <a:buSzPct val="90000"/>
              <a:tabLst/>
            </a:pPr>
            <a:r>
              <a:rPr lang="en-US"/>
              <a:t>Second level</a:t>
            </a:r>
          </a:p>
          <a:p>
            <a:pPr marL="224054" marR="0" lvl="2" indent="-224054" algn="l" defTabSz="914192" rtl="0" eaLnBrk="1" fontAlgn="auto" latinLnBrk="0" hangingPunct="1">
              <a:lnSpc>
                <a:spcPct val="90000"/>
              </a:lnSpc>
              <a:spcBef>
                <a:spcPct val="20000"/>
              </a:spcBef>
              <a:spcAft>
                <a:spcPts val="0"/>
              </a:spcAft>
              <a:buClrTx/>
              <a:buSzPct val="90000"/>
              <a:tabLst/>
            </a:pPr>
            <a:r>
              <a:rPr lang="en-US"/>
              <a:t>Third level</a:t>
            </a:r>
          </a:p>
          <a:p>
            <a:pPr marL="224054" marR="0" lvl="3" indent="-224054" algn="l" defTabSz="914192" rtl="0" eaLnBrk="1" fontAlgn="auto" latinLnBrk="0" hangingPunct="1">
              <a:lnSpc>
                <a:spcPct val="90000"/>
              </a:lnSpc>
              <a:spcBef>
                <a:spcPct val="20000"/>
              </a:spcBef>
              <a:spcAft>
                <a:spcPts val="0"/>
              </a:spcAft>
              <a:buClrTx/>
              <a:buSzPct val="90000"/>
              <a:tabLst/>
            </a:pPr>
            <a:r>
              <a:rPr lang="en-US"/>
              <a:t>Fourth level</a:t>
            </a:r>
          </a:p>
          <a:p>
            <a:pPr marL="224054" marR="0" lvl="4" indent="-224054" algn="l" defTabSz="91419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36748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99655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5892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230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47434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9851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10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9760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40" y="2198293"/>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9"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3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4479A9-2E5E-486D-BEBB-0EAB699EB862}" type="datetimeFigureOut">
              <a:rPr lang="en-US" smtClean="0"/>
              <a:t>9/17/2018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12628-BDF2-4D81-8C3B-3C46557DF6E7}" type="slidenum">
              <a:rPr lang="en-US" smtClean="0"/>
              <a:t>‹#›</a:t>
            </a:fld>
            <a:endParaRPr lang="en-US"/>
          </a:p>
        </p:txBody>
      </p:sp>
    </p:spTree>
    <p:extLst>
      <p:ext uri="{BB962C8B-B14F-4D97-AF65-F5344CB8AC3E}">
        <p14:creationId xmlns:p14="http://schemas.microsoft.com/office/powerpoint/2010/main" val="8556481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2"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866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64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173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3" y="289512"/>
            <a:ext cx="6904778" cy="899665"/>
          </a:xfrm>
        </p:spPr>
        <p:txBody>
          <a:bodyPr/>
          <a:lstStyle>
            <a:lvl1pPr>
              <a:defRPr sz="3920"/>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80"/>
            <a:ext cx="6858625" cy="4828867"/>
          </a:xfrm>
          <a:prstGeom prst="rect">
            <a:avLst/>
          </a:prstGeom>
        </p:spPr>
      </p:pic>
    </p:spTree>
    <p:extLst>
      <p:ext uri="{BB962C8B-B14F-4D97-AF65-F5344CB8AC3E}">
        <p14:creationId xmlns:p14="http://schemas.microsoft.com/office/powerpoint/2010/main" val="414577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964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594392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0608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73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3340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7517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5204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563715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10.xml"/><Relationship Id="rId1" Type="http://schemas.openxmlformats.org/officeDocument/2006/relationships/slideLayout" Target="../slideLayouts/slideLayout18.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11.xml"/><Relationship Id="rId4"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6.emf"/><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1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6.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5.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059D0-E2D6-45FF-A7D0-B7FC39887DD9}" type="datetimeFigureOut">
              <a:rPr lang="en-US" smtClean="0"/>
              <a:t>9/17/2018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25E4A-68E5-4955-A252-FE0117054C1C}" type="slidenum">
              <a:rPr lang="en-US" smtClean="0"/>
              <a:t>‹#›</a:t>
            </a:fld>
            <a:endParaRPr lang="en-US"/>
          </a:p>
        </p:txBody>
      </p:sp>
    </p:spTree>
    <p:extLst>
      <p:ext uri="{BB962C8B-B14F-4D97-AF65-F5344CB8AC3E}">
        <p14:creationId xmlns:p14="http://schemas.microsoft.com/office/powerpoint/2010/main" val="698778441"/>
      </p:ext>
    </p:extLst>
  </p:cSld>
  <p:clrMap bg1="lt1" tx1="dk1" bg2="lt2" tx2="dk2" accent1="accent1" accent2="accent2" accent3="accent3" accent4="accent4" accent5="accent5" accent6="accent6" hlink="hlink" folHlink="folHlink"/>
  <p:sldLayoutIdLst>
    <p:sldLayoutId id="2147483759" r:id="rId1"/>
    <p:sldLayoutId id="21474840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38855060"/>
      </p:ext>
    </p:extLst>
  </p:cSld>
  <p:clrMap bg1="lt1" tx1="dk1" bg2="lt2" tx2="dk2" accent1="accent1" accent2="accent2" accent3="accent3" accent4="accent4" accent5="accent5" accent6="accent6" hlink="hlink" folHlink="folHlink"/>
  <p:sldLayoutIdLst>
    <p:sldLayoutId id="2147484062"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2E303E-109B-4601-A3D7-CA5CE196005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CCB9F2-0F3B-4E00-AFB3-6A2F000EB0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E7433-CBE9-4DB0-9F61-BFE65049F7E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236A91-DF21-42E0-8E9D-0484E1E145CB}" type="datetimeFigureOut">
              <a:rPr lang="en-US" smtClean="0"/>
              <a:t>9/17/2018</a:t>
            </a:fld>
            <a:endParaRPr lang="en-US"/>
          </a:p>
        </p:txBody>
      </p:sp>
      <p:sp>
        <p:nvSpPr>
          <p:cNvPr id="5" name="Footer Placeholder 4">
            <a:extLst>
              <a:ext uri="{FF2B5EF4-FFF2-40B4-BE49-F238E27FC236}">
                <a16:creationId xmlns:a16="http://schemas.microsoft.com/office/drawing/2014/main" id="{3760F9BA-A7FA-47C3-8EC6-2F88FEEBEE7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D5935-0880-493A-BF6A-F0368C80570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66666-6346-4C1C-911E-005BAAA10D77}" type="slidenum">
              <a:rPr lang="en-US" smtClean="0"/>
              <a:t>‹#›</a:t>
            </a:fld>
            <a:endParaRPr lang="en-US"/>
          </a:p>
        </p:txBody>
      </p:sp>
    </p:spTree>
    <p:extLst>
      <p:ext uri="{BB962C8B-B14F-4D97-AF65-F5344CB8AC3E}">
        <p14:creationId xmlns:p14="http://schemas.microsoft.com/office/powerpoint/2010/main" val="63166552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452386120"/>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 id="2147484086" r:id="rId17"/>
    <p:sldLayoutId id="2147484087" r:id="rId18"/>
    <p:sldLayoutId id="2147484088" r:id="rId19"/>
    <p:sldLayoutId id="2147484089" r:id="rId20"/>
    <p:sldLayoutId id="2147484090" r:id="rId21"/>
    <p:sldLayoutId id="2147484091" r:id="rId22"/>
    <p:sldLayoutId id="2147484092" r:id="rId23"/>
    <p:sldLayoutId id="2147484093"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24884266"/>
      </p:ext>
    </p:extLst>
  </p:cSld>
  <p:clrMap bg1="lt1" tx1="dk1" bg2="lt2" tx2="dk2" accent1="accent1" accent2="accent2" accent3="accent3" accent4="accent4" accent5="accent5" accent6="accent6" hlink="hlink" folHlink="folHlink"/>
  <p:sldLayoutIdLst>
    <p:sldLayoutId id="2147483697" r:id="rId1"/>
    <p:sldLayoutId id="2147483757"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842" y="365781"/>
            <a:ext cx="10514316" cy="13245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842" y="1825791"/>
            <a:ext cx="10514316" cy="43504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843" y="6356803"/>
            <a:ext cx="2742188"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21294558-F853-46DA-845C-C38CC3592FCC}" type="datetimeFigureOut">
              <a:rPr lang="en-US" smtClean="0"/>
              <a:t>9/17/2018</a:t>
            </a:fld>
            <a:endParaRPr lang="en-US"/>
          </a:p>
        </p:txBody>
      </p:sp>
      <p:sp>
        <p:nvSpPr>
          <p:cNvPr id="5" name="Footer Placeholder 4"/>
          <p:cNvSpPr>
            <a:spLocks noGrp="1"/>
          </p:cNvSpPr>
          <p:nvPr>
            <p:ph type="ftr" sz="quarter" idx="3"/>
          </p:nvPr>
        </p:nvSpPr>
        <p:spPr>
          <a:xfrm>
            <a:off x="4038581" y="6356803"/>
            <a:ext cx="4114839" cy="364224"/>
          </a:xfrm>
          <a:prstGeom prst="rect">
            <a:avLst/>
          </a:prstGeom>
        </p:spPr>
        <p:txBody>
          <a:bodyPr vert="horz" lIns="91440" tIns="45720" rIns="91440" bIns="45720" rtlCol="0" anchor="ctr"/>
          <a:lstStyle>
            <a:lvl1pPr algn="ctr">
              <a:defRPr sz="117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971" y="6356803"/>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547884281"/>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5" r:id="rId3"/>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7" name="Picture 3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305995"/>
            <a:ext cx="12192000" cy="572433"/>
          </a:xfrm>
          <a:prstGeom prst="rect">
            <a:avLst/>
          </a:prstGeom>
        </p:spPr>
      </p:pic>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82"/>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60149" y="3108483"/>
            <a:ext cx="6858623" cy="876557"/>
          </a:xfrm>
          <a:prstGeom prst="rect">
            <a:avLst/>
          </a:prstGeom>
        </p:spPr>
      </p:pic>
      <p:pic>
        <p:nvPicPr>
          <p:cNvPr id="30" name="Picture 29"/>
          <p:cNvPicPr>
            <a:picLocks noChangeAspect="1"/>
          </p:cNvPicPr>
          <p:nvPr userDrawn="1"/>
        </p:nvPicPr>
        <p:blipFill>
          <a:blip r:embed="rId5" cstate="email">
            <a:biLevel thresh="25000"/>
            <a:extLst>
              <a:ext uri="{28A0092B-C50C-407E-A947-70E740481C1C}">
                <a14:useLocalDpi xmlns:a14="http://schemas.microsoft.com/office/drawing/2010/main"/>
              </a:ext>
            </a:extLst>
          </a:blip>
          <a:stretch>
            <a:fillRect/>
          </a:stretch>
        </p:blipFill>
        <p:spPr>
          <a:xfrm>
            <a:off x="269240" y="6489022"/>
            <a:ext cx="936609" cy="206372"/>
          </a:xfrm>
          <a:prstGeom prst="rect">
            <a:avLst/>
          </a:prstGeom>
        </p:spPr>
      </p:pic>
    </p:spTree>
    <p:extLst>
      <p:ext uri="{BB962C8B-B14F-4D97-AF65-F5344CB8AC3E}">
        <p14:creationId xmlns:p14="http://schemas.microsoft.com/office/powerpoint/2010/main" val="2019299514"/>
      </p:ext>
    </p:extLst>
  </p:cSld>
  <p:clrMap bg1="lt1" tx1="dk1" bg2="lt2" tx2="dk2" accent1="accent1" accent2="accent2" accent3="accent3" accent4="accent4" accent5="accent5" accent6="accent6" hlink="hlink" folHlink="folHlink"/>
  <p:sldLayoutIdLst>
    <p:sldLayoutId id="2147483796" r:id="rId1"/>
  </p:sldLayoutIdLst>
  <p:transition>
    <p:fade/>
  </p:transition>
  <p:txStyles>
    <p:titleStyle>
      <a:lvl1pPr algn="l" defTabSz="913665"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886" marR="0" indent="-335886" algn="l" defTabSz="913665"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251" marR="0" indent="-236363" algn="l" defTabSz="91366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3734" marR="0" indent="-223925" algn="l" defTabSz="91366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7659" marR="0" indent="-223925" algn="l" defTabSz="91366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1584" marR="0" indent="-223925" algn="l" defTabSz="91366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2579" indent="-228416" algn="l" defTabSz="91366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412" indent="-228416" algn="l" defTabSz="91366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244" indent="-228416" algn="l" defTabSz="91366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077" indent="-228416" algn="l" defTabSz="91366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665" rtl="0" eaLnBrk="1" latinLnBrk="0" hangingPunct="1">
        <a:defRPr sz="1765" kern="1200">
          <a:solidFill>
            <a:schemeClr val="tx1"/>
          </a:solidFill>
          <a:latin typeface="+mn-lt"/>
          <a:ea typeface="+mn-ea"/>
          <a:cs typeface="+mn-cs"/>
        </a:defRPr>
      </a:lvl1pPr>
      <a:lvl2pPr marL="456832" algn="l" defTabSz="913665" rtl="0" eaLnBrk="1" latinLnBrk="0" hangingPunct="1">
        <a:defRPr sz="1765" kern="1200">
          <a:solidFill>
            <a:schemeClr val="tx1"/>
          </a:solidFill>
          <a:latin typeface="+mn-lt"/>
          <a:ea typeface="+mn-ea"/>
          <a:cs typeface="+mn-cs"/>
        </a:defRPr>
      </a:lvl2pPr>
      <a:lvl3pPr marL="913665" algn="l" defTabSz="913665" rtl="0" eaLnBrk="1" latinLnBrk="0" hangingPunct="1">
        <a:defRPr sz="1765" kern="1200">
          <a:solidFill>
            <a:schemeClr val="tx1"/>
          </a:solidFill>
          <a:latin typeface="+mn-lt"/>
          <a:ea typeface="+mn-ea"/>
          <a:cs typeface="+mn-cs"/>
        </a:defRPr>
      </a:lvl3pPr>
      <a:lvl4pPr marL="1370497" algn="l" defTabSz="913665" rtl="0" eaLnBrk="1" latinLnBrk="0" hangingPunct="1">
        <a:defRPr sz="1765" kern="1200">
          <a:solidFill>
            <a:schemeClr val="tx1"/>
          </a:solidFill>
          <a:latin typeface="+mn-lt"/>
          <a:ea typeface="+mn-ea"/>
          <a:cs typeface="+mn-cs"/>
        </a:defRPr>
      </a:lvl4pPr>
      <a:lvl5pPr marL="1827330" algn="l" defTabSz="913665" rtl="0" eaLnBrk="1" latinLnBrk="0" hangingPunct="1">
        <a:defRPr sz="1765" kern="1200">
          <a:solidFill>
            <a:schemeClr val="tx1"/>
          </a:solidFill>
          <a:latin typeface="+mn-lt"/>
          <a:ea typeface="+mn-ea"/>
          <a:cs typeface="+mn-cs"/>
        </a:defRPr>
      </a:lvl5pPr>
      <a:lvl6pPr marL="2284163" algn="l" defTabSz="913665" rtl="0" eaLnBrk="1" latinLnBrk="0" hangingPunct="1">
        <a:defRPr sz="1765" kern="1200">
          <a:solidFill>
            <a:schemeClr val="tx1"/>
          </a:solidFill>
          <a:latin typeface="+mn-lt"/>
          <a:ea typeface="+mn-ea"/>
          <a:cs typeface="+mn-cs"/>
        </a:defRPr>
      </a:lvl6pPr>
      <a:lvl7pPr marL="2740995" algn="l" defTabSz="913665" rtl="0" eaLnBrk="1" latinLnBrk="0" hangingPunct="1">
        <a:defRPr sz="1765" kern="1200">
          <a:solidFill>
            <a:schemeClr val="tx1"/>
          </a:solidFill>
          <a:latin typeface="+mn-lt"/>
          <a:ea typeface="+mn-ea"/>
          <a:cs typeface="+mn-cs"/>
        </a:defRPr>
      </a:lvl7pPr>
      <a:lvl8pPr marL="3197826" algn="l" defTabSz="913665" rtl="0" eaLnBrk="1" latinLnBrk="0" hangingPunct="1">
        <a:defRPr sz="1765" kern="1200">
          <a:solidFill>
            <a:schemeClr val="tx1"/>
          </a:solidFill>
          <a:latin typeface="+mn-lt"/>
          <a:ea typeface="+mn-ea"/>
          <a:cs typeface="+mn-cs"/>
        </a:defRPr>
      </a:lvl8pPr>
      <a:lvl9pPr marL="3654661" algn="l" defTabSz="91366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83">
          <p15:clr>
            <a:srgbClr val="C35EA4"/>
          </p15:clr>
        </p15:guide>
        <p15:guide id="26" orient="horz" pos="4123">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7"/>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271377778"/>
      </p:ext>
    </p:extLst>
  </p:cSld>
  <p:clrMap bg1="lt1" tx1="dk1" bg2="lt2" tx2="dk2" accent1="accent1" accent2="accent2" accent3="accent3" accent4="accent4" accent5="accent5" accent6="accent6" hlink="hlink" folHlink="folHlink"/>
  <p:sldLayoutIdLst>
    <p:sldLayoutId id="2147483957" r:id="rId1"/>
    <p:sldLayoutId id="2147483960" r:id="rId2"/>
    <p:sldLayoutId id="2147483963" r:id="rId3"/>
    <p:sldLayoutId id="2147483971" r:id="rId4"/>
    <p:sldLayoutId id="2147484054" r:id="rId5"/>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86453100"/>
      </p:ext>
    </p:extLst>
  </p:cSld>
  <p:clrMap bg1="lt1" tx1="dk1" bg2="lt2" tx2="dk2" accent1="accent1" accent2="accent2" accent3="accent3" accent4="accent4" accent5="accent5" accent6="accent6" hlink="hlink" folHlink="folHlink"/>
  <p:sldLayoutIdLst>
    <p:sldLayoutId id="2147483984"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marL="0" marR="0" lvl="0" indent="0" algn="r" defTabSz="913341" rtl="0" eaLnBrk="1" fontAlgn="base" latinLnBrk="0" hangingPunct="1">
              <a:lnSpc>
                <a:spcPct val="100000"/>
              </a:lnSpc>
              <a:spcBef>
                <a:spcPct val="0"/>
              </a:spcBef>
              <a:spcAft>
                <a:spcPct val="0"/>
              </a:spcAft>
              <a:buClrTx/>
              <a:buSzTx/>
              <a:buFontTx/>
              <a:buNone/>
              <a:tabLst/>
              <a:defRPr/>
            </a:pPr>
            <a:fld id="{83758903-653A-7442-ACA2-36E6579F0BEB}" type="slidenum">
              <a:rPr kumimoji="0" lang="en-US" sz="882"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13341"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Tree>
    <p:extLst>
      <p:ext uri="{BB962C8B-B14F-4D97-AF65-F5344CB8AC3E}">
        <p14:creationId xmlns:p14="http://schemas.microsoft.com/office/powerpoint/2010/main" val="3115652293"/>
      </p:ext>
    </p:extLst>
  </p:cSld>
  <p:clrMap bg1="lt1" tx1="dk1" bg2="lt2" tx2="dk2" accent1="accent1" accent2="accent2" accent3="accent3" accent4="accent4" accent5="accent5" accent6="accent6" hlink="hlink" folHlink="folHlink"/>
  <p:sldLayoutIdLst>
    <p:sldLayoutId id="2147484002" r:id="rId1"/>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401805865"/>
      </p:ext>
    </p:extLst>
  </p:cSld>
  <p:clrMap bg1="dk1" tx1="lt1" bg2="dk2" tx2="lt2" accent1="accent1" accent2="accent2" accent3="accent3" accent4="accent4" accent5="accent5" accent6="accent6" hlink="hlink" folHlink="folHlink"/>
  <p:sldLayoutIdLst>
    <p:sldLayoutId id="2147484007" r:id="rId1"/>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37603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887002582"/>
      </p:ext>
    </p:extLst>
  </p:cSld>
  <p:clrMap bg1="dk1" tx1="lt1" bg2="dk2" tx2="lt2" accent1="accent1" accent2="accent2" accent3="accent3" accent4="accent4" accent5="accent5" accent6="accent6" hlink="hlink" folHlink="folHlink"/>
  <p:sldLayoutIdLst>
    <p:sldLayoutId id="2147484036" r:id="rId1"/>
  </p:sldLayoutIdLst>
  <p:transition>
    <p:fade/>
  </p:transition>
  <p:hf hdr="0" ftr="0" dt="0"/>
  <p:txStyles>
    <p:titleStyle>
      <a:lvl1pPr algn="l" defTabSz="914192"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512">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118.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11.xml"/><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120.jpg"/></Relationships>
</file>

<file path=ppt/slides/_rels/slide1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12.xml"/><Relationship Id="rId7" Type="http://schemas.openxmlformats.org/officeDocument/2006/relationships/image" Target="../media/image124.png"/><Relationship Id="rId2" Type="http://schemas.openxmlformats.org/officeDocument/2006/relationships/slideLayout" Target="../slideLayouts/slideLayout11.xml"/><Relationship Id="rId1" Type="http://schemas.openxmlformats.org/officeDocument/2006/relationships/tags" Target="../tags/tag1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127.jpeg"/><Relationship Id="rId4" Type="http://schemas.openxmlformats.org/officeDocument/2006/relationships/image" Target="../media/image1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15.xml"/><Relationship Id="rId7" Type="http://schemas.openxmlformats.org/officeDocument/2006/relationships/image" Target="../media/image134.png"/><Relationship Id="rId2" Type="http://schemas.openxmlformats.org/officeDocument/2006/relationships/slideLayout" Target="../slideLayouts/slideLayout11.xml"/><Relationship Id="rId1" Type="http://schemas.openxmlformats.org/officeDocument/2006/relationships/tags" Target="../tags/tag1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17.xml"/><Relationship Id="rId4" Type="http://schemas.openxmlformats.org/officeDocument/2006/relationships/image" Target="../media/image137.png"/></Relationships>
</file>

<file path=ppt/slides/_rels/slide1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notesSlide" Target="../notesSlides/notesSlide17.xml"/><Relationship Id="rId7" Type="http://schemas.openxmlformats.org/officeDocument/2006/relationships/image" Target="../media/image141.png"/><Relationship Id="rId2" Type="http://schemas.openxmlformats.org/officeDocument/2006/relationships/slideLayout" Target="../slideLayouts/slideLayout17.xml"/><Relationship Id="rId1" Type="http://schemas.openxmlformats.org/officeDocument/2006/relationships/tags" Target="../tags/tag18.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emf"/><Relationship Id="rId9" Type="http://schemas.openxmlformats.org/officeDocument/2006/relationships/image" Target="../media/image143.png"/></Relationships>
</file>

<file path=ppt/slides/_rels/slide19.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video" Target="../media/media1.mp4"/><Relationship Id="rId7" Type="http://schemas.openxmlformats.org/officeDocument/2006/relationships/image" Target="../media/image146.emf"/><Relationship Id="rId12" Type="http://schemas.openxmlformats.org/officeDocument/2006/relationships/image" Target="../media/image143.png"/><Relationship Id="rId2" Type="http://schemas.microsoft.com/office/2007/relationships/media" Target="../media/media1.mp4"/><Relationship Id="rId1" Type="http://schemas.openxmlformats.org/officeDocument/2006/relationships/tags" Target="../tags/tag19.xml"/><Relationship Id="rId6" Type="http://schemas.openxmlformats.org/officeDocument/2006/relationships/image" Target="../media/image145.png"/><Relationship Id="rId11" Type="http://schemas.openxmlformats.org/officeDocument/2006/relationships/image" Target="../media/image148.png"/><Relationship Id="rId5" Type="http://schemas.openxmlformats.org/officeDocument/2006/relationships/notesSlide" Target="../notesSlides/notesSlide18.xml"/><Relationship Id="rId10" Type="http://schemas.openxmlformats.org/officeDocument/2006/relationships/image" Target="../media/image142.png"/><Relationship Id="rId4" Type="http://schemas.openxmlformats.org/officeDocument/2006/relationships/slideLayout" Target="../slideLayouts/slideLayout17.xml"/><Relationship Id="rId9" Type="http://schemas.openxmlformats.org/officeDocument/2006/relationships/image" Target="../media/image14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0.png"/><Relationship Id="rId4" Type="http://schemas.openxmlformats.org/officeDocument/2006/relationships/image" Target="../media/image19.jpeg"/></Relationships>
</file>

<file path=ppt/slides/_rels/slide20.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9.tmp"/><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39.png"/><Relationship Id="rId9" Type="http://schemas.openxmlformats.org/officeDocument/2006/relationships/image" Target="../media/image154.png"/></Relationships>
</file>

<file path=ppt/slides/_rels/slide21.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39.png"/><Relationship Id="rId7" Type="http://schemas.openxmlformats.org/officeDocument/2006/relationships/image" Target="../media/image15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54.png"/><Relationship Id="rId11" Type="http://schemas.openxmlformats.org/officeDocument/2006/relationships/image" Target="../media/image151.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2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58.png"/><Relationship Id="rId3" Type="http://schemas.openxmlformats.org/officeDocument/2006/relationships/image" Target="../media/image152.png"/><Relationship Id="rId7" Type="http://schemas.openxmlformats.org/officeDocument/2006/relationships/image" Target="../media/image155.png"/><Relationship Id="rId12" Type="http://schemas.openxmlformats.org/officeDocument/2006/relationships/image" Target="../media/image162.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54.png"/><Relationship Id="rId11" Type="http://schemas.openxmlformats.org/officeDocument/2006/relationships/image" Target="../media/image157.png"/><Relationship Id="rId5" Type="http://schemas.openxmlformats.org/officeDocument/2006/relationships/image" Target="../media/image159.png"/><Relationship Id="rId1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3.png"/><Relationship Id="rId9" Type="http://schemas.openxmlformats.org/officeDocument/2006/relationships/image" Target="../media/image161.png"/><Relationship Id="rId14" Type="http://schemas.openxmlformats.org/officeDocument/2006/relationships/image" Target="../media/image139.png"/></Relationships>
</file>

<file path=ppt/slides/_rels/slide23.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4.png"/><Relationship Id="rId3" Type="http://schemas.openxmlformats.org/officeDocument/2006/relationships/image" Target="../media/image139.png"/><Relationship Id="rId7" Type="http://schemas.openxmlformats.org/officeDocument/2006/relationships/image" Target="../media/image155.png"/><Relationship Id="rId12" Type="http://schemas.openxmlformats.org/officeDocument/2006/relationships/image" Target="../media/image163.jp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54.png"/><Relationship Id="rId11" Type="http://schemas.openxmlformats.org/officeDocument/2006/relationships/image" Target="../media/image151.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5.jpg"/></Relationships>
</file>

<file path=ppt/slides/_rels/slide24.xml.rels><?xml version="1.0" encoding="UTF-8" standalone="yes"?>
<Relationships xmlns="http://schemas.openxmlformats.org/package/2006/relationships"><Relationship Id="rId8" Type="http://schemas.openxmlformats.org/officeDocument/2006/relationships/image" Target="../media/image169.jpg"/><Relationship Id="rId3" Type="http://schemas.openxmlformats.org/officeDocument/2006/relationships/image" Target="../media/image166.png"/><Relationship Id="rId7"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86.png"/><Relationship Id="rId5" Type="http://schemas.openxmlformats.org/officeDocument/2006/relationships/image" Target="../media/image168.png"/><Relationship Id="rId4" Type="http://schemas.openxmlformats.org/officeDocument/2006/relationships/image" Target="../media/image167.png"/></Relationships>
</file>

<file path=ppt/slides/_rels/slide25.xml.rels><?xml version="1.0" encoding="UTF-8" standalone="yes"?>
<Relationships xmlns="http://schemas.openxmlformats.org/package/2006/relationships"><Relationship Id="rId8" Type="http://schemas.openxmlformats.org/officeDocument/2006/relationships/image" Target="../media/image173.tiff"/><Relationship Id="rId13" Type="http://schemas.openxmlformats.org/officeDocument/2006/relationships/image" Target="../media/image178.tiff"/><Relationship Id="rId3" Type="http://schemas.openxmlformats.org/officeDocument/2006/relationships/notesSlide" Target="../notesSlides/notesSlide24.xml"/><Relationship Id="rId7" Type="http://schemas.openxmlformats.org/officeDocument/2006/relationships/image" Target="../media/image172.tiff"/><Relationship Id="rId12" Type="http://schemas.openxmlformats.org/officeDocument/2006/relationships/image" Target="../media/image177.tiff"/><Relationship Id="rId17" Type="http://schemas.openxmlformats.org/officeDocument/2006/relationships/image" Target="../media/image181.png"/><Relationship Id="rId2" Type="http://schemas.openxmlformats.org/officeDocument/2006/relationships/slideLayout" Target="../slideLayouts/slideLayout14.xml"/><Relationship Id="rId16" Type="http://schemas.openxmlformats.org/officeDocument/2006/relationships/image" Target="../media/image180.png"/><Relationship Id="rId1" Type="http://schemas.openxmlformats.org/officeDocument/2006/relationships/tags" Target="../tags/tag20.xml"/><Relationship Id="rId6" Type="http://schemas.openxmlformats.org/officeDocument/2006/relationships/image" Target="../media/image171.tiff"/><Relationship Id="rId11" Type="http://schemas.openxmlformats.org/officeDocument/2006/relationships/image" Target="../media/image176.tiff"/><Relationship Id="rId5" Type="http://schemas.openxmlformats.org/officeDocument/2006/relationships/image" Target="../media/image170.tiff"/><Relationship Id="rId15" Type="http://schemas.openxmlformats.org/officeDocument/2006/relationships/image" Target="../media/image179.png"/><Relationship Id="rId10" Type="http://schemas.openxmlformats.org/officeDocument/2006/relationships/image" Target="../media/image175.tiff"/><Relationship Id="rId4" Type="http://schemas.openxmlformats.org/officeDocument/2006/relationships/image" Target="../media/image150.png"/><Relationship Id="rId9" Type="http://schemas.openxmlformats.org/officeDocument/2006/relationships/image" Target="../media/image174.tiff"/><Relationship Id="rId14" Type="http://schemas.openxmlformats.org/officeDocument/2006/relationships/image" Target="../media/image158.png"/></Relationships>
</file>

<file path=ppt/slides/_rels/slide26.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svg"/><Relationship Id="rId3" Type="http://schemas.openxmlformats.org/officeDocument/2006/relationships/notesSlide" Target="../notesSlides/notesSlide25.xml"/><Relationship Id="rId7" Type="http://schemas.openxmlformats.org/officeDocument/2006/relationships/image" Target="../media/image185.svg"/><Relationship Id="rId12" Type="http://schemas.openxmlformats.org/officeDocument/2006/relationships/image" Target="../media/image190.png"/><Relationship Id="rId2" Type="http://schemas.openxmlformats.org/officeDocument/2006/relationships/slideLayout" Target="../slideLayouts/slideLayout17.xml"/><Relationship Id="rId1" Type="http://schemas.openxmlformats.org/officeDocument/2006/relationships/tags" Target="../tags/tag21.xml"/><Relationship Id="rId6" Type="http://schemas.openxmlformats.org/officeDocument/2006/relationships/image" Target="../media/image184.png"/><Relationship Id="rId11" Type="http://schemas.openxmlformats.org/officeDocument/2006/relationships/image" Target="../media/image189.svg"/><Relationship Id="rId5" Type="http://schemas.openxmlformats.org/officeDocument/2006/relationships/image" Target="../media/image183.svg"/><Relationship Id="rId15" Type="http://schemas.openxmlformats.org/officeDocument/2006/relationships/image" Target="../media/image193.sv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svg"/><Relationship Id="rId14" Type="http://schemas.openxmlformats.org/officeDocument/2006/relationships/image" Target="../media/image192.png"/></Relationships>
</file>

<file path=ppt/slides/_rels/slide27.xml.rels><?xml version="1.0" encoding="UTF-8" standalone="yes"?>
<Relationships xmlns="http://schemas.openxmlformats.org/package/2006/relationships"><Relationship Id="rId8" Type="http://schemas.openxmlformats.org/officeDocument/2006/relationships/image" Target="../media/image198.jpg"/><Relationship Id="rId3" Type="http://schemas.openxmlformats.org/officeDocument/2006/relationships/notesSlide" Target="../notesSlides/notesSlide26.xml"/><Relationship Id="rId7" Type="http://schemas.openxmlformats.org/officeDocument/2006/relationships/image" Target="../media/image197.jpg"/><Relationship Id="rId2" Type="http://schemas.openxmlformats.org/officeDocument/2006/relationships/slideLayout" Target="../slideLayouts/slideLayout18.xml"/><Relationship Id="rId1" Type="http://schemas.openxmlformats.org/officeDocument/2006/relationships/tags" Target="../tags/tag2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28.xml.rels><?xml version="1.0" encoding="UTF-8" standalone="yes"?>
<Relationships xmlns="http://schemas.openxmlformats.org/package/2006/relationships"><Relationship Id="rId8" Type="http://schemas.openxmlformats.org/officeDocument/2006/relationships/image" Target="../media/image203.emf"/><Relationship Id="rId13" Type="http://schemas.openxmlformats.org/officeDocument/2006/relationships/image" Target="../media/image208.emf"/><Relationship Id="rId3" Type="http://schemas.openxmlformats.org/officeDocument/2006/relationships/notesSlide" Target="../notesSlides/notesSlide27.xml"/><Relationship Id="rId7" Type="http://schemas.openxmlformats.org/officeDocument/2006/relationships/image" Target="../media/image202.emf"/><Relationship Id="rId12" Type="http://schemas.openxmlformats.org/officeDocument/2006/relationships/image" Target="../media/image207.emf"/><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201.png"/><Relationship Id="rId11" Type="http://schemas.openxmlformats.org/officeDocument/2006/relationships/image" Target="../media/image206.emf"/><Relationship Id="rId5" Type="http://schemas.openxmlformats.org/officeDocument/2006/relationships/image" Target="../media/image200.png"/><Relationship Id="rId10" Type="http://schemas.openxmlformats.org/officeDocument/2006/relationships/image" Target="../media/image205.emf"/><Relationship Id="rId4" Type="http://schemas.openxmlformats.org/officeDocument/2006/relationships/image" Target="../media/image199.png"/><Relationship Id="rId9" Type="http://schemas.openxmlformats.org/officeDocument/2006/relationships/image" Target="../media/image204.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24.xml"/><Relationship Id="rId4" Type="http://schemas.openxmlformats.org/officeDocument/2006/relationships/image" Target="../media/image209.jpg"/></Relationships>
</file>

<file path=ppt/slides/_rels/slide3.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png"/><Relationship Id="rId7" Type="http://schemas.openxmlformats.org/officeDocument/2006/relationships/image" Target="../media/image24.png"/><Relationship Id="rId2" Type="http://schemas.openxmlformats.org/officeDocument/2006/relationships/slideLayout" Target="../slideLayouts/slideLayout15.xml"/><Relationship Id="rId16" Type="http://schemas.openxmlformats.org/officeDocument/2006/relationships/image" Target="../media/image33.png"/><Relationship Id="rId29" Type="http://schemas.openxmlformats.org/officeDocument/2006/relationships/image" Target="../media/image46.png"/><Relationship Id="rId1" Type="http://schemas.openxmlformats.org/officeDocument/2006/relationships/tags" Target="../tags/tag3.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68.png"/><Relationship Id="rId58" Type="http://schemas.openxmlformats.org/officeDocument/2006/relationships/image" Target="../media/image73.png"/><Relationship Id="rId66" Type="http://schemas.openxmlformats.org/officeDocument/2006/relationships/image" Target="../media/image8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60" Type="http://schemas.openxmlformats.org/officeDocument/2006/relationships/image" Target="../media/image75.png"/><Relationship Id="rId65" Type="http://schemas.openxmlformats.org/officeDocument/2006/relationships/image" Target="../media/image80.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png"/><Relationship Id="rId8" Type="http://schemas.openxmlformats.org/officeDocument/2006/relationships/image" Target="../media/image25.png"/><Relationship Id="rId51" Type="http://schemas.openxmlformats.org/officeDocument/2006/relationships/image" Target="../media/image67.png"/><Relationship Id="rId3" Type="http://schemas.openxmlformats.org/officeDocument/2006/relationships/notesSlide" Target="../notesSlides/notesSlide2.xml"/><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7.png"/><Relationship Id="rId41" Type="http://schemas.openxmlformats.org/officeDocument/2006/relationships/image" Target="../media/image58.png"/><Relationship Id="rId54" Type="http://schemas.openxmlformats.org/officeDocument/2006/relationships/image" Target="../media/image69.png"/><Relationship Id="rId62" Type="http://schemas.openxmlformats.org/officeDocument/2006/relationships/image" Target="../media/image7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2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2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jpeg"/></Relationships>
</file>

<file path=ppt/slides/_rels/slide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3" Type="http://schemas.openxmlformats.org/officeDocument/2006/relationships/notesSlide" Target="../notesSlides/notesSlide4.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11.xml"/><Relationship Id="rId1" Type="http://schemas.openxmlformats.org/officeDocument/2006/relationships/tags" Target="../tags/tag5.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microsoft.com/office/2007/relationships/hdphoto" Target="../media/hdphoto1.wdp"/><Relationship Id="rId4" Type="http://schemas.openxmlformats.org/officeDocument/2006/relationships/image" Target="../media/image88.jpg"/><Relationship Id="rId9" Type="http://schemas.openxmlformats.org/officeDocument/2006/relationships/image" Target="../media/image93.png"/><Relationship Id="rId1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1.png"/><Relationship Id="rId2" Type="http://schemas.openxmlformats.org/officeDocument/2006/relationships/slideLayout" Target="../slideLayouts/slideLayout11.xml"/><Relationship Id="rId1" Type="http://schemas.openxmlformats.org/officeDocument/2006/relationships/tags" Target="../tags/tag6.xml"/><Relationship Id="rId6" Type="http://schemas.openxmlformats.org/officeDocument/2006/relationships/image" Target="../media/image100.png"/><Relationship Id="rId5" Type="http://schemas.openxmlformats.org/officeDocument/2006/relationships/image" Target="../media/image99.tmp"/><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6.xml"/><Relationship Id="rId7" Type="http://schemas.openxmlformats.org/officeDocument/2006/relationships/image" Target="../media/image104.png"/><Relationship Id="rId2" Type="http://schemas.openxmlformats.org/officeDocument/2006/relationships/slideLayout" Target="../slideLayouts/slideLayout11.xml"/><Relationship Id="rId1" Type="http://schemas.openxmlformats.org/officeDocument/2006/relationships/tags" Target="../tags/tag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86.png"/><Relationship Id="rId9" Type="http://schemas.openxmlformats.org/officeDocument/2006/relationships/image" Target="../media/image10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11.png"/><Relationship Id="rId2" Type="http://schemas.openxmlformats.org/officeDocument/2006/relationships/slideLayout" Target="../slideLayouts/slideLayout11.xml"/><Relationship Id="rId1" Type="http://schemas.openxmlformats.org/officeDocument/2006/relationships/tags" Target="../tags/tag8.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notesSlide" Target="../notesSlides/notesSlide8.xml"/><Relationship Id="rId7" Type="http://schemas.openxmlformats.org/officeDocument/2006/relationships/image" Target="../media/image115.png"/><Relationship Id="rId2" Type="http://schemas.openxmlformats.org/officeDocument/2006/relationships/slideLayout" Target="../slideLayouts/slideLayout11.xml"/><Relationship Id="rId1" Type="http://schemas.openxmlformats.org/officeDocument/2006/relationships/tags" Target="../tags/tag9.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 y="487"/>
            <a:ext cx="12254058" cy="6857791"/>
          </a:xfrm>
          <a:prstGeom prst="rect">
            <a:avLst/>
          </a:prstGeom>
        </p:spPr>
      </p:pic>
      <p:pic>
        <p:nvPicPr>
          <p:cNvPr id="6" name="Picture 5" descr="Microsoft, Ms, Logo, Business, Window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7016" y="121032"/>
            <a:ext cx="1153626" cy="576813"/>
          </a:xfrm>
          <a:prstGeom prst="rect">
            <a:avLst/>
          </a:prstGeom>
        </p:spPr>
      </p:pic>
      <p:sp>
        <p:nvSpPr>
          <p:cNvPr id="9" name="Rectangle 8">
            <a:extLst>
              <a:ext uri="{FF2B5EF4-FFF2-40B4-BE49-F238E27FC236}">
                <a16:creationId xmlns:a16="http://schemas.microsoft.com/office/drawing/2014/main" id="{3B53569C-6F26-446D-952F-16DBC4D0D24B}"/>
              </a:ext>
            </a:extLst>
          </p:cNvPr>
          <p:cNvSpPr/>
          <p:nvPr/>
        </p:nvSpPr>
        <p:spPr bwMode="auto">
          <a:xfrm>
            <a:off x="6407844" y="1901586"/>
            <a:ext cx="5847078" cy="3391291"/>
          </a:xfrm>
          <a:prstGeom prst="rect">
            <a:avLst/>
          </a:prstGeom>
          <a:solidFill>
            <a:srgbClr val="0078D7">
              <a:alpha val="4470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Calibri" panose="020F0502020204030204"/>
            </a:endParaRPr>
          </a:p>
        </p:txBody>
      </p:sp>
      <p:sp>
        <p:nvSpPr>
          <p:cNvPr id="10" name="Title 1">
            <a:extLst>
              <a:ext uri="{FF2B5EF4-FFF2-40B4-BE49-F238E27FC236}">
                <a16:creationId xmlns:a16="http://schemas.microsoft.com/office/drawing/2014/main" id="{9333CCEE-5CBD-4BE6-AE98-72ABE0EA1029}"/>
              </a:ext>
            </a:extLst>
          </p:cNvPr>
          <p:cNvSpPr txBox="1">
            <a:spLocks/>
          </p:cNvSpPr>
          <p:nvPr/>
        </p:nvSpPr>
        <p:spPr>
          <a:xfrm>
            <a:off x="6606231" y="2230655"/>
            <a:ext cx="5450303" cy="8995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r>
              <a:rPr lang="en-US" sz="4313" dirty="0">
                <a:solidFill>
                  <a:prstClr val="white"/>
                </a:solidFill>
                <a:latin typeface="Calibri Light" panose="020F0302020204030204"/>
              </a:rPr>
              <a:t>Cognitive Services </a:t>
            </a:r>
          </a:p>
          <a:p>
            <a:pPr defTabSz="896386"/>
            <a:r>
              <a:rPr lang="en-US" sz="4313" dirty="0">
                <a:solidFill>
                  <a:prstClr val="white"/>
                </a:solidFill>
                <a:latin typeface="Calibri Light" panose="020F0302020204030204"/>
              </a:rPr>
              <a:t>and Bots</a:t>
            </a:r>
          </a:p>
        </p:txBody>
      </p:sp>
      <p:sp>
        <p:nvSpPr>
          <p:cNvPr id="11" name="TextBox 10">
            <a:extLst>
              <a:ext uri="{FF2B5EF4-FFF2-40B4-BE49-F238E27FC236}">
                <a16:creationId xmlns:a16="http://schemas.microsoft.com/office/drawing/2014/main" id="{1BD88ED4-8643-4257-8ADC-A29A8CF25608}"/>
              </a:ext>
            </a:extLst>
          </p:cNvPr>
          <p:cNvSpPr txBox="1"/>
          <p:nvPr/>
        </p:nvSpPr>
        <p:spPr>
          <a:xfrm>
            <a:off x="6606231" y="3912476"/>
            <a:ext cx="4100645" cy="1035660"/>
          </a:xfrm>
          <a:prstGeom prst="rect">
            <a:avLst/>
          </a:prstGeom>
          <a:noFill/>
        </p:spPr>
        <p:txBody>
          <a:bodyPr wrap="square" lIns="182854" tIns="146284" rIns="182854" bIns="146284" rtlCol="0">
            <a:spAutoFit/>
          </a:bodyPr>
          <a:lstStyle/>
          <a:p>
            <a:pPr defTabSz="914367">
              <a:lnSpc>
                <a:spcPct val="90000"/>
              </a:lnSpc>
              <a:spcAft>
                <a:spcPts val="600"/>
              </a:spcAft>
            </a:pPr>
            <a:r>
              <a:rPr lang="en-US" sz="2400" dirty="0">
                <a:solidFill>
                  <a:prstClr val="white"/>
                </a:solidFill>
                <a:latin typeface="Calibri" panose="020F0502020204030204"/>
              </a:rPr>
              <a:t>Sasha Rosenbaum</a:t>
            </a:r>
          </a:p>
          <a:p>
            <a:pPr defTabSz="914367">
              <a:lnSpc>
                <a:spcPct val="90000"/>
              </a:lnSpc>
              <a:spcAft>
                <a:spcPts val="600"/>
              </a:spcAft>
            </a:pPr>
            <a:r>
              <a:rPr lang="en-US" sz="2400" dirty="0">
                <a:solidFill>
                  <a:prstClr val="white"/>
                </a:solidFill>
                <a:latin typeface="Calibri" panose="020F0502020204030204"/>
              </a:rPr>
              <a:t>Azure Global Black Belt</a:t>
            </a:r>
          </a:p>
        </p:txBody>
      </p:sp>
    </p:spTree>
    <p:extLst>
      <p:ext uri="{BB962C8B-B14F-4D97-AF65-F5344CB8AC3E}">
        <p14:creationId xmlns:p14="http://schemas.microsoft.com/office/powerpoint/2010/main" val="3578365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22094" t="9874" r="3292" b="26328"/>
          <a:stretch/>
        </p:blipFill>
        <p:spPr>
          <a:xfrm>
            <a:off x="865" y="-83776"/>
            <a:ext cx="12184656" cy="6945637"/>
          </a:xfrm>
          <a:prstGeom prst="rect">
            <a:avLst/>
          </a:prstGeom>
        </p:spPr>
      </p:pic>
      <p:sp>
        <p:nvSpPr>
          <p:cNvPr id="11" name="Title 1"/>
          <p:cNvSpPr txBox="1">
            <a:spLocks/>
          </p:cNvSpPr>
          <p:nvPr/>
        </p:nvSpPr>
        <p:spPr>
          <a:xfrm>
            <a:off x="1120222" y="4092969"/>
            <a:ext cx="10346185" cy="2782706"/>
          </a:xfrm>
          <a:prstGeom prst="rect">
            <a:avLst/>
          </a:prstGeom>
        </p:spPr>
        <p:txBody>
          <a:bodyPr vert="horz" lIns="91330" tIns="45663" rIns="91330" bIns="45663"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314">
              <a:defRPr/>
            </a:pPr>
            <a:endParaRPr lang="en-US" altLang="zh-CN" sz="2798" dirty="0"/>
          </a:p>
        </p:txBody>
      </p:sp>
      <p:sp>
        <p:nvSpPr>
          <p:cNvPr id="30" name="Rectangle 29"/>
          <p:cNvSpPr/>
          <p:nvPr/>
        </p:nvSpPr>
        <p:spPr bwMode="auto">
          <a:xfrm>
            <a:off x="2653593" y="3667289"/>
            <a:ext cx="9260740" cy="2896753"/>
          </a:xfrm>
          <a:prstGeom prst="rect">
            <a:avLst/>
          </a:prstGeom>
          <a:solidFill>
            <a:schemeClr val="bg1">
              <a:alpha val="92000"/>
            </a:schemeClr>
          </a:solidFill>
          <a:ln w="3175" cap="flat" cmpd="sng" algn="ctr">
            <a:noFill/>
            <a:prstDash val="solid"/>
            <a:headEnd type="none" w="med" len="med"/>
            <a:tailEnd type="none" w="med" len="med"/>
          </a:ln>
          <a:effectLst/>
        </p:spPr>
        <p:txBody>
          <a:bodyPr vert="horz" wrap="square" lIns="0" tIns="46594" rIns="0" bIns="46594" numCol="1" rtlCol="0" anchor="ctr" anchorCtr="0" compatLnSpc="1">
            <a:prstTxWarp prst="textNoShape">
              <a:avLst/>
            </a:prstTxWarp>
          </a:bodyPr>
          <a:lstStyle/>
          <a:p>
            <a:pPr algn="ctr" defTabSz="931543"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31" name="Title 1"/>
          <p:cNvSpPr txBox="1">
            <a:spLocks/>
          </p:cNvSpPr>
          <p:nvPr/>
        </p:nvSpPr>
        <p:spPr>
          <a:xfrm>
            <a:off x="4329955" y="3552742"/>
            <a:ext cx="6078863" cy="1102700"/>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490">
              <a:defRPr/>
            </a:pPr>
            <a:r>
              <a:rPr lang="en-US" sz="5288" dirty="0">
                <a:gradFill>
                  <a:gsLst>
                    <a:gs pos="1250">
                      <a:srgbClr val="FFFFFF"/>
                    </a:gs>
                    <a:gs pos="100000">
                      <a:srgbClr val="FFFFFF"/>
                    </a:gs>
                  </a:gsLst>
                  <a:lin ang="5400000" scaled="0"/>
                </a:gradFill>
                <a:latin typeface="Segoe UI Light"/>
              </a:rPr>
              <a:t>Linguistic analysis</a:t>
            </a:r>
          </a:p>
        </p:txBody>
      </p:sp>
      <p:sp>
        <p:nvSpPr>
          <p:cNvPr id="32" name="Freeform 5"/>
          <p:cNvSpPr>
            <a:spLocks/>
          </p:cNvSpPr>
          <p:nvPr/>
        </p:nvSpPr>
        <p:spPr bwMode="auto">
          <a:xfrm>
            <a:off x="2647238" y="3667291"/>
            <a:ext cx="1847472" cy="1021168"/>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3" tIns="45670" rIns="91343" bIns="45670" numCol="1" anchor="t" anchorCtr="0" compatLnSpc="1">
            <a:prstTxWarp prst="textNoShape">
              <a:avLst/>
            </a:prstTxWarp>
          </a:bodyPr>
          <a:lstStyle/>
          <a:p>
            <a:pPr defTabSz="913314">
              <a:defRPr/>
            </a:pPr>
            <a:endParaRPr lang="en-US" sz="1799" kern="0">
              <a:solidFill>
                <a:srgbClr val="404040"/>
              </a:solidFill>
              <a:latin typeface="Segoe UI"/>
            </a:endParaRPr>
          </a:p>
        </p:txBody>
      </p:sp>
      <p:sp>
        <p:nvSpPr>
          <p:cNvPr id="33" name="Rectangle 32"/>
          <p:cNvSpPr/>
          <p:nvPr/>
        </p:nvSpPr>
        <p:spPr>
          <a:xfrm>
            <a:off x="2957074" y="4793695"/>
            <a:ext cx="8957260" cy="1213109"/>
          </a:xfrm>
          <a:prstGeom prst="rect">
            <a:avLst/>
          </a:prstGeom>
        </p:spPr>
        <p:txBody>
          <a:bodyPr wrap="square">
            <a:spAutoFit/>
          </a:bodyPr>
          <a:lstStyle/>
          <a:p>
            <a:pPr defTabSz="895666">
              <a:lnSpc>
                <a:spcPct val="90000"/>
              </a:lnSpc>
              <a:spcAft>
                <a:spcPts val="1763"/>
              </a:spcAft>
              <a:defRPr/>
            </a:pPr>
            <a:r>
              <a:rPr lang="en-US" altLang="zh-CN" sz="3232"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Analysis tools for natural language processing</a:t>
            </a:r>
            <a:br>
              <a:rPr lang="en-US" altLang="zh-CN" sz="3232"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latin typeface="Segoe UI"/>
              </a:rPr>
              <a:t>Access to part-of-speech tagging and parsing, </a:t>
            </a:r>
            <a:br>
              <a:rPr lang="en-US" altLang="zh-CN" sz="2351" kern="0" dirty="0">
                <a:gradFill>
                  <a:gsLst>
                    <a:gs pos="1250">
                      <a:srgbClr val="FFFFFF"/>
                    </a:gs>
                    <a:gs pos="100000">
                      <a:srgbClr val="FFFFFF"/>
                    </a:gs>
                  </a:gsLst>
                  <a:lin ang="5400000" scaled="0"/>
                </a:gradFill>
                <a:latin typeface="Segoe UI"/>
              </a:rPr>
            </a:br>
            <a:r>
              <a:rPr lang="en-US" altLang="zh-CN" sz="2351" kern="0" dirty="0">
                <a:gradFill>
                  <a:gsLst>
                    <a:gs pos="1250">
                      <a:srgbClr val="FFFFFF"/>
                    </a:gs>
                    <a:gs pos="100000">
                      <a:srgbClr val="FFFFFF"/>
                    </a:gs>
                  </a:gsLst>
                  <a:lin ang="5400000" scaled="0"/>
                </a:gradFill>
                <a:latin typeface="Segoe UI"/>
              </a:rPr>
              <a:t>identifying concepts, and actions </a:t>
            </a:r>
          </a:p>
        </p:txBody>
      </p:sp>
      <p:grpSp>
        <p:nvGrpSpPr>
          <p:cNvPr id="24" name="Group 23"/>
          <p:cNvGrpSpPr/>
          <p:nvPr/>
        </p:nvGrpSpPr>
        <p:grpSpPr>
          <a:xfrm>
            <a:off x="3102316" y="3772530"/>
            <a:ext cx="758441" cy="795917"/>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666">
                  <a:defRPr/>
                </a:pPr>
                <a:endParaRPr lang="en-US" sz="1763" kern="0">
                  <a:solidFill>
                    <a:srgbClr val="FFFFFF"/>
                  </a:solidFill>
                  <a:latin typeface="Segoe UI"/>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666">
                  <a:defRPr/>
                </a:pPr>
                <a:endParaRPr lang="en-US" sz="1763" kern="0">
                  <a:solidFill>
                    <a:srgbClr val="FFFFFF"/>
                  </a:solidFill>
                  <a:latin typeface="Segoe UI"/>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666">
                  <a:defRPr/>
                </a:pPr>
                <a:endParaRPr lang="en-US" sz="1763" kern="0">
                  <a:solidFill>
                    <a:sysClr val="windowText" lastClr="000000"/>
                  </a:solidFill>
                  <a:latin typeface="Segoe UI"/>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666">
                  <a:defRPr/>
                </a:pPr>
                <a:endParaRPr lang="en-US" sz="1763" kern="0">
                  <a:solidFill>
                    <a:sysClr val="windowText" lastClr="000000"/>
                  </a:solidFill>
                  <a:latin typeface="Segoe UI"/>
                </a:endParaRPr>
              </a:p>
            </p:txBody>
          </p:sp>
        </p:grpSp>
      </p:grpSp>
    </p:spTree>
    <p:custDataLst>
      <p:tags r:id="rId1"/>
    </p:custDataLst>
    <p:extLst>
      <p:ext uri="{BB962C8B-B14F-4D97-AF65-F5344CB8AC3E}">
        <p14:creationId xmlns:p14="http://schemas.microsoft.com/office/powerpoint/2010/main" val="11612630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7259-A796-4DCD-B7FD-7F21FDE9F594}"/>
              </a:ext>
            </a:extLst>
          </p:cNvPr>
          <p:cNvSpPr>
            <a:spLocks noGrp="1"/>
          </p:cNvSpPr>
          <p:nvPr>
            <p:ph type="title"/>
          </p:nvPr>
        </p:nvSpPr>
        <p:spPr/>
        <p:txBody>
          <a:bodyPr/>
          <a:lstStyle/>
          <a:p>
            <a:r>
              <a:rPr lang="en-GB" dirty="0"/>
              <a:t>Linguistic Analysis</a:t>
            </a:r>
          </a:p>
        </p:txBody>
      </p:sp>
      <p:sp>
        <p:nvSpPr>
          <p:cNvPr id="3" name="Text Placeholder 2">
            <a:extLst>
              <a:ext uri="{FF2B5EF4-FFF2-40B4-BE49-F238E27FC236}">
                <a16:creationId xmlns:a16="http://schemas.microsoft.com/office/drawing/2014/main" id="{A0E0D551-799A-4E02-A1AD-0B09C90B5900}"/>
              </a:ext>
            </a:extLst>
          </p:cNvPr>
          <p:cNvSpPr>
            <a:spLocks noGrp="1"/>
          </p:cNvSpPr>
          <p:nvPr>
            <p:ph type="body" sz="quarter" idx="10"/>
          </p:nvPr>
        </p:nvSpPr>
        <p:spPr>
          <a:xfrm>
            <a:off x="269303" y="1187963"/>
            <a:ext cx="4930282" cy="5105209"/>
          </a:xfrm>
        </p:spPr>
        <p:txBody>
          <a:bodyPr/>
          <a:lstStyle/>
          <a:p>
            <a:r>
              <a:rPr lang="en-US" dirty="0"/>
              <a:t>Natural language processing tools that identify the structure of text. </a:t>
            </a:r>
          </a:p>
          <a:p>
            <a:pPr lvl="1"/>
            <a:r>
              <a:rPr lang="en-US" dirty="0"/>
              <a:t>Sentence separation and tokenization</a:t>
            </a:r>
          </a:p>
          <a:p>
            <a:pPr lvl="1"/>
            <a:r>
              <a:rPr lang="en-US" dirty="0"/>
              <a:t>Part-of-speech tagging</a:t>
            </a:r>
          </a:p>
          <a:p>
            <a:pPr lvl="1"/>
            <a:r>
              <a:rPr lang="en-US" dirty="0"/>
              <a:t>Constituency parsing</a:t>
            </a:r>
          </a:p>
          <a:p>
            <a:r>
              <a:rPr lang="en-US" dirty="0"/>
              <a:t>English only</a:t>
            </a:r>
          </a:p>
          <a:p>
            <a:endParaRPr lang="en-GB" dirty="0"/>
          </a:p>
        </p:txBody>
      </p:sp>
      <p:pic>
        <p:nvPicPr>
          <p:cNvPr id="5" name="Picture 4">
            <a:extLst>
              <a:ext uri="{FF2B5EF4-FFF2-40B4-BE49-F238E27FC236}">
                <a16:creationId xmlns:a16="http://schemas.microsoft.com/office/drawing/2014/main" id="{D77B167F-458F-4765-B80D-E501B2EF1FDE}"/>
              </a:ext>
            </a:extLst>
          </p:cNvPr>
          <p:cNvPicPr>
            <a:picLocks noChangeAspect="1"/>
          </p:cNvPicPr>
          <p:nvPr/>
        </p:nvPicPr>
        <p:blipFill>
          <a:blip r:embed="rId4"/>
          <a:stretch>
            <a:fillRect/>
          </a:stretch>
        </p:blipFill>
        <p:spPr>
          <a:xfrm>
            <a:off x="6275284" y="2263660"/>
            <a:ext cx="5005490" cy="3221379"/>
          </a:xfrm>
          <a:prstGeom prst="rect">
            <a:avLst/>
          </a:prstGeom>
        </p:spPr>
      </p:pic>
      <p:sp>
        <p:nvSpPr>
          <p:cNvPr id="6" name="Rectangle 1">
            <a:extLst>
              <a:ext uri="{FF2B5EF4-FFF2-40B4-BE49-F238E27FC236}">
                <a16:creationId xmlns:a16="http://schemas.microsoft.com/office/drawing/2014/main" id="{7706EDA4-5361-4326-9AC9-B645042AF053}"/>
              </a:ext>
            </a:extLst>
          </p:cNvPr>
          <p:cNvSpPr>
            <a:spLocks noChangeArrowheads="1"/>
          </p:cNvSpPr>
          <p:nvPr/>
        </p:nvSpPr>
        <p:spPr bwMode="auto">
          <a:xfrm>
            <a:off x="6498609" y="5670038"/>
            <a:ext cx="4572094" cy="72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68072" indent="-168072" defTabSz="896386" eaLnBrk="0" fontAlgn="base" hangingPunct="0">
              <a:spcBef>
                <a:spcPct val="0"/>
              </a:spcBef>
              <a:spcAft>
                <a:spcPct val="0"/>
              </a:spcAft>
              <a:buFont typeface="Arial" panose="020B0604020202020204" pitchFamily="34" charset="0"/>
              <a:buChar char="•"/>
              <a:defRPr/>
            </a:pPr>
            <a:endParaRPr lang="en-US" altLang="en-US" sz="1176" b="1" dirty="0">
              <a:solidFill>
                <a:srgbClr val="505050"/>
              </a:solidFill>
              <a:latin typeface="segoe-ui-normal"/>
            </a:endParaRPr>
          </a:p>
          <a:p>
            <a:pPr marL="168072" indent="-168072" defTabSz="896386" eaLnBrk="0" fontAlgn="base" hangingPunct="0">
              <a:spcBef>
                <a:spcPct val="0"/>
              </a:spcBef>
              <a:spcAft>
                <a:spcPct val="0"/>
              </a:spcAft>
              <a:buFont typeface="Arial" panose="020B0604020202020204" pitchFamily="34" charset="0"/>
              <a:buChar char="•"/>
              <a:defRPr/>
            </a:pPr>
            <a:r>
              <a:rPr lang="en-US" altLang="en-US" sz="1176" b="1" dirty="0">
                <a:solidFill>
                  <a:srgbClr val="505050"/>
                </a:solidFill>
                <a:latin typeface="segoe-ui-normal"/>
              </a:rPr>
              <a:t>Great to meet you ! </a:t>
            </a:r>
          </a:p>
          <a:p>
            <a:pPr marL="168072" indent="-168072" defTabSz="896386" eaLnBrk="0" fontAlgn="base" hangingPunct="0">
              <a:spcBef>
                <a:spcPct val="0"/>
              </a:spcBef>
              <a:spcAft>
                <a:spcPct val="0"/>
              </a:spcAft>
              <a:buFont typeface="Arial" panose="020B0604020202020204" pitchFamily="34" charset="0"/>
              <a:buChar char="•"/>
              <a:defRPr/>
            </a:pPr>
            <a:r>
              <a:rPr lang="en-US" altLang="en-US" sz="1176" b="1" dirty="0">
                <a:solidFill>
                  <a:srgbClr val="505050"/>
                </a:solidFill>
                <a:latin typeface="segoe-ui-normal"/>
              </a:rPr>
              <a:t>I need to extend my booking next week by one day . </a:t>
            </a:r>
          </a:p>
          <a:p>
            <a:pPr marL="168072" indent="-168072" defTabSz="896386" eaLnBrk="0" fontAlgn="base" hangingPunct="0">
              <a:spcBef>
                <a:spcPct val="0"/>
              </a:spcBef>
              <a:spcAft>
                <a:spcPct val="0"/>
              </a:spcAft>
              <a:buFont typeface="Arial" panose="020B0604020202020204" pitchFamily="34" charset="0"/>
              <a:buChar char="•"/>
              <a:defRPr/>
            </a:pPr>
            <a:r>
              <a:rPr lang="en-US" altLang="en-US" sz="1176" b="1" dirty="0">
                <a:solidFill>
                  <a:srgbClr val="505050"/>
                </a:solidFill>
                <a:latin typeface="segoe-ui-normal"/>
              </a:rPr>
              <a:t>Can you also book me a car ? </a:t>
            </a:r>
            <a:endParaRPr lang="en-US" altLang="en-US" sz="1765" b="1" dirty="0">
              <a:solidFill>
                <a:srgbClr val="FFFFFF"/>
              </a:solidFill>
              <a:latin typeface="Arial" panose="020B0604020202020204" pitchFamily="34" charset="0"/>
            </a:endParaRPr>
          </a:p>
        </p:txBody>
      </p:sp>
      <p:sp>
        <p:nvSpPr>
          <p:cNvPr id="8" name="Rectangle 7">
            <a:extLst>
              <a:ext uri="{FF2B5EF4-FFF2-40B4-BE49-F238E27FC236}">
                <a16:creationId xmlns:a16="http://schemas.microsoft.com/office/drawing/2014/main" id="{E5FAACE2-EB61-4082-B439-5AFF7D3C88D1}"/>
              </a:ext>
            </a:extLst>
          </p:cNvPr>
          <p:cNvSpPr/>
          <p:nvPr/>
        </p:nvSpPr>
        <p:spPr>
          <a:xfrm>
            <a:off x="5737434" y="829397"/>
            <a:ext cx="6094444" cy="633625"/>
          </a:xfrm>
          <a:prstGeom prst="rect">
            <a:avLst/>
          </a:prstGeom>
        </p:spPr>
        <p:txBody>
          <a:bodyPr>
            <a:spAutoFit/>
          </a:bodyPr>
          <a:lstStyle/>
          <a:p>
            <a:pPr defTabSz="914367">
              <a:defRPr/>
            </a:pPr>
            <a:r>
              <a:rPr lang="en-GB" sz="1765" i="1" dirty="0">
                <a:latin typeface="Segoe UI Semilight"/>
              </a:rPr>
              <a:t>“Great to meet you ! I need to extend my booking next week by one day. Can you also book me a car?”</a:t>
            </a:r>
          </a:p>
        </p:txBody>
      </p:sp>
      <p:sp>
        <p:nvSpPr>
          <p:cNvPr id="9" name="Arrow: Down 8">
            <a:extLst>
              <a:ext uri="{FF2B5EF4-FFF2-40B4-BE49-F238E27FC236}">
                <a16:creationId xmlns:a16="http://schemas.microsoft.com/office/drawing/2014/main" id="{10E33400-E38C-4411-B525-94975E9F6393}"/>
              </a:ext>
            </a:extLst>
          </p:cNvPr>
          <p:cNvSpPr/>
          <p:nvPr/>
        </p:nvSpPr>
        <p:spPr bwMode="auto">
          <a:xfrm>
            <a:off x="8382856" y="1546528"/>
            <a:ext cx="475105" cy="537849"/>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8414417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7586" t="34118" r="30895" b="14145"/>
          <a:stretch/>
        </p:blipFill>
        <p:spPr>
          <a:xfrm flipH="1">
            <a:off x="865" y="3160"/>
            <a:ext cx="12233059" cy="6858703"/>
          </a:xfrm>
          <a:prstGeom prst="rect">
            <a:avLst/>
          </a:prstGeom>
        </p:spPr>
      </p:pic>
      <p:sp>
        <p:nvSpPr>
          <p:cNvPr id="16" name="Rectangle 15"/>
          <p:cNvSpPr/>
          <p:nvPr/>
        </p:nvSpPr>
        <p:spPr bwMode="auto">
          <a:xfrm>
            <a:off x="2653593" y="1189687"/>
            <a:ext cx="9260740" cy="5374356"/>
          </a:xfrm>
          <a:prstGeom prst="rect">
            <a:avLst/>
          </a:prstGeom>
          <a:solidFill>
            <a:schemeClr val="tx1">
              <a:alpha val="92000"/>
            </a:schemeClr>
          </a:solidFill>
          <a:ln w="3175" cap="flat" cmpd="sng" algn="ctr">
            <a:noFill/>
            <a:prstDash val="solid"/>
            <a:headEnd type="none" w="med" len="med"/>
            <a:tailEnd type="none" w="med" len="med"/>
          </a:ln>
          <a:effectLst/>
        </p:spPr>
        <p:txBody>
          <a:bodyPr vert="horz" wrap="square" lIns="0" tIns="46594" rIns="0" bIns="46594" numCol="1" rtlCol="0" anchor="ctr" anchorCtr="0" compatLnSpc="1">
            <a:prstTxWarp prst="textNoShape">
              <a:avLst/>
            </a:prstTxWarp>
          </a:bodyPr>
          <a:lstStyle/>
          <a:p>
            <a:pPr algn="ctr" defTabSz="931543" fontAlgn="base">
              <a:spcBef>
                <a:spcPct val="0"/>
              </a:spcBef>
              <a:spcAft>
                <a:spcPct val="0"/>
              </a:spcAft>
              <a:defRPr/>
            </a:pPr>
            <a:endParaRPr lang="en-US" sz="1999" kern="0" dirty="0">
              <a:solidFill>
                <a:schemeClr val="bg1"/>
              </a:solidFill>
              <a:latin typeface="Segoe UI"/>
            </a:endParaRPr>
          </a:p>
        </p:txBody>
      </p:sp>
      <p:sp>
        <p:nvSpPr>
          <p:cNvPr id="18" name="Title 1"/>
          <p:cNvSpPr txBox="1">
            <a:spLocks/>
          </p:cNvSpPr>
          <p:nvPr/>
        </p:nvSpPr>
        <p:spPr>
          <a:xfrm>
            <a:off x="4329955" y="1082710"/>
            <a:ext cx="6078863" cy="1102700"/>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490">
              <a:defRPr/>
            </a:pPr>
            <a:r>
              <a:rPr lang="en-US" sz="5288" dirty="0">
                <a:solidFill>
                  <a:schemeClr val="bg1"/>
                </a:solidFill>
                <a:latin typeface="Segoe UI Light"/>
              </a:rPr>
              <a:t>Text analytics</a:t>
            </a:r>
          </a:p>
        </p:txBody>
      </p:sp>
      <p:sp>
        <p:nvSpPr>
          <p:cNvPr id="19" name="Freeform 5"/>
          <p:cNvSpPr>
            <a:spLocks/>
          </p:cNvSpPr>
          <p:nvPr/>
        </p:nvSpPr>
        <p:spPr bwMode="auto">
          <a:xfrm>
            <a:off x="2647238" y="1189688"/>
            <a:ext cx="1847472" cy="1021168"/>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3" tIns="45670" rIns="91343" bIns="45670" numCol="1" anchor="t" anchorCtr="0" compatLnSpc="1">
            <a:prstTxWarp prst="textNoShape">
              <a:avLst/>
            </a:prstTxWarp>
          </a:bodyPr>
          <a:lstStyle/>
          <a:p>
            <a:pPr defTabSz="913314">
              <a:defRPr/>
            </a:pPr>
            <a:endParaRPr lang="en-US" sz="1799" kern="0">
              <a:solidFill>
                <a:schemeClr val="bg1"/>
              </a:solidFill>
              <a:latin typeface="Segoe UI"/>
            </a:endParaRPr>
          </a:p>
        </p:txBody>
      </p:sp>
      <p:sp>
        <p:nvSpPr>
          <p:cNvPr id="20" name="Rectangle 19"/>
          <p:cNvSpPr/>
          <p:nvPr/>
        </p:nvSpPr>
        <p:spPr>
          <a:xfrm>
            <a:off x="2957074" y="2323664"/>
            <a:ext cx="8957260" cy="4271589"/>
          </a:xfrm>
          <a:prstGeom prst="rect">
            <a:avLst/>
          </a:prstGeom>
        </p:spPr>
        <p:txBody>
          <a:bodyPr wrap="square">
            <a:spAutoFit/>
          </a:bodyPr>
          <a:lstStyle/>
          <a:p>
            <a:pPr defTabSz="895666">
              <a:lnSpc>
                <a:spcPct val="90000"/>
              </a:lnSpc>
              <a:spcAft>
                <a:spcPts val="1763"/>
              </a:spcAft>
              <a:defRPr/>
            </a:pPr>
            <a:r>
              <a:rPr lang="en-US" altLang="zh-CN" sz="3232" kern="0" dirty="0">
                <a:solidFill>
                  <a:schemeClr val="bg1"/>
                </a:solidFill>
                <a:latin typeface="Segoe UI Light" panose="020B0502040204020203" pitchFamily="34" charset="0"/>
                <a:cs typeface="Segoe UI Light" panose="020B0502040204020203" pitchFamily="34" charset="0"/>
              </a:rPr>
              <a:t>Sentiment analysis (EN, FR, PT, ES)</a:t>
            </a:r>
            <a:br>
              <a:rPr lang="en-US" altLang="zh-CN" sz="3722"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latin typeface="Segoe UI"/>
              </a:rPr>
              <a:t>Understand if a record has positive or negative sentiment</a:t>
            </a:r>
          </a:p>
          <a:p>
            <a:pPr defTabSz="895666">
              <a:lnSpc>
                <a:spcPct val="90000"/>
              </a:lnSpc>
              <a:spcAft>
                <a:spcPts val="1763"/>
              </a:spcAft>
              <a:defRPr/>
            </a:pPr>
            <a:r>
              <a:rPr lang="en-US" altLang="zh-CN" sz="3232" kern="0" dirty="0">
                <a:solidFill>
                  <a:schemeClr val="bg1"/>
                </a:solidFill>
                <a:latin typeface="Segoe UI Light" panose="020B0502040204020203" pitchFamily="34" charset="0"/>
                <a:cs typeface="Segoe UI Light" panose="020B0502040204020203" pitchFamily="34" charset="0"/>
              </a:rPr>
              <a:t>Key phrase extraction (EN, DE, JA, ES)</a:t>
            </a:r>
            <a:br>
              <a:rPr lang="en-US" altLang="zh-CN" sz="3722"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latin typeface="Segoe UI"/>
              </a:rPr>
              <a:t>Extract key phrases from a piece of text, and retrieve topics</a:t>
            </a:r>
          </a:p>
          <a:p>
            <a:pPr defTabSz="895666">
              <a:lnSpc>
                <a:spcPct val="90000"/>
              </a:lnSpc>
              <a:spcAft>
                <a:spcPts val="1763"/>
              </a:spcAft>
              <a:defRPr/>
            </a:pPr>
            <a:r>
              <a:rPr lang="en-US" altLang="zh-CN" sz="3232" kern="0" dirty="0">
                <a:solidFill>
                  <a:schemeClr val="bg1"/>
                </a:solidFill>
                <a:latin typeface="Segoe UI Light" panose="020B0502040204020203" pitchFamily="34" charset="0"/>
                <a:cs typeface="Segoe UI Light" panose="020B0502040204020203" pitchFamily="34" charset="0"/>
              </a:rPr>
              <a:t>Topic detection (EN)</a:t>
            </a:r>
            <a:br>
              <a:rPr lang="en-US" altLang="zh-CN" sz="3722"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latin typeface="Segoe UI"/>
              </a:rPr>
              <a:t>Use clustering techniques to identify the trending topics </a:t>
            </a:r>
            <a:br>
              <a:rPr lang="en-US" altLang="zh-CN" sz="2351" kern="0" dirty="0">
                <a:solidFill>
                  <a:schemeClr val="bg1"/>
                </a:solidFill>
                <a:latin typeface="Segoe UI"/>
              </a:rPr>
            </a:br>
            <a:r>
              <a:rPr lang="en-US" altLang="zh-CN" sz="2351" kern="0" dirty="0">
                <a:solidFill>
                  <a:schemeClr val="bg1"/>
                </a:solidFill>
                <a:latin typeface="Segoe UI"/>
              </a:rPr>
              <a:t>on a large set of text records</a:t>
            </a:r>
          </a:p>
          <a:p>
            <a:pPr defTabSz="895666">
              <a:lnSpc>
                <a:spcPct val="90000"/>
              </a:lnSpc>
              <a:spcAft>
                <a:spcPts val="1763"/>
              </a:spcAft>
              <a:defRPr/>
            </a:pPr>
            <a:r>
              <a:rPr lang="en-US" altLang="zh-CN" sz="3232" kern="0" dirty="0">
                <a:solidFill>
                  <a:schemeClr val="bg1"/>
                </a:solidFill>
                <a:latin typeface="Segoe UI Light" panose="020B0502040204020203" pitchFamily="34" charset="0"/>
                <a:cs typeface="Segoe UI Light" panose="020B0502040204020203" pitchFamily="34" charset="0"/>
              </a:rPr>
              <a:t>Language detection </a:t>
            </a:r>
            <a:br>
              <a:rPr lang="en-US" altLang="zh-CN" sz="3232"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latin typeface="Segoe UI"/>
              </a:rPr>
              <a:t>Identify the language, 120 supported languages</a:t>
            </a:r>
          </a:p>
        </p:txBody>
      </p:sp>
      <p:grpSp>
        <p:nvGrpSpPr>
          <p:cNvPr id="9" name="Group 8"/>
          <p:cNvGrpSpPr/>
          <p:nvPr/>
        </p:nvGrpSpPr>
        <p:grpSpPr>
          <a:xfrm>
            <a:off x="3109377" y="1309883"/>
            <a:ext cx="758441" cy="795917"/>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666">
                  <a:defRPr/>
                </a:pPr>
                <a:endParaRPr lang="en-US" sz="1763" kern="0">
                  <a:solidFill>
                    <a:schemeClr val="bg1"/>
                  </a:solidFill>
                  <a:latin typeface="Segoe UI"/>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666">
                  <a:defRPr/>
                </a:pPr>
                <a:endParaRPr lang="en-US" sz="1763" kern="0">
                  <a:solidFill>
                    <a:schemeClr val="bg1"/>
                  </a:solidFill>
                  <a:latin typeface="Segoe UI"/>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72" tIns="44787" rIns="89572" bIns="44787" numCol="1" anchor="t" anchorCtr="0" compatLnSpc="1">
                <a:prstTxWarp prst="textNoShape">
                  <a:avLst/>
                </a:prstTxWarp>
              </a:bodyPr>
              <a:lstStyle/>
              <a:p>
                <a:pPr defTabSz="895454">
                  <a:defRPr/>
                </a:pPr>
                <a:endParaRPr lang="en-US" sz="1665" kern="0">
                  <a:solidFill>
                    <a:schemeClr val="bg1"/>
                  </a:solidFill>
                  <a:latin typeface="Segoe UI"/>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5" rIns="179146" bIns="143315" numCol="1" spcCol="0" rtlCol="0" fromWordArt="0" anchor="t" anchorCtr="0" forceAA="0" compatLnSpc="1">
                <a:prstTxWarp prst="textNoShape">
                  <a:avLst/>
                </a:prstTxWarp>
                <a:noAutofit/>
              </a:bodyPr>
              <a:lstStyle/>
              <a:p>
                <a:pPr algn="ctr" defTabSz="913368" fontAlgn="base">
                  <a:lnSpc>
                    <a:spcPct val="90000"/>
                  </a:lnSpc>
                  <a:spcBef>
                    <a:spcPct val="0"/>
                  </a:spcBef>
                  <a:spcAft>
                    <a:spcPct val="0"/>
                  </a:spcAft>
                  <a:defRPr/>
                </a:pPr>
                <a:endParaRPr lang="en-US" sz="2351" kern="0" dirty="0" err="1">
                  <a:solidFill>
                    <a:schemeClr val="bg1"/>
                  </a:solidFill>
                  <a:latin typeface="Segoe UI"/>
                  <a:ea typeface="Segoe UI" pitchFamily="34" charset="0"/>
                  <a:cs typeface="Segoe UI" pitchFamily="34" charset="0"/>
                </a:endParaRPr>
              </a:p>
            </p:txBody>
          </p:sp>
        </p:grpSp>
      </p:grpSp>
    </p:spTree>
    <p:custDataLst>
      <p:tags r:id="rId1"/>
    </p:custDataLst>
    <p:extLst>
      <p:ext uri="{BB962C8B-B14F-4D97-AF65-F5344CB8AC3E}">
        <p14:creationId xmlns:p14="http://schemas.microsoft.com/office/powerpoint/2010/main" val="2223841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1289377" y="2996035"/>
            <a:ext cx="2973413"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Academic Knowledge API</a:t>
            </a:r>
          </a:p>
        </p:txBody>
      </p:sp>
      <p:sp>
        <p:nvSpPr>
          <p:cNvPr id="92" name="Rectangle 91"/>
          <p:cNvSpPr/>
          <p:nvPr/>
        </p:nvSpPr>
        <p:spPr>
          <a:xfrm>
            <a:off x="1134822" y="3412594"/>
            <a:ext cx="3282523"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Explore relationships among academic papers, journals, and authors</a:t>
            </a:r>
          </a:p>
        </p:txBody>
      </p:sp>
      <p:sp>
        <p:nvSpPr>
          <p:cNvPr id="97" name="TextBox 96"/>
          <p:cNvSpPr txBox="1"/>
          <p:nvPr/>
        </p:nvSpPr>
        <p:spPr>
          <a:xfrm>
            <a:off x="4533195" y="2884974"/>
            <a:ext cx="3271884" cy="718314"/>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 Exploration Service</a:t>
            </a:r>
          </a:p>
        </p:txBody>
      </p:sp>
      <p:sp>
        <p:nvSpPr>
          <p:cNvPr id="98" name="Rectangle 97"/>
          <p:cNvSpPr/>
          <p:nvPr/>
        </p:nvSpPr>
        <p:spPr>
          <a:xfrm>
            <a:off x="4812681" y="3412594"/>
            <a:ext cx="2712912"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Add interactive search over structured data to your project</a:t>
            </a:r>
          </a:p>
        </p:txBody>
      </p:sp>
      <p:sp>
        <p:nvSpPr>
          <p:cNvPr id="100" name="TextBox 99"/>
          <p:cNvSpPr txBox="1"/>
          <p:nvPr/>
        </p:nvSpPr>
        <p:spPr>
          <a:xfrm>
            <a:off x="8312417" y="2993528"/>
            <a:ext cx="2562350"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Entity Linking Service</a:t>
            </a:r>
          </a:p>
        </p:txBody>
      </p:sp>
      <p:sp>
        <p:nvSpPr>
          <p:cNvPr id="101" name="Rectangle 100"/>
          <p:cNvSpPr/>
          <p:nvPr/>
        </p:nvSpPr>
        <p:spPr>
          <a:xfrm>
            <a:off x="8262005" y="3412594"/>
            <a:ext cx="2663174"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Contextually extend knowledge of people, locations, and events</a:t>
            </a:r>
          </a:p>
        </p:txBody>
      </p:sp>
      <p:sp>
        <p:nvSpPr>
          <p:cNvPr id="123" name="Freeform 5"/>
          <p:cNvSpPr>
            <a:spLocks noEditPoints="1"/>
          </p:cNvSpPr>
          <p:nvPr/>
        </p:nvSpPr>
        <p:spPr bwMode="auto">
          <a:xfrm>
            <a:off x="4516651" y="5837788"/>
            <a:ext cx="954046" cy="950219"/>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14"/>
            <a:endParaRPr lang="en-US" sz="1372">
              <a:solidFill>
                <a:srgbClr val="353535"/>
              </a:solidFill>
              <a:latin typeface="Segoe UI Semilight"/>
            </a:endParaRPr>
          </a:p>
        </p:txBody>
      </p:sp>
      <p:sp>
        <p:nvSpPr>
          <p:cNvPr id="9" name="Title 8"/>
          <p:cNvSpPr>
            <a:spLocks noGrp="1"/>
          </p:cNvSpPr>
          <p:nvPr>
            <p:ph type="title"/>
          </p:nvPr>
        </p:nvSpPr>
        <p:spPr/>
        <p:txBody>
          <a:bodyPr/>
          <a:lstStyle/>
          <a:p>
            <a:endParaRPr lang="en-US"/>
          </a:p>
        </p:txBody>
      </p:sp>
      <p:grpSp>
        <p:nvGrpSpPr>
          <p:cNvPr id="34" name="Group 33"/>
          <p:cNvGrpSpPr/>
          <p:nvPr/>
        </p:nvGrpSpPr>
        <p:grpSpPr>
          <a:xfrm>
            <a:off x="685225" y="418352"/>
            <a:ext cx="3132980" cy="740407"/>
            <a:chOff x="1174755" y="1701746"/>
            <a:chExt cx="3259886" cy="770398"/>
          </a:xfrm>
        </p:grpSpPr>
        <p:sp>
          <p:nvSpPr>
            <p:cNvPr id="35" name="Rectangle 34"/>
            <p:cNvSpPr/>
            <p:nvPr/>
          </p:nvSpPr>
          <p:spPr>
            <a:xfrm>
              <a:off x="1931486" y="1701746"/>
              <a:ext cx="2503155" cy="769441"/>
            </a:xfrm>
            <a:prstGeom prst="rect">
              <a:avLst/>
            </a:prstGeom>
            <a:noFill/>
          </p:spPr>
          <p:txBody>
            <a:bodyPr wrap="square" anchor="ctr">
              <a:spAutoFit/>
            </a:bodyPr>
            <a:lstStyle/>
            <a:p>
              <a:pPr marL="175712" defTabSz="895392" fontAlgn="base">
                <a:spcBef>
                  <a:spcPts val="1152"/>
                </a:spcBef>
                <a:spcAft>
                  <a:spcPts val="1152"/>
                </a:spcAft>
              </a:pPr>
              <a:r>
                <a:rPr lang="en-US" sz="4228" kern="0" dirty="0">
                  <a:solidFill>
                    <a:srgbClr val="FFFFFF"/>
                  </a:solidFill>
                  <a:latin typeface="Segoe UI Light"/>
                  <a:cs typeface="Segoe UI Semibold" panose="020B0702040204020203" pitchFamily="34" charset="0"/>
                </a:rPr>
                <a:t>Speech</a:t>
              </a:r>
            </a:p>
          </p:txBody>
        </p:sp>
        <p:sp>
          <p:nvSpPr>
            <p:cNvPr id="36"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grpSp>
        <p:nvGrpSpPr>
          <p:cNvPr id="37" name="Group 36"/>
          <p:cNvGrpSpPr/>
          <p:nvPr/>
        </p:nvGrpSpPr>
        <p:grpSpPr>
          <a:xfrm>
            <a:off x="710744" y="427847"/>
            <a:ext cx="3115016" cy="739487"/>
            <a:chOff x="614843" y="374541"/>
            <a:chExt cx="3241194" cy="769441"/>
          </a:xfrm>
        </p:grpSpPr>
        <p:sp>
          <p:nvSpPr>
            <p:cNvPr id="39" name="Rectangle 38"/>
            <p:cNvSpPr/>
            <p:nvPr/>
          </p:nvSpPr>
          <p:spPr>
            <a:xfrm>
              <a:off x="1352882" y="374541"/>
              <a:ext cx="2503155" cy="769441"/>
            </a:xfrm>
            <a:prstGeom prst="rect">
              <a:avLst/>
            </a:prstGeom>
          </p:spPr>
          <p:txBody>
            <a:bodyPr wrap="square" anchor="ctr">
              <a:spAutoFit/>
            </a:bodyPr>
            <a:lstStyle/>
            <a:p>
              <a:pPr marL="175712" defTabSz="895392" fontAlgn="base">
                <a:spcBef>
                  <a:spcPts val="1152"/>
                </a:spcBef>
                <a:spcAft>
                  <a:spcPts val="1152"/>
                </a:spcAft>
              </a:pPr>
              <a:r>
                <a:rPr lang="en-US" sz="4228" kern="0" dirty="0">
                  <a:solidFill>
                    <a:srgbClr val="FFFFFF"/>
                  </a:solidFill>
                  <a:latin typeface="Segoe UI Light"/>
                  <a:cs typeface="Segoe UI Semibold" panose="020B0702040204020203" pitchFamily="34" charset="0"/>
                </a:rPr>
                <a:t>Vision</a:t>
              </a:r>
            </a:p>
          </p:txBody>
        </p:sp>
        <p:sp>
          <p:nvSpPr>
            <p:cNvPr id="4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sp>
        <p:nvSpPr>
          <p:cNvPr id="41" name="Title 2"/>
          <p:cNvSpPr txBox="1">
            <a:spLocks/>
          </p:cNvSpPr>
          <p:nvPr/>
        </p:nvSpPr>
        <p:spPr>
          <a:xfrm>
            <a:off x="1266378" y="290448"/>
            <a:ext cx="10925623" cy="899537"/>
          </a:xfrm>
          <a:prstGeom prst="rect">
            <a:avLst/>
          </a:prstGeom>
          <a:solidFill>
            <a:schemeClr val="bg1">
              <a:lumMod val="95000"/>
            </a:schemeClr>
          </a:solidFill>
        </p:spPr>
        <p:txBody>
          <a:bodyPr vert="horz" wrap="square" lIns="179285" tIns="89642" rIns="143428" bIns="89642"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r>
              <a:rPr lang="en-US" sz="4612" spc="-98" dirty="0">
                <a:gradFill>
                  <a:gsLst>
                    <a:gs pos="1250">
                      <a:srgbClr val="353535"/>
                    </a:gs>
                    <a:gs pos="100000">
                      <a:srgbClr val="353535"/>
                    </a:gs>
                  </a:gsLst>
                  <a:lin ang="5400000" scaled="0"/>
                </a:gradFill>
                <a:latin typeface="Segoe UI Light"/>
              </a:rPr>
              <a:t>Knowledge</a:t>
            </a:r>
          </a:p>
        </p:txBody>
      </p:sp>
      <p:sp>
        <p:nvSpPr>
          <p:cNvPr id="42" name="Rectangle 41"/>
          <p:cNvSpPr/>
          <p:nvPr/>
        </p:nvSpPr>
        <p:spPr bwMode="auto">
          <a:xfrm>
            <a:off x="1189009" y="124991"/>
            <a:ext cx="77370" cy="1245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9"/>
          <p:cNvGrpSpPr/>
          <p:nvPr/>
        </p:nvGrpSpPr>
        <p:grpSpPr>
          <a:xfrm>
            <a:off x="0" y="254163"/>
            <a:ext cx="1189008" cy="957120"/>
            <a:chOff x="0" y="258763"/>
            <a:chExt cx="1212850" cy="976312"/>
          </a:xfrm>
        </p:grpSpPr>
        <p:sp>
          <p:nvSpPr>
            <p:cNvPr id="44" name="Rectangle 43"/>
            <p:cNvSpPr/>
            <p:nvPr/>
          </p:nvSpPr>
          <p:spPr bwMode="auto">
            <a:xfrm>
              <a:off x="0" y="258763"/>
              <a:ext cx="1212850" cy="976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Freeform 5"/>
            <p:cNvSpPr>
              <a:spLocks/>
            </p:cNvSpPr>
            <p:nvPr/>
          </p:nvSpPr>
          <p:spPr bwMode="auto">
            <a:xfrm>
              <a:off x="338445" y="478939"/>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dirty="0">
                <a:solidFill>
                  <a:srgbClr val="505050"/>
                </a:solidFill>
                <a:latin typeface="Segoe UI Semilight"/>
              </a:endParaRPr>
            </a:p>
          </p:txBody>
        </p:sp>
      </p:grpSp>
      <p:sp>
        <p:nvSpPr>
          <p:cNvPr id="59" name="Rectangle 58"/>
          <p:cNvSpPr/>
          <p:nvPr/>
        </p:nvSpPr>
        <p:spPr>
          <a:xfrm>
            <a:off x="2887175" y="5730934"/>
            <a:ext cx="3163693"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Provide personalized product recommendations for your customers</a:t>
            </a:r>
          </a:p>
        </p:txBody>
      </p:sp>
      <p:sp>
        <p:nvSpPr>
          <p:cNvPr id="61" name="TextBox 60"/>
          <p:cNvSpPr txBox="1"/>
          <p:nvPr/>
        </p:nvSpPr>
        <p:spPr>
          <a:xfrm>
            <a:off x="6467868" y="5311867"/>
            <a:ext cx="2851215"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Decision Service</a:t>
            </a:r>
          </a:p>
        </p:txBody>
      </p:sp>
      <p:sp>
        <p:nvSpPr>
          <p:cNvPr id="64" name="Rectangle 63"/>
          <p:cNvSpPr/>
          <p:nvPr/>
        </p:nvSpPr>
        <p:spPr>
          <a:xfrm>
            <a:off x="6337140" y="5730934"/>
            <a:ext cx="3112672"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custom experiences with adaptive, contextual decision-making</a:t>
            </a:r>
          </a:p>
        </p:txBody>
      </p:sp>
      <p:sp>
        <p:nvSpPr>
          <p:cNvPr id="69" name="TextBox 68"/>
          <p:cNvSpPr txBox="1"/>
          <p:nvPr/>
        </p:nvSpPr>
        <p:spPr>
          <a:xfrm>
            <a:off x="3187846" y="5311867"/>
            <a:ext cx="2562350"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Recommendations API</a:t>
            </a:r>
          </a:p>
        </p:txBody>
      </p:sp>
      <p:grpSp>
        <p:nvGrpSpPr>
          <p:cNvPr id="25" name="Group 24"/>
          <p:cNvGrpSpPr/>
          <p:nvPr/>
        </p:nvGrpSpPr>
        <p:grpSpPr>
          <a:xfrm>
            <a:off x="2238228" y="1804504"/>
            <a:ext cx="1075710" cy="1075710"/>
            <a:chOff x="2283109" y="1840192"/>
            <a:chExt cx="1097280" cy="1097280"/>
          </a:xfrm>
        </p:grpSpPr>
        <p:sp>
          <p:nvSpPr>
            <p:cNvPr id="48" name="Oval 47"/>
            <p:cNvSpPr/>
            <p:nvPr/>
          </p:nvSpPr>
          <p:spPr bwMode="auto">
            <a:xfrm>
              <a:off x="2283109" y="1840192"/>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003" y="2162175"/>
              <a:ext cx="548524" cy="530391"/>
            </a:xfrm>
            <a:prstGeom prst="rect">
              <a:avLst/>
            </a:prstGeom>
          </p:spPr>
        </p:pic>
      </p:grpSp>
      <p:grpSp>
        <p:nvGrpSpPr>
          <p:cNvPr id="19" name="Group 18"/>
          <p:cNvGrpSpPr/>
          <p:nvPr/>
        </p:nvGrpSpPr>
        <p:grpSpPr>
          <a:xfrm>
            <a:off x="7327297" y="4122844"/>
            <a:ext cx="1075710" cy="1075710"/>
            <a:chOff x="7474224" y="4205019"/>
            <a:chExt cx="1097280" cy="1097280"/>
          </a:xfrm>
        </p:grpSpPr>
        <p:sp>
          <p:nvSpPr>
            <p:cNvPr id="66" name="Oval 65"/>
            <p:cNvSpPr/>
            <p:nvPr/>
          </p:nvSpPr>
          <p:spPr bwMode="auto">
            <a:xfrm>
              <a:off x="7474224" y="4205019"/>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5020" y="4536417"/>
              <a:ext cx="555687" cy="485124"/>
            </a:xfrm>
            <a:prstGeom prst="rect">
              <a:avLst/>
            </a:prstGeom>
          </p:spPr>
        </p:pic>
      </p:grpSp>
      <p:grpSp>
        <p:nvGrpSpPr>
          <p:cNvPr id="21" name="Group 20"/>
          <p:cNvGrpSpPr/>
          <p:nvPr/>
        </p:nvGrpSpPr>
        <p:grpSpPr>
          <a:xfrm>
            <a:off x="9027413" y="1804504"/>
            <a:ext cx="1075710" cy="1075710"/>
            <a:chOff x="9208431" y="1840192"/>
            <a:chExt cx="1097280" cy="1097280"/>
          </a:xfrm>
        </p:grpSpPr>
        <p:sp>
          <p:nvSpPr>
            <p:cNvPr id="57" name="Oval 56"/>
            <p:cNvSpPr/>
            <p:nvPr/>
          </p:nvSpPr>
          <p:spPr bwMode="auto">
            <a:xfrm>
              <a:off x="9208431" y="1840192"/>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l="32218" t="16952" r="31823" b="16114"/>
            <a:stretch/>
          </p:blipFill>
          <p:spPr>
            <a:xfrm>
              <a:off x="9405257" y="2074484"/>
              <a:ext cx="717550" cy="667819"/>
            </a:xfrm>
            <a:prstGeom prst="rect">
              <a:avLst/>
            </a:prstGeom>
          </p:spPr>
        </p:pic>
      </p:grpSp>
      <p:grpSp>
        <p:nvGrpSpPr>
          <p:cNvPr id="20" name="Group 19"/>
          <p:cNvGrpSpPr/>
          <p:nvPr/>
        </p:nvGrpSpPr>
        <p:grpSpPr>
          <a:xfrm>
            <a:off x="5632821" y="1804504"/>
            <a:ext cx="1075710" cy="1075710"/>
            <a:chOff x="5745770" y="1840192"/>
            <a:chExt cx="1097280" cy="1097280"/>
          </a:xfrm>
        </p:grpSpPr>
        <p:sp>
          <p:nvSpPr>
            <p:cNvPr id="54" name="Oval 53"/>
            <p:cNvSpPr/>
            <p:nvPr/>
          </p:nvSpPr>
          <p:spPr bwMode="auto">
            <a:xfrm>
              <a:off x="5745770" y="1840192"/>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4359" t="13876" r="34448" b="12391"/>
            <a:stretch/>
          </p:blipFill>
          <p:spPr>
            <a:xfrm>
              <a:off x="5931454" y="2050595"/>
              <a:ext cx="644386" cy="758102"/>
            </a:xfrm>
            <a:prstGeom prst="rect">
              <a:avLst/>
            </a:prstGeom>
          </p:spPr>
        </p:pic>
      </p:grpSp>
      <p:grpSp>
        <p:nvGrpSpPr>
          <p:cNvPr id="24" name="Group 23"/>
          <p:cNvGrpSpPr/>
          <p:nvPr/>
        </p:nvGrpSpPr>
        <p:grpSpPr>
          <a:xfrm>
            <a:off x="3931166" y="4122844"/>
            <a:ext cx="1075710" cy="1075710"/>
            <a:chOff x="4009994" y="4205019"/>
            <a:chExt cx="1097280" cy="1097280"/>
          </a:xfrm>
        </p:grpSpPr>
        <p:sp>
          <p:nvSpPr>
            <p:cNvPr id="65" name="Oval 64"/>
            <p:cNvSpPr/>
            <p:nvPr/>
          </p:nvSpPr>
          <p:spPr bwMode="auto">
            <a:xfrm>
              <a:off x="4009994" y="4205019"/>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15996" t="15302" r="17656" b="20229"/>
            <a:stretch/>
          </p:blipFill>
          <p:spPr>
            <a:xfrm>
              <a:off x="4241098" y="4484078"/>
              <a:ext cx="635072" cy="614135"/>
            </a:xfrm>
            <a:prstGeom prst="rect">
              <a:avLst/>
            </a:prstGeom>
          </p:spPr>
        </p:pic>
      </p:grpSp>
    </p:spTree>
    <p:custDataLst>
      <p:tags r:id="rId1"/>
    </p:custDataLst>
    <p:extLst>
      <p:ext uri="{BB962C8B-B14F-4D97-AF65-F5344CB8AC3E}">
        <p14:creationId xmlns:p14="http://schemas.microsoft.com/office/powerpoint/2010/main" val="165673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0"/>
                                        </p:tgtEl>
                                        <p:attrNameLst>
                                          <p:attrName>style.visibility</p:attrName>
                                        </p:attrNameLst>
                                      </p:cBhvr>
                                      <p:to>
                                        <p:strVal val="visible"/>
                                      </p:to>
                                    </p:set>
                                    <p:animEffect transition="in" filter="fade">
                                      <p:cBhvr>
                                        <p:cTn id="52" dur="500"/>
                                        <p:tgtEl>
                                          <p:spTgt spid="10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animEffect transition="in" filter="fade">
                                      <p:cBhvr>
                                        <p:cTn id="58" dur="500"/>
                                        <p:tgtEl>
                                          <p:spTgt spid="9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500"/>
                                        <p:tgtEl>
                                          <p:spTgt spid="9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fade">
                                      <p:cBhvr>
                                        <p:cTn id="64" dur="500"/>
                                        <p:tgtEl>
                                          <p:spTgt spid="9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7" grpId="0"/>
      <p:bldP spid="98" grpId="0"/>
      <p:bldP spid="100" grpId="0"/>
      <p:bldP spid="101" grpId="0"/>
      <p:bldP spid="41" grpId="0" animBg="1"/>
      <p:bldP spid="59" grpId="0"/>
      <p:bldP spid="61" grpId="0"/>
      <p:bldP spid="64" grpId="0"/>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772214" y="974"/>
            <a:ext cx="7418923" cy="6856540"/>
          </a:xfrm>
          <a:prstGeom prst="rect">
            <a:avLst/>
          </a:prstGeom>
          <a:solidFill>
            <a:srgbClr val="FEFD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a:xfrm>
            <a:off x="5210301" y="223516"/>
            <a:ext cx="6812584" cy="4764381"/>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The Recommendations API allows Allrecipes.com to harness billions of user-shared experiences to deliver highly personalized recipe solutions that answer busy families most pressing question, ‘What’s for dinner tonight?’  </a:t>
            </a: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200" b="0" i="1"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We are able to do this with minimal investment due to the proven capabilities of the Cortana Analytics platform. This helps us further realize our vision of providing highly personalized cooking inspiration for home cooks.</a:t>
            </a: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pt-PT" sz="22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John Keane</a:t>
            </a:r>
            <a:br>
              <a:rPr kumimoji="0" lang="en-US" sz="2200" b="1"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br>
            <a:r>
              <a:rPr kumimoji="0" lang="en-US" sz="2200" b="1"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CTO, Allrecipes.com </a:t>
            </a:r>
          </a:p>
        </p:txBody>
      </p:sp>
      <p:pic>
        <p:nvPicPr>
          <p:cNvPr id="1026" name="Picture 2" descr="http://depts.washington.edu/leaders1/wordpress/wp-content/uploads/2013/02/allrecipes.com_.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785274" y="5520658"/>
            <a:ext cx="3132109" cy="11569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81" y="974"/>
            <a:ext cx="4571352" cy="6857027"/>
          </a:xfrm>
          <a:prstGeom prst="rect">
            <a:avLst/>
          </a:prstGeom>
        </p:spPr>
      </p:pic>
    </p:spTree>
    <p:custDataLst>
      <p:tags r:id="rId1"/>
    </p:custDataLst>
    <p:extLst>
      <p:ext uri="{BB962C8B-B14F-4D97-AF65-F5344CB8AC3E}">
        <p14:creationId xmlns:p14="http://schemas.microsoft.com/office/powerpoint/2010/main" val="12249893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269754" y="139125"/>
            <a:ext cx="11654187" cy="89940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896386" rtl="0" eaLnBrk="1" fontAlgn="auto" latinLnBrk="0" hangingPunct="1">
              <a:lnSpc>
                <a:spcPct val="90000"/>
              </a:lnSpc>
              <a:spcBef>
                <a:spcPct val="0"/>
              </a:spcBef>
              <a:spcAft>
                <a:spcPts val="0"/>
              </a:spcAft>
              <a:buClrTx/>
              <a:buSzTx/>
              <a:buFontTx/>
              <a:buNone/>
              <a:tabLst/>
              <a:defRPr/>
            </a:pPr>
            <a:r>
              <a:rPr kumimoji="0" lang="en-US" sz="5882" b="0" i="0" u="none" strike="noStrike" kern="1200" cap="none" spc="0" normalizeH="0" baseline="0" noProof="0">
                <a:ln>
                  <a:noFill/>
                </a:ln>
                <a:solidFill>
                  <a:prstClr val="black"/>
                </a:solidFill>
                <a:effectLst/>
                <a:uLnTx/>
                <a:uFillTx/>
                <a:latin typeface="Segoe UI Light"/>
                <a:ea typeface="+mj-ea"/>
                <a:cs typeface="+mj-cs"/>
              </a:rPr>
              <a:t>Recommendations </a:t>
            </a:r>
            <a:r>
              <a:rPr kumimoji="0" lang="en-US" sz="5882" b="0" i="0" u="none" strike="noStrike" kern="1200" cap="none" spc="0" normalizeH="0" baseline="0" noProof="0" dirty="0">
                <a:ln>
                  <a:noFill/>
                </a:ln>
                <a:solidFill>
                  <a:prstClr val="black"/>
                </a:solidFill>
                <a:effectLst/>
                <a:uLnTx/>
                <a:uFillTx/>
                <a:latin typeface="Segoe UI Light"/>
                <a:ea typeface="+mj-ea"/>
                <a:cs typeface="+mj-cs"/>
              </a:rPr>
              <a:t>API</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1558" y="1262640"/>
            <a:ext cx="2534581" cy="6050868"/>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01959" y="1262641"/>
            <a:ext cx="2602441" cy="6857027"/>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86466" y="1262587"/>
            <a:ext cx="2865522" cy="6857027"/>
          </a:xfrm>
          <a:prstGeom prst="rect">
            <a:avLst/>
          </a:prstGeom>
        </p:spPr>
      </p:pic>
    </p:spTree>
    <p:custDataLst>
      <p:tags r:id="rId1"/>
    </p:custDataLst>
    <p:extLst>
      <p:ext uri="{BB962C8B-B14F-4D97-AF65-F5344CB8AC3E}">
        <p14:creationId xmlns:p14="http://schemas.microsoft.com/office/powerpoint/2010/main" val="22240771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pSp>
        <p:nvGrpSpPr>
          <p:cNvPr id="33" name="Group 32"/>
          <p:cNvGrpSpPr/>
          <p:nvPr/>
        </p:nvGrpSpPr>
        <p:grpSpPr>
          <a:xfrm>
            <a:off x="685225" y="418352"/>
            <a:ext cx="3132980" cy="740407"/>
            <a:chOff x="1174755" y="1701746"/>
            <a:chExt cx="3259886" cy="770398"/>
          </a:xfrm>
        </p:grpSpPr>
        <p:sp>
          <p:nvSpPr>
            <p:cNvPr id="36" name="Rectangle 35"/>
            <p:cNvSpPr/>
            <p:nvPr/>
          </p:nvSpPr>
          <p:spPr>
            <a:xfrm>
              <a:off x="1931486" y="1701746"/>
              <a:ext cx="2503155" cy="769441"/>
            </a:xfrm>
            <a:prstGeom prst="rect">
              <a:avLst/>
            </a:prstGeom>
            <a:noFill/>
          </p:spPr>
          <p:txBody>
            <a:bodyPr wrap="square" anchor="ctr">
              <a:spAutoFit/>
            </a:bodyPr>
            <a:lstStyle/>
            <a:p>
              <a:pPr marL="175712" defTabSz="895392" fontAlgn="base">
                <a:spcBef>
                  <a:spcPts val="1152"/>
                </a:spcBef>
                <a:spcAft>
                  <a:spcPts val="1152"/>
                </a:spcAft>
              </a:pPr>
              <a:r>
                <a:rPr lang="en-US" sz="4228" kern="0" dirty="0">
                  <a:solidFill>
                    <a:srgbClr val="FFFFFF"/>
                  </a:solidFill>
                  <a:latin typeface="Segoe UI Light"/>
                  <a:cs typeface="Segoe UI Semibold" panose="020B0702040204020203" pitchFamily="34" charset="0"/>
                </a:rPr>
                <a:t>Speech</a:t>
              </a:r>
            </a:p>
          </p:txBody>
        </p:sp>
        <p:sp>
          <p:nvSpPr>
            <p:cNvPr id="42"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grpSp>
        <p:nvGrpSpPr>
          <p:cNvPr id="45" name="Group 44"/>
          <p:cNvGrpSpPr/>
          <p:nvPr/>
        </p:nvGrpSpPr>
        <p:grpSpPr>
          <a:xfrm>
            <a:off x="710744" y="427847"/>
            <a:ext cx="3115016" cy="739487"/>
            <a:chOff x="614843" y="374541"/>
            <a:chExt cx="3241194" cy="769441"/>
          </a:xfrm>
        </p:grpSpPr>
        <p:sp>
          <p:nvSpPr>
            <p:cNvPr id="46" name="Rectangle 45"/>
            <p:cNvSpPr/>
            <p:nvPr/>
          </p:nvSpPr>
          <p:spPr>
            <a:xfrm>
              <a:off x="1352882" y="374541"/>
              <a:ext cx="2503155" cy="769441"/>
            </a:xfrm>
            <a:prstGeom prst="rect">
              <a:avLst/>
            </a:prstGeom>
          </p:spPr>
          <p:txBody>
            <a:bodyPr wrap="square" anchor="ctr">
              <a:spAutoFit/>
            </a:bodyPr>
            <a:lstStyle/>
            <a:p>
              <a:pPr marL="175712" defTabSz="895392" fontAlgn="base">
                <a:spcBef>
                  <a:spcPts val="1152"/>
                </a:spcBef>
                <a:spcAft>
                  <a:spcPts val="1152"/>
                </a:spcAft>
              </a:pPr>
              <a:r>
                <a:rPr lang="en-US" sz="4228" kern="0" dirty="0">
                  <a:solidFill>
                    <a:srgbClr val="FFFFFF"/>
                  </a:solidFill>
                  <a:latin typeface="Segoe UI Light"/>
                  <a:cs typeface="Segoe UI Semibold" panose="020B0702040204020203" pitchFamily="34" charset="0"/>
                </a:rPr>
                <a:t>Vision</a:t>
              </a:r>
            </a:p>
          </p:txBody>
        </p:sp>
        <p:sp>
          <p:nvSpPr>
            <p:cNvPr id="47"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sp>
        <p:nvSpPr>
          <p:cNvPr id="50" name="Title 2"/>
          <p:cNvSpPr txBox="1">
            <a:spLocks/>
          </p:cNvSpPr>
          <p:nvPr/>
        </p:nvSpPr>
        <p:spPr>
          <a:xfrm>
            <a:off x="1266378" y="290448"/>
            <a:ext cx="10925623" cy="899537"/>
          </a:xfrm>
          <a:prstGeom prst="rect">
            <a:avLst/>
          </a:prstGeom>
          <a:solidFill>
            <a:schemeClr val="bg1">
              <a:lumMod val="95000"/>
            </a:schemeClr>
          </a:solidFill>
        </p:spPr>
        <p:txBody>
          <a:bodyPr vert="horz" wrap="square" lIns="179285" tIns="89642" rIns="143428" bIns="89642"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r>
              <a:rPr lang="en-US" sz="4612" spc="-98" dirty="0">
                <a:gradFill>
                  <a:gsLst>
                    <a:gs pos="1250">
                      <a:srgbClr val="353535"/>
                    </a:gs>
                    <a:gs pos="100000">
                      <a:srgbClr val="353535"/>
                    </a:gs>
                  </a:gsLst>
                  <a:lin ang="5400000" scaled="0"/>
                </a:gradFill>
                <a:latin typeface="Segoe UI Light"/>
              </a:rPr>
              <a:t>Search</a:t>
            </a:r>
          </a:p>
        </p:txBody>
      </p:sp>
      <p:sp>
        <p:nvSpPr>
          <p:cNvPr id="51" name="Rectangle 50"/>
          <p:cNvSpPr/>
          <p:nvPr/>
        </p:nvSpPr>
        <p:spPr bwMode="auto">
          <a:xfrm>
            <a:off x="1189009" y="124991"/>
            <a:ext cx="77370" cy="1245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p:cNvGrpSpPr/>
          <p:nvPr/>
        </p:nvGrpSpPr>
        <p:grpSpPr>
          <a:xfrm>
            <a:off x="0" y="254163"/>
            <a:ext cx="1189008" cy="957120"/>
            <a:chOff x="0" y="258763"/>
            <a:chExt cx="1212850" cy="976312"/>
          </a:xfrm>
        </p:grpSpPr>
        <p:sp>
          <p:nvSpPr>
            <p:cNvPr id="53" name="Rectangle 52"/>
            <p:cNvSpPr/>
            <p:nvPr/>
          </p:nvSpPr>
          <p:spPr bwMode="auto">
            <a:xfrm>
              <a:off x="0" y="258763"/>
              <a:ext cx="1212850" cy="976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p:cNvGrpSpPr/>
            <p:nvPr/>
          </p:nvGrpSpPr>
          <p:grpSpPr>
            <a:xfrm>
              <a:off x="326072" y="484846"/>
              <a:ext cx="560707" cy="524147"/>
              <a:chOff x="234470" y="477216"/>
              <a:chExt cx="560707" cy="524147"/>
            </a:xfrm>
          </p:grpSpPr>
          <p:sp>
            <p:nvSpPr>
              <p:cNvPr id="60"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dirty="0">
                  <a:solidFill>
                    <a:srgbClr val="505050"/>
                  </a:solidFill>
                  <a:latin typeface="Segoe UI Semilight"/>
                </a:endParaRPr>
              </a:p>
            </p:txBody>
          </p:sp>
          <p:grpSp>
            <p:nvGrpSpPr>
              <p:cNvPr id="5" name="Group 4"/>
              <p:cNvGrpSpPr/>
              <p:nvPr/>
            </p:nvGrpSpPr>
            <p:grpSpPr>
              <a:xfrm>
                <a:off x="350114" y="477216"/>
                <a:ext cx="445063" cy="423192"/>
                <a:chOff x="350114" y="477216"/>
                <a:chExt cx="445063" cy="423192"/>
              </a:xfrm>
            </p:grpSpPr>
            <p:sp>
              <p:nvSpPr>
                <p:cNvPr id="59" name="Oval 13"/>
                <p:cNvSpPr>
                  <a:spLocks noChangeArrowheads="1"/>
                </p:cNvSpPr>
                <p:nvPr/>
              </p:nvSpPr>
              <p:spPr bwMode="auto">
                <a:xfrm>
                  <a:off x="350114" y="477216"/>
                  <a:ext cx="445063" cy="42319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sp>
              <p:nvSpPr>
                <p:cNvPr id="61" name="Oval 13"/>
                <p:cNvSpPr>
                  <a:spLocks noChangeArrowheads="1"/>
                </p:cNvSpPr>
                <p:nvPr/>
              </p:nvSpPr>
              <p:spPr bwMode="auto">
                <a:xfrm>
                  <a:off x="415934" y="539802"/>
                  <a:ext cx="313423" cy="298021"/>
                </a:xfrm>
                <a:prstGeom prst="ellipse">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grpSp>
      </p:grpSp>
      <p:sp>
        <p:nvSpPr>
          <p:cNvPr id="62" name="TextBox 61">
            <a:extLst/>
          </p:cNvPr>
          <p:cNvSpPr txBox="1"/>
          <p:nvPr/>
        </p:nvSpPr>
        <p:spPr>
          <a:xfrm>
            <a:off x="4826625" y="5191284"/>
            <a:ext cx="2688102"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Autosuggest API</a:t>
            </a:r>
          </a:p>
        </p:txBody>
      </p:sp>
      <p:sp>
        <p:nvSpPr>
          <p:cNvPr id="63" name="Rectangle 62">
            <a:extLst/>
          </p:cNvPr>
          <p:cNvSpPr/>
          <p:nvPr/>
        </p:nvSpPr>
        <p:spPr>
          <a:xfrm>
            <a:off x="4700397" y="5624300"/>
            <a:ext cx="2940558"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intelligent autosuggest options for searches</a:t>
            </a:r>
          </a:p>
        </p:txBody>
      </p:sp>
      <p:sp>
        <p:nvSpPr>
          <p:cNvPr id="64" name="TextBox 63">
            <a:extLst/>
          </p:cNvPr>
          <p:cNvSpPr txBox="1"/>
          <p:nvPr/>
        </p:nvSpPr>
        <p:spPr>
          <a:xfrm>
            <a:off x="1399854" y="2945761"/>
            <a:ext cx="2679781" cy="398279"/>
          </a:xfrm>
          <a:prstGeom prst="rect">
            <a:avLst/>
          </a:prstGeom>
          <a:noFill/>
        </p:spPr>
        <p:txBody>
          <a:bodyPr wrap="square" lIns="175761" tIns="89642" rIns="175761" bIns="89642"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Web Search API</a:t>
            </a:r>
          </a:p>
        </p:txBody>
      </p:sp>
      <p:sp>
        <p:nvSpPr>
          <p:cNvPr id="65" name="Rectangle 64">
            <a:extLst/>
          </p:cNvPr>
          <p:cNvSpPr/>
          <p:nvPr/>
        </p:nvSpPr>
        <p:spPr>
          <a:xfrm>
            <a:off x="1395108" y="3279281"/>
            <a:ext cx="2689274"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Connect powerful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 to your apps</a:t>
            </a:r>
          </a:p>
        </p:txBody>
      </p:sp>
      <p:sp>
        <p:nvSpPr>
          <p:cNvPr id="66" name="TextBox 65">
            <a:extLst/>
          </p:cNvPr>
          <p:cNvSpPr txBox="1"/>
          <p:nvPr/>
        </p:nvSpPr>
        <p:spPr>
          <a:xfrm>
            <a:off x="4721740" y="2945761"/>
            <a:ext cx="2897872" cy="398279"/>
          </a:xfrm>
          <a:prstGeom prst="rect">
            <a:avLst/>
          </a:prstGeom>
          <a:noFill/>
        </p:spPr>
        <p:txBody>
          <a:bodyPr wrap="square" lIns="175761" tIns="89642" rIns="175761" bIns="89642"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Image Search API</a:t>
            </a:r>
          </a:p>
        </p:txBody>
      </p:sp>
      <p:sp>
        <p:nvSpPr>
          <p:cNvPr id="67" name="Rectangle 66">
            <a:extLst/>
          </p:cNvPr>
          <p:cNvSpPr/>
          <p:nvPr/>
        </p:nvSpPr>
        <p:spPr>
          <a:xfrm>
            <a:off x="4826039" y="3279281"/>
            <a:ext cx="2689274"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Bring advanced image and metadata search to your app</a:t>
            </a:r>
          </a:p>
        </p:txBody>
      </p:sp>
      <p:sp>
        <p:nvSpPr>
          <p:cNvPr id="68" name="TextBox 67">
            <a:extLst/>
          </p:cNvPr>
          <p:cNvSpPr txBox="1"/>
          <p:nvPr/>
        </p:nvSpPr>
        <p:spPr>
          <a:xfrm>
            <a:off x="8267359" y="2945761"/>
            <a:ext cx="2595818" cy="398279"/>
          </a:xfrm>
          <a:prstGeom prst="rect">
            <a:avLst/>
          </a:prstGeom>
          <a:noFill/>
        </p:spPr>
        <p:txBody>
          <a:bodyPr wrap="square" lIns="175761" tIns="89642" rIns="175761" bIns="89642"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Video Search API</a:t>
            </a:r>
          </a:p>
        </p:txBody>
      </p:sp>
      <p:sp>
        <p:nvSpPr>
          <p:cNvPr id="69" name="Rectangle 68">
            <a:extLst/>
          </p:cNvPr>
          <p:cNvSpPr/>
          <p:nvPr/>
        </p:nvSpPr>
        <p:spPr>
          <a:xfrm>
            <a:off x="8220631" y="3279281"/>
            <a:ext cx="2689274"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Trending videos, detailed metadata, and rich results</a:t>
            </a:r>
          </a:p>
        </p:txBody>
      </p:sp>
      <p:sp>
        <p:nvSpPr>
          <p:cNvPr id="70" name="TextBox 69">
            <a:extLst/>
          </p:cNvPr>
          <p:cNvSpPr txBox="1"/>
          <p:nvPr/>
        </p:nvSpPr>
        <p:spPr>
          <a:xfrm>
            <a:off x="1337356" y="5191284"/>
            <a:ext cx="2804778"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News Search API</a:t>
            </a:r>
          </a:p>
        </p:txBody>
      </p:sp>
      <p:sp>
        <p:nvSpPr>
          <p:cNvPr id="71" name="Rectangle 70">
            <a:extLst/>
          </p:cNvPr>
          <p:cNvSpPr/>
          <p:nvPr/>
        </p:nvSpPr>
        <p:spPr>
          <a:xfrm>
            <a:off x="1395108" y="5624300"/>
            <a:ext cx="2689274"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Link your users to robust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timely news searches</a:t>
            </a:r>
          </a:p>
        </p:txBody>
      </p:sp>
      <p:sp>
        <p:nvSpPr>
          <p:cNvPr id="72" name="Rectangle 71">
            <a:extLst/>
          </p:cNvPr>
          <p:cNvSpPr/>
          <p:nvPr/>
        </p:nvSpPr>
        <p:spPr>
          <a:xfrm>
            <a:off x="8220631" y="5624300"/>
            <a:ext cx="2689274"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a highly-customized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search experience</a:t>
            </a:r>
          </a:p>
        </p:txBody>
      </p:sp>
      <p:sp>
        <p:nvSpPr>
          <p:cNvPr id="73" name="TextBox 72">
            <a:extLst/>
          </p:cNvPr>
          <p:cNvSpPr txBox="1"/>
          <p:nvPr/>
        </p:nvSpPr>
        <p:spPr>
          <a:xfrm>
            <a:off x="8359210" y="5191284"/>
            <a:ext cx="2412118"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Custom Search</a:t>
            </a:r>
          </a:p>
        </p:txBody>
      </p:sp>
      <p:grpSp>
        <p:nvGrpSpPr>
          <p:cNvPr id="10" name="Group 9"/>
          <p:cNvGrpSpPr/>
          <p:nvPr/>
        </p:nvGrpSpPr>
        <p:grpSpPr>
          <a:xfrm>
            <a:off x="2201890" y="1804504"/>
            <a:ext cx="1075710" cy="1075710"/>
            <a:chOff x="2246042" y="1840192"/>
            <a:chExt cx="1097280" cy="1097280"/>
          </a:xfrm>
        </p:grpSpPr>
        <p:sp>
          <p:nvSpPr>
            <p:cNvPr id="75" name="Oval 74"/>
            <p:cNvSpPr/>
            <p:nvPr/>
          </p:nvSpPr>
          <p:spPr bwMode="auto">
            <a:xfrm>
              <a:off x="2246042" y="1840192"/>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3262" t="16312" r="31918" b="17305"/>
            <a:stretch/>
          </p:blipFill>
          <p:spPr>
            <a:xfrm>
              <a:off x="2502287" y="2110701"/>
              <a:ext cx="584789" cy="556262"/>
            </a:xfrm>
            <a:prstGeom prst="rect">
              <a:avLst/>
            </a:prstGeom>
          </p:spPr>
        </p:pic>
      </p:grpSp>
      <p:grpSp>
        <p:nvGrpSpPr>
          <p:cNvPr id="13" name="Group 12"/>
          <p:cNvGrpSpPr/>
          <p:nvPr/>
        </p:nvGrpSpPr>
        <p:grpSpPr>
          <a:xfrm>
            <a:off x="5632821" y="1804504"/>
            <a:ext cx="1075710" cy="1075710"/>
            <a:chOff x="5745770" y="1840192"/>
            <a:chExt cx="1097280" cy="1097280"/>
          </a:xfrm>
        </p:grpSpPr>
        <p:sp>
          <p:nvSpPr>
            <p:cNvPr id="86" name="Oval 85"/>
            <p:cNvSpPr/>
            <p:nvPr/>
          </p:nvSpPr>
          <p:spPr bwMode="auto">
            <a:xfrm>
              <a:off x="5745770" y="1840192"/>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051" y="2117729"/>
              <a:ext cx="554718" cy="542206"/>
            </a:xfrm>
            <a:prstGeom prst="rect">
              <a:avLst/>
            </a:prstGeom>
          </p:spPr>
        </p:pic>
      </p:grpSp>
      <p:grpSp>
        <p:nvGrpSpPr>
          <p:cNvPr id="16" name="Group 15"/>
          <p:cNvGrpSpPr/>
          <p:nvPr/>
        </p:nvGrpSpPr>
        <p:grpSpPr>
          <a:xfrm>
            <a:off x="9027413" y="1804504"/>
            <a:ext cx="1075710" cy="1075710"/>
            <a:chOff x="9208431" y="1840192"/>
            <a:chExt cx="1097280" cy="1097280"/>
          </a:xfrm>
        </p:grpSpPr>
        <p:sp>
          <p:nvSpPr>
            <p:cNvPr id="89" name="Oval 88"/>
            <p:cNvSpPr/>
            <p:nvPr/>
          </p:nvSpPr>
          <p:spPr bwMode="auto">
            <a:xfrm>
              <a:off x="9208431" y="1840192"/>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37447" t="26723" r="40331" b="26582"/>
            <a:stretch/>
          </p:blipFill>
          <p:spPr>
            <a:xfrm>
              <a:off x="9506542" y="2125618"/>
              <a:ext cx="501058" cy="526428"/>
            </a:xfrm>
            <a:prstGeom prst="rect">
              <a:avLst/>
            </a:prstGeom>
          </p:spPr>
        </p:pic>
      </p:grpSp>
      <p:grpSp>
        <p:nvGrpSpPr>
          <p:cNvPr id="19" name="Group 18"/>
          <p:cNvGrpSpPr/>
          <p:nvPr/>
        </p:nvGrpSpPr>
        <p:grpSpPr>
          <a:xfrm>
            <a:off x="2201890" y="4032434"/>
            <a:ext cx="1075710" cy="1075710"/>
            <a:chOff x="2246042" y="4112796"/>
            <a:chExt cx="1097280" cy="1097280"/>
          </a:xfrm>
        </p:grpSpPr>
        <p:sp>
          <p:nvSpPr>
            <p:cNvPr id="78" name="Oval 77"/>
            <p:cNvSpPr/>
            <p:nvPr/>
          </p:nvSpPr>
          <p:spPr bwMode="auto">
            <a:xfrm>
              <a:off x="2246042" y="4112796"/>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0925" y="4460837"/>
              <a:ext cx="627514" cy="401198"/>
            </a:xfrm>
            <a:prstGeom prst="rect">
              <a:avLst/>
            </a:prstGeom>
          </p:spPr>
        </p:pic>
      </p:grpSp>
      <p:grpSp>
        <p:nvGrpSpPr>
          <p:cNvPr id="22" name="Group 21"/>
          <p:cNvGrpSpPr/>
          <p:nvPr/>
        </p:nvGrpSpPr>
        <p:grpSpPr>
          <a:xfrm>
            <a:off x="5632821" y="4032434"/>
            <a:ext cx="1075710" cy="1075710"/>
            <a:chOff x="5745770" y="4112796"/>
            <a:chExt cx="1097280" cy="1097280"/>
          </a:xfrm>
        </p:grpSpPr>
        <p:sp>
          <p:nvSpPr>
            <p:cNvPr id="92" name="Oval 91"/>
            <p:cNvSpPr/>
            <p:nvPr/>
          </p:nvSpPr>
          <p:spPr bwMode="auto">
            <a:xfrm>
              <a:off x="5745770" y="4112796"/>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1763" y="4447547"/>
              <a:ext cx="485294" cy="427778"/>
            </a:xfrm>
            <a:prstGeom prst="rect">
              <a:avLst/>
            </a:prstGeom>
          </p:spPr>
        </p:pic>
      </p:grpSp>
      <p:grpSp>
        <p:nvGrpSpPr>
          <p:cNvPr id="25" name="Group 24"/>
          <p:cNvGrpSpPr/>
          <p:nvPr/>
        </p:nvGrpSpPr>
        <p:grpSpPr>
          <a:xfrm>
            <a:off x="9027413" y="4032434"/>
            <a:ext cx="1075710" cy="1075710"/>
            <a:chOff x="9208431" y="4112796"/>
            <a:chExt cx="1097280" cy="1097280"/>
          </a:xfrm>
        </p:grpSpPr>
        <p:sp>
          <p:nvSpPr>
            <p:cNvPr id="96" name="Oval 95"/>
            <p:cNvSpPr/>
            <p:nvPr/>
          </p:nvSpPr>
          <p:spPr bwMode="auto">
            <a:xfrm>
              <a:off x="9208431" y="4112796"/>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4" name="Picture 23"/>
            <p:cNvPicPr>
              <a:picLocks noChangeAspect="1"/>
            </p:cNvPicPr>
            <p:nvPr/>
          </p:nvPicPr>
          <p:blipFill rotWithShape="1">
            <a:blip r:embed="rId9">
              <a:extLst>
                <a:ext uri="{28A0092B-C50C-407E-A947-70E740481C1C}">
                  <a14:useLocalDpi xmlns:a14="http://schemas.microsoft.com/office/drawing/2010/main" val="0"/>
                </a:ext>
              </a:extLst>
            </a:blip>
            <a:srcRect l="30582" t="14531" r="32113" b="12297"/>
            <a:stretch/>
          </p:blipFill>
          <p:spPr>
            <a:xfrm>
              <a:off x="9448005" y="4358327"/>
              <a:ext cx="618132" cy="606218"/>
            </a:xfrm>
            <a:prstGeom prst="rect">
              <a:avLst/>
            </a:prstGeom>
          </p:spPr>
        </p:pic>
      </p:grpSp>
    </p:spTree>
    <p:custDataLst>
      <p:tags r:id="rId1"/>
    </p:custDataLst>
    <p:extLst>
      <p:ext uri="{BB962C8B-B14F-4D97-AF65-F5344CB8AC3E}">
        <p14:creationId xmlns:p14="http://schemas.microsoft.com/office/powerpoint/2010/main" val="351340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500" fill="hold"/>
                                        <p:tgtEl>
                                          <p:spTgt spid="50"/>
                                        </p:tgtEl>
                                        <p:attrNameLst>
                                          <p:attrName>ppt_x</p:attrName>
                                        </p:attrNameLst>
                                      </p:cBhvr>
                                      <p:tavLst>
                                        <p:tav tm="0">
                                          <p:val>
                                            <p:strVal val="0-#ppt_w/2"/>
                                          </p:val>
                                        </p:tav>
                                        <p:tav tm="100000">
                                          <p:val>
                                            <p:strVal val="#ppt_x"/>
                                          </p:val>
                                        </p:tav>
                                      </p:tavLst>
                                    </p:anim>
                                    <p:anim calcmode="lin" valueType="num">
                                      <p:cBhvr additive="base">
                                        <p:cTn id="13" dur="500" fill="hold"/>
                                        <p:tgtEl>
                                          <p:spTgt spid="5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fade">
                                      <p:cBhvr>
                                        <p:cTn id="48" dur="500"/>
                                        <p:tgtEl>
                                          <p:spTgt spid="6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500"/>
                                        <p:tgtEl>
                                          <p:spTgt spid="7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500"/>
                                        <p:tgtEl>
                                          <p:spTgt spid="6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fade">
                                      <p:cBhvr>
                                        <p:cTn id="78" dur="500"/>
                                        <p:tgtEl>
                                          <p:spTgt spid="6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2" grpId="0"/>
      <p:bldP spid="63" grpId="0"/>
      <p:bldP spid="64" grpId="0"/>
      <p:bldP spid="65" grpId="0"/>
      <p:bldP spid="66" grpId="0"/>
      <p:bldP spid="67" grpId="0"/>
      <p:bldP spid="68" grpId="0"/>
      <p:bldP spid="69" grpId="0"/>
      <p:bldP spid="70" grpId="0"/>
      <p:bldP spid="71" grpId="0"/>
      <p:bldP spid="72" grpId="0"/>
      <p:bldP spid="7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DAC7ED-E7D0-4D43-AFD5-047FDD9066B6}"/>
              </a:ext>
            </a:extLst>
          </p:cNvPr>
          <p:cNvSpPr/>
          <p:nvPr/>
        </p:nvSpPr>
        <p:spPr>
          <a:xfrm>
            <a:off x="1189009" y="1388967"/>
            <a:ext cx="11655841" cy="832764"/>
          </a:xfrm>
          <a:prstGeom prst="rect">
            <a:avLst/>
          </a:prstGeom>
        </p:spPr>
        <p:txBody>
          <a:bodyPr wrap="square" lIns="179285" tIns="143428" rIns="179285" bIns="143428">
            <a:spAutoFit/>
          </a:bodyPr>
          <a:lstStyle/>
          <a:p>
            <a:pPr defTabSz="914314">
              <a:lnSpc>
                <a:spcPct val="90000"/>
              </a:lnSpc>
            </a:pPr>
            <a:r>
              <a:rPr lang="en-US" sz="196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a:t>
            </a:r>
            <a:br>
              <a:rPr lang="en-US" sz="196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96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discover, try, and give feedback on new technologies before general availability</a:t>
            </a:r>
          </a:p>
        </p:txBody>
      </p:sp>
      <p:sp>
        <p:nvSpPr>
          <p:cNvPr id="2" name="Title 1"/>
          <p:cNvSpPr>
            <a:spLocks noGrp="1"/>
          </p:cNvSpPr>
          <p:nvPr>
            <p:ph type="title"/>
          </p:nvPr>
        </p:nvSpPr>
        <p:spPr/>
        <p:txBody>
          <a:bodyPr/>
          <a:lstStyle/>
          <a:p>
            <a:endParaRPr lang="en-US"/>
          </a:p>
        </p:txBody>
      </p:sp>
      <p:grpSp>
        <p:nvGrpSpPr>
          <p:cNvPr id="34" name="Group 33"/>
          <p:cNvGrpSpPr/>
          <p:nvPr/>
        </p:nvGrpSpPr>
        <p:grpSpPr>
          <a:xfrm>
            <a:off x="685225" y="418352"/>
            <a:ext cx="3132980" cy="740407"/>
            <a:chOff x="1174755" y="1701746"/>
            <a:chExt cx="3259886" cy="770398"/>
          </a:xfrm>
        </p:grpSpPr>
        <p:sp>
          <p:nvSpPr>
            <p:cNvPr id="35" name="Rectangle 34"/>
            <p:cNvSpPr/>
            <p:nvPr/>
          </p:nvSpPr>
          <p:spPr>
            <a:xfrm>
              <a:off x="1931486" y="1701746"/>
              <a:ext cx="2503155" cy="769441"/>
            </a:xfrm>
            <a:prstGeom prst="rect">
              <a:avLst/>
            </a:prstGeom>
            <a:noFill/>
          </p:spPr>
          <p:txBody>
            <a:bodyPr wrap="square" anchor="ctr">
              <a:spAutoFit/>
            </a:bodyPr>
            <a:lstStyle/>
            <a:p>
              <a:pPr marL="175712" defTabSz="895392" fontAlgn="base">
                <a:spcBef>
                  <a:spcPts val="1152"/>
                </a:spcBef>
                <a:spcAft>
                  <a:spcPts val="1152"/>
                </a:spcAft>
              </a:pPr>
              <a:r>
                <a:rPr lang="en-US" sz="4228" kern="0" dirty="0">
                  <a:solidFill>
                    <a:srgbClr val="FFFFFF"/>
                  </a:solidFill>
                  <a:latin typeface="Segoe UI Light"/>
                  <a:cs typeface="Segoe UI Semibold" panose="020B0702040204020203" pitchFamily="34" charset="0"/>
                </a:rPr>
                <a:t>Speech</a:t>
              </a:r>
            </a:p>
          </p:txBody>
        </p:sp>
        <p:sp>
          <p:nvSpPr>
            <p:cNvPr id="37"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grpSp>
        <p:nvGrpSpPr>
          <p:cNvPr id="38" name="Group 37"/>
          <p:cNvGrpSpPr/>
          <p:nvPr/>
        </p:nvGrpSpPr>
        <p:grpSpPr>
          <a:xfrm>
            <a:off x="710744" y="427847"/>
            <a:ext cx="3115016" cy="739487"/>
            <a:chOff x="614843" y="374541"/>
            <a:chExt cx="3241194" cy="769441"/>
          </a:xfrm>
        </p:grpSpPr>
        <p:sp>
          <p:nvSpPr>
            <p:cNvPr id="39" name="Rectangle 38"/>
            <p:cNvSpPr/>
            <p:nvPr/>
          </p:nvSpPr>
          <p:spPr>
            <a:xfrm>
              <a:off x="1352882" y="374541"/>
              <a:ext cx="2503155" cy="769441"/>
            </a:xfrm>
            <a:prstGeom prst="rect">
              <a:avLst/>
            </a:prstGeom>
          </p:spPr>
          <p:txBody>
            <a:bodyPr wrap="square" anchor="ctr">
              <a:spAutoFit/>
            </a:bodyPr>
            <a:lstStyle/>
            <a:p>
              <a:pPr marL="175712" defTabSz="895392" fontAlgn="base">
                <a:spcBef>
                  <a:spcPts val="1152"/>
                </a:spcBef>
                <a:spcAft>
                  <a:spcPts val="1152"/>
                </a:spcAft>
              </a:pPr>
              <a:r>
                <a:rPr lang="en-US" sz="4228" kern="0" dirty="0">
                  <a:solidFill>
                    <a:srgbClr val="FFFFFF"/>
                  </a:solidFill>
                  <a:latin typeface="Segoe UI Light"/>
                  <a:cs typeface="Segoe UI Semibold" panose="020B0702040204020203" pitchFamily="34" charset="0"/>
                </a:rPr>
                <a:t>Vision</a:t>
              </a:r>
            </a:p>
          </p:txBody>
        </p:sp>
        <p:sp>
          <p:nvSpPr>
            <p:cNvPr id="4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sp>
        <p:nvSpPr>
          <p:cNvPr id="41" name="Title 2"/>
          <p:cNvSpPr txBox="1">
            <a:spLocks/>
          </p:cNvSpPr>
          <p:nvPr/>
        </p:nvSpPr>
        <p:spPr>
          <a:xfrm>
            <a:off x="1266378" y="290448"/>
            <a:ext cx="10925623" cy="899537"/>
          </a:xfrm>
          <a:prstGeom prst="rect">
            <a:avLst/>
          </a:prstGeom>
          <a:solidFill>
            <a:schemeClr val="bg1">
              <a:lumMod val="95000"/>
            </a:schemeClr>
          </a:solidFill>
        </p:spPr>
        <p:txBody>
          <a:bodyPr vert="horz" wrap="square" lIns="179285" tIns="89642" rIns="143428" bIns="89642"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r>
              <a:rPr lang="en-US" sz="4612" spc="-98" dirty="0">
                <a:gradFill>
                  <a:gsLst>
                    <a:gs pos="1250">
                      <a:srgbClr val="353535"/>
                    </a:gs>
                    <a:gs pos="100000">
                      <a:srgbClr val="353535"/>
                    </a:gs>
                  </a:gsLst>
                  <a:lin ang="5400000" scaled="0"/>
                </a:gradFill>
                <a:latin typeface="Segoe UI Light"/>
              </a:rPr>
              <a:t>Microsoft Cognitive Services Labs</a:t>
            </a:r>
          </a:p>
        </p:txBody>
      </p:sp>
      <p:sp>
        <p:nvSpPr>
          <p:cNvPr id="43" name="Rectangle 42"/>
          <p:cNvSpPr/>
          <p:nvPr/>
        </p:nvSpPr>
        <p:spPr bwMode="auto">
          <a:xfrm>
            <a:off x="1189009" y="124991"/>
            <a:ext cx="77370" cy="1245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p:cNvGrpSpPr/>
          <p:nvPr/>
        </p:nvGrpSpPr>
        <p:grpSpPr>
          <a:xfrm>
            <a:off x="0" y="254163"/>
            <a:ext cx="1189008" cy="957120"/>
            <a:chOff x="0" y="258763"/>
            <a:chExt cx="1212850" cy="976312"/>
          </a:xfrm>
        </p:grpSpPr>
        <p:sp>
          <p:nvSpPr>
            <p:cNvPr id="48" name="Rectangle 47"/>
            <p:cNvSpPr/>
            <p:nvPr/>
          </p:nvSpPr>
          <p:spPr bwMode="auto">
            <a:xfrm>
              <a:off x="0" y="258763"/>
              <a:ext cx="1212850" cy="976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7" name="Group 66">
              <a:extLst/>
            </p:cNvPr>
            <p:cNvGrpSpPr/>
            <p:nvPr/>
          </p:nvGrpSpPr>
          <p:grpSpPr>
            <a:xfrm>
              <a:off x="382231" y="509101"/>
              <a:ext cx="448389" cy="475636"/>
              <a:chOff x="1976972" y="1401677"/>
              <a:chExt cx="467797" cy="692886"/>
            </a:xfrm>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73"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dirty="0">
                  <a:solidFill>
                    <a:prstClr val="black"/>
                  </a:solidFill>
                  <a:latin typeface="Segoe UI"/>
                </a:endParaRPr>
              </a:p>
            </p:txBody>
          </p:sp>
          <p:sp>
            <p:nvSpPr>
              <p:cNvPr id="74"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75"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76" name="Oval 417">
                <a:extLst/>
              </p:cNvPr>
              <p:cNvSpPr>
                <a:spLocks noChangeArrowheads="1"/>
              </p:cNvSpPr>
              <p:nvPr/>
            </p:nvSpPr>
            <p:spPr bwMode="auto">
              <a:xfrm>
                <a:off x="2174661" y="1875345"/>
                <a:ext cx="101780" cy="1076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77" name="Rectangle 419">
                <a:extLst/>
              </p:cNvPr>
              <p:cNvSpPr>
                <a:spLocks noChangeArrowheads="1"/>
              </p:cNvSpPr>
              <p:nvPr/>
            </p:nvSpPr>
            <p:spPr bwMode="auto">
              <a:xfrm>
                <a:off x="2156382" y="1474098"/>
                <a:ext cx="111567" cy="2544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grpSp>
      </p:grpSp>
      <p:sp>
        <p:nvSpPr>
          <p:cNvPr id="78" name="TextBox 77">
            <a:extLst/>
          </p:cNvPr>
          <p:cNvSpPr txBox="1"/>
          <p:nvPr/>
        </p:nvSpPr>
        <p:spPr>
          <a:xfrm>
            <a:off x="4826625" y="5617192"/>
            <a:ext cx="2688102"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a:t>
            </a:r>
          </a:p>
        </p:txBody>
      </p:sp>
      <p:sp>
        <p:nvSpPr>
          <p:cNvPr id="79" name="Rectangle 78">
            <a:extLst/>
          </p:cNvPr>
          <p:cNvSpPr/>
          <p:nvPr/>
        </p:nvSpPr>
        <p:spPr>
          <a:xfrm>
            <a:off x="4700397" y="6021972"/>
            <a:ext cx="2940558" cy="280605"/>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Distance matrices</a:t>
            </a:r>
          </a:p>
        </p:txBody>
      </p:sp>
      <p:sp>
        <p:nvSpPr>
          <p:cNvPr id="80" name="TextBox 79">
            <a:extLst/>
          </p:cNvPr>
          <p:cNvSpPr txBox="1"/>
          <p:nvPr/>
        </p:nvSpPr>
        <p:spPr>
          <a:xfrm>
            <a:off x="1399854" y="3647567"/>
            <a:ext cx="2679781" cy="398279"/>
          </a:xfrm>
          <a:prstGeom prst="rect">
            <a:avLst/>
          </a:prstGeom>
          <a:noFill/>
        </p:spPr>
        <p:txBody>
          <a:bodyPr wrap="square" lIns="175761" tIns="89642" rIns="175761" bIns="89642"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a:t>
            </a:r>
          </a:p>
        </p:txBody>
      </p:sp>
      <p:sp>
        <p:nvSpPr>
          <p:cNvPr id="81" name="Rectangle 80">
            <a:extLst/>
          </p:cNvPr>
          <p:cNvSpPr/>
          <p:nvPr/>
        </p:nvSpPr>
        <p:spPr>
          <a:xfrm>
            <a:off x="1395108" y="3981086"/>
            <a:ext cx="2689274" cy="280605"/>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Gesture based controls</a:t>
            </a:r>
          </a:p>
        </p:txBody>
      </p:sp>
      <p:sp>
        <p:nvSpPr>
          <p:cNvPr id="82" name="TextBox 81">
            <a:extLst/>
          </p:cNvPr>
          <p:cNvSpPr txBox="1"/>
          <p:nvPr/>
        </p:nvSpPr>
        <p:spPr>
          <a:xfrm>
            <a:off x="4721740" y="3647567"/>
            <a:ext cx="2897872" cy="398279"/>
          </a:xfrm>
          <a:prstGeom prst="rect">
            <a:avLst/>
          </a:prstGeom>
          <a:noFill/>
        </p:spPr>
        <p:txBody>
          <a:bodyPr wrap="square" lIns="175761" tIns="89642" rIns="175761" bIns="89642"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a:t>
            </a:r>
          </a:p>
        </p:txBody>
      </p:sp>
      <p:sp>
        <p:nvSpPr>
          <p:cNvPr id="83" name="Rectangle 82">
            <a:extLst/>
          </p:cNvPr>
          <p:cNvSpPr/>
          <p:nvPr/>
        </p:nvSpPr>
        <p:spPr>
          <a:xfrm>
            <a:off x="4826039" y="3981086"/>
            <a:ext cx="2689274" cy="280605"/>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Event associated with Wikipedia</a:t>
            </a:r>
          </a:p>
        </p:txBody>
      </p:sp>
      <p:sp>
        <p:nvSpPr>
          <p:cNvPr id="84" name="TextBox 83">
            <a:extLst/>
          </p:cNvPr>
          <p:cNvSpPr txBox="1"/>
          <p:nvPr/>
        </p:nvSpPr>
        <p:spPr>
          <a:xfrm>
            <a:off x="8267359" y="3647567"/>
            <a:ext cx="2595818" cy="398279"/>
          </a:xfrm>
          <a:prstGeom prst="rect">
            <a:avLst/>
          </a:prstGeom>
          <a:noFill/>
        </p:spPr>
        <p:txBody>
          <a:bodyPr wrap="square" lIns="175761" tIns="89642" rIns="175761" bIns="89642"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a:t>
            </a:r>
          </a:p>
        </p:txBody>
      </p:sp>
      <p:sp>
        <p:nvSpPr>
          <p:cNvPr id="85" name="Rectangle 84">
            <a:extLst/>
          </p:cNvPr>
          <p:cNvSpPr/>
          <p:nvPr/>
        </p:nvSpPr>
        <p:spPr>
          <a:xfrm>
            <a:off x="8220631" y="3981086"/>
            <a:ext cx="2689274" cy="280605"/>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Route logistics</a:t>
            </a:r>
          </a:p>
        </p:txBody>
      </p:sp>
      <p:sp>
        <p:nvSpPr>
          <p:cNvPr id="86" name="TextBox 85">
            <a:extLst/>
          </p:cNvPr>
          <p:cNvSpPr txBox="1"/>
          <p:nvPr/>
        </p:nvSpPr>
        <p:spPr>
          <a:xfrm>
            <a:off x="1337356" y="5617192"/>
            <a:ext cx="2804778"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a:t>
            </a:r>
          </a:p>
        </p:txBody>
      </p:sp>
      <p:sp>
        <p:nvSpPr>
          <p:cNvPr id="87" name="Rectangle 86">
            <a:extLst/>
          </p:cNvPr>
          <p:cNvSpPr/>
          <p:nvPr/>
        </p:nvSpPr>
        <p:spPr>
          <a:xfrm>
            <a:off x="1395108" y="6021972"/>
            <a:ext cx="2689274" cy="280605"/>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Isochrones calculations</a:t>
            </a:r>
          </a:p>
        </p:txBody>
      </p:sp>
      <p:sp>
        <p:nvSpPr>
          <p:cNvPr id="88" name="Rectangle 87">
            <a:extLst/>
          </p:cNvPr>
          <p:cNvSpPr/>
          <p:nvPr/>
        </p:nvSpPr>
        <p:spPr>
          <a:xfrm>
            <a:off x="8220631" y="6021972"/>
            <a:ext cx="2689274" cy="280605"/>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Score location attractiveness</a:t>
            </a:r>
          </a:p>
        </p:txBody>
      </p:sp>
      <p:sp>
        <p:nvSpPr>
          <p:cNvPr id="89" name="TextBox 88">
            <a:extLst/>
          </p:cNvPr>
          <p:cNvSpPr txBox="1"/>
          <p:nvPr/>
        </p:nvSpPr>
        <p:spPr>
          <a:xfrm>
            <a:off x="8359210" y="5617192"/>
            <a:ext cx="2412118"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a:t>
            </a:r>
          </a:p>
        </p:txBody>
      </p:sp>
      <p:grpSp>
        <p:nvGrpSpPr>
          <p:cNvPr id="8" name="Group 7"/>
          <p:cNvGrpSpPr/>
          <p:nvPr/>
        </p:nvGrpSpPr>
        <p:grpSpPr>
          <a:xfrm>
            <a:off x="2201890" y="2506310"/>
            <a:ext cx="1075710" cy="1075710"/>
            <a:chOff x="2246042" y="2265784"/>
            <a:chExt cx="1097280" cy="1097280"/>
          </a:xfrm>
        </p:grpSpPr>
        <p:sp>
          <p:nvSpPr>
            <p:cNvPr id="91" name="Oval 90"/>
            <p:cNvSpPr/>
            <p:nvPr/>
          </p:nvSpPr>
          <p:spPr bwMode="auto">
            <a:xfrm>
              <a:off x="2246042"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596" y="2531778"/>
              <a:ext cx="672172" cy="592422"/>
            </a:xfrm>
            <a:prstGeom prst="rect">
              <a:avLst/>
            </a:prstGeom>
          </p:spPr>
        </p:pic>
      </p:grpSp>
      <p:grpSp>
        <p:nvGrpSpPr>
          <p:cNvPr id="11" name="Group 10"/>
          <p:cNvGrpSpPr/>
          <p:nvPr/>
        </p:nvGrpSpPr>
        <p:grpSpPr>
          <a:xfrm>
            <a:off x="5632821" y="2506310"/>
            <a:ext cx="1075710" cy="1075710"/>
            <a:chOff x="5745770" y="2265784"/>
            <a:chExt cx="1097280" cy="1097280"/>
          </a:xfrm>
        </p:grpSpPr>
        <p:sp>
          <p:nvSpPr>
            <p:cNvPr id="94" name="Oval 93"/>
            <p:cNvSpPr/>
            <p:nvPr/>
          </p:nvSpPr>
          <p:spPr bwMode="auto">
            <a:xfrm>
              <a:off x="5745770"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8" name="Picture 1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4746" y="2531778"/>
              <a:ext cx="672172" cy="592422"/>
            </a:xfrm>
            <a:prstGeom prst="rect">
              <a:avLst/>
            </a:prstGeom>
          </p:spPr>
        </p:pic>
      </p:grpSp>
      <p:grpSp>
        <p:nvGrpSpPr>
          <p:cNvPr id="12" name="Group 11"/>
          <p:cNvGrpSpPr/>
          <p:nvPr/>
        </p:nvGrpSpPr>
        <p:grpSpPr>
          <a:xfrm>
            <a:off x="9027413" y="2506310"/>
            <a:ext cx="1075710" cy="1075710"/>
            <a:chOff x="9208431" y="2265784"/>
            <a:chExt cx="1097280" cy="1097280"/>
          </a:xfrm>
        </p:grpSpPr>
        <p:sp>
          <p:nvSpPr>
            <p:cNvPr id="97" name="Oval 96"/>
            <p:cNvSpPr/>
            <p:nvPr/>
          </p:nvSpPr>
          <p:spPr bwMode="auto">
            <a:xfrm>
              <a:off x="9208431"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3660" y="2531778"/>
              <a:ext cx="672172" cy="592422"/>
            </a:xfrm>
            <a:prstGeom prst="rect">
              <a:avLst/>
            </a:prstGeom>
          </p:spPr>
        </p:pic>
      </p:grpSp>
      <p:grpSp>
        <p:nvGrpSpPr>
          <p:cNvPr id="9" name="Group 8"/>
          <p:cNvGrpSpPr/>
          <p:nvPr/>
        </p:nvGrpSpPr>
        <p:grpSpPr>
          <a:xfrm>
            <a:off x="2201890" y="4478119"/>
            <a:ext cx="1075710" cy="1075710"/>
            <a:chOff x="2246042" y="4538388"/>
            <a:chExt cx="1097280" cy="1097280"/>
          </a:xfrm>
        </p:grpSpPr>
        <p:sp>
          <p:nvSpPr>
            <p:cNvPr id="100" name="Oval 99"/>
            <p:cNvSpPr/>
            <p:nvPr/>
          </p:nvSpPr>
          <p:spPr bwMode="auto">
            <a:xfrm>
              <a:off x="2246042"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10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596" y="4810521"/>
              <a:ext cx="672172" cy="592422"/>
            </a:xfrm>
            <a:prstGeom prst="rect">
              <a:avLst/>
            </a:prstGeom>
          </p:spPr>
        </p:pic>
      </p:grpSp>
      <p:grpSp>
        <p:nvGrpSpPr>
          <p:cNvPr id="10" name="Group 9"/>
          <p:cNvGrpSpPr/>
          <p:nvPr/>
        </p:nvGrpSpPr>
        <p:grpSpPr>
          <a:xfrm>
            <a:off x="5632821" y="4478119"/>
            <a:ext cx="1075710" cy="1075710"/>
            <a:chOff x="5745770" y="4538388"/>
            <a:chExt cx="1097280" cy="1097280"/>
          </a:xfrm>
        </p:grpSpPr>
        <p:sp>
          <p:nvSpPr>
            <p:cNvPr id="103" name="Oval 102"/>
            <p:cNvSpPr/>
            <p:nvPr/>
          </p:nvSpPr>
          <p:spPr bwMode="auto">
            <a:xfrm>
              <a:off x="5745770"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1" name="Picture 1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4746" y="4810521"/>
              <a:ext cx="672172" cy="592422"/>
            </a:xfrm>
            <a:prstGeom prst="rect">
              <a:avLst/>
            </a:prstGeom>
          </p:spPr>
        </p:pic>
      </p:grpSp>
      <p:grpSp>
        <p:nvGrpSpPr>
          <p:cNvPr id="13" name="Group 12"/>
          <p:cNvGrpSpPr/>
          <p:nvPr/>
        </p:nvGrpSpPr>
        <p:grpSpPr>
          <a:xfrm>
            <a:off x="9027413" y="4478119"/>
            <a:ext cx="1075710" cy="1075710"/>
            <a:chOff x="9208431" y="4538388"/>
            <a:chExt cx="1097280" cy="1097280"/>
          </a:xfrm>
        </p:grpSpPr>
        <p:sp>
          <p:nvSpPr>
            <p:cNvPr id="106" name="Oval 105"/>
            <p:cNvSpPr/>
            <p:nvPr/>
          </p:nvSpPr>
          <p:spPr bwMode="auto">
            <a:xfrm>
              <a:off x="9208431"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2" name="Picture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3660" y="4810521"/>
              <a:ext cx="672172" cy="592422"/>
            </a:xfrm>
            <a:prstGeom prst="rect">
              <a:avLst/>
            </a:prstGeom>
          </p:spPr>
        </p:pic>
      </p:grpSp>
    </p:spTree>
    <p:custDataLst>
      <p:tags r:id="rId1"/>
    </p:custDataLst>
    <p:extLst>
      <p:ext uri="{BB962C8B-B14F-4D97-AF65-F5344CB8AC3E}">
        <p14:creationId xmlns:p14="http://schemas.microsoft.com/office/powerpoint/2010/main" val="408041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fade">
                                      <p:cBhvr>
                                        <p:cTn id="51" dur="500"/>
                                        <p:tgtEl>
                                          <p:spTgt spid="8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fade">
                                      <p:cBhvr>
                                        <p:cTn id="54" dur="500"/>
                                        <p:tgtEl>
                                          <p:spTgt spid="8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fade">
                                      <p:cBhvr>
                                        <p:cTn id="60" dur="500"/>
                                        <p:tgtEl>
                                          <p:spTgt spid="8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fade">
                                      <p:cBhvr>
                                        <p:cTn id="63" dur="500"/>
                                        <p:tgtEl>
                                          <p:spTgt spid="7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500"/>
                                        <p:tgtEl>
                                          <p:spTgt spid="8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fade">
                                      <p:cBhvr>
                                        <p:cTn id="75" dur="500"/>
                                        <p:tgtEl>
                                          <p:spTgt spid="8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1" grpId="0" animBg="1"/>
      <p:bldP spid="78" grpId="0"/>
      <p:bldP spid="79" grpId="0"/>
      <p:bldP spid="80" grpId="0"/>
      <p:bldP spid="81" grpId="0"/>
      <p:bldP spid="82" grpId="0"/>
      <p:bldP spid="83" grpId="0"/>
      <p:bldP spid="84" grpId="0"/>
      <p:bldP spid="85" grpId="0"/>
      <p:bldP spid="86" grpId="0"/>
      <p:bldP spid="87" grpId="0"/>
      <p:bldP spid="88" grpId="0"/>
      <p:bldP spid="8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0000"/>
            <a:lumOff val="40000"/>
          </a:schemeClr>
        </a:soli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DAB30264-B4DB-4B9F-9D79-DF52A8A4E0E4}"/>
              </a:ext>
            </a:extLst>
          </p:cNvPr>
          <p:cNvGrpSpPr/>
          <p:nvPr/>
        </p:nvGrpSpPr>
        <p:grpSpPr>
          <a:xfrm>
            <a:off x="6359764" y="3374648"/>
            <a:ext cx="578079" cy="2724028"/>
            <a:chOff x="6359800" y="3374639"/>
            <a:chExt cx="578161" cy="2724414"/>
          </a:xfrm>
        </p:grpSpPr>
        <p:cxnSp>
          <p:nvCxnSpPr>
            <p:cNvPr id="59" name="Straight Connector 58">
              <a:extLst>
                <a:ext uri="{FF2B5EF4-FFF2-40B4-BE49-F238E27FC236}">
                  <a16:creationId xmlns:a16="http://schemas.microsoft.com/office/drawing/2014/main" id="{15296F21-0E74-4D5B-B1F0-25D3B8BB6FD5}"/>
                </a:ext>
              </a:extLst>
            </p:cNvPr>
            <p:cNvCxnSpPr/>
            <p:nvPr/>
          </p:nvCxnSpPr>
          <p:spPr>
            <a:xfrm>
              <a:off x="6648880" y="3374639"/>
              <a:ext cx="0" cy="2367309"/>
            </a:xfrm>
            <a:prstGeom prst="line">
              <a:avLst/>
            </a:pr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cxnSp>
        <p:grpSp>
          <p:nvGrpSpPr>
            <p:cNvPr id="61" name="Group 60">
              <a:extLst>
                <a:ext uri="{FF2B5EF4-FFF2-40B4-BE49-F238E27FC236}">
                  <a16:creationId xmlns:a16="http://schemas.microsoft.com/office/drawing/2014/main" id="{4FF248F1-8CF3-42EE-8AB9-49E6C4429B7F}"/>
                </a:ext>
              </a:extLst>
            </p:cNvPr>
            <p:cNvGrpSpPr/>
            <p:nvPr/>
          </p:nvGrpSpPr>
          <p:grpSpPr>
            <a:xfrm>
              <a:off x="6359800" y="5481051"/>
              <a:ext cx="578161" cy="618002"/>
              <a:chOff x="6359800" y="5481051"/>
              <a:chExt cx="578161" cy="618002"/>
            </a:xfrm>
          </p:grpSpPr>
          <p:sp>
            <p:nvSpPr>
              <p:cNvPr id="599" name="Rectangle 9">
                <a:extLst>
                  <a:ext uri="{FF2B5EF4-FFF2-40B4-BE49-F238E27FC236}">
                    <a16:creationId xmlns:a16="http://schemas.microsoft.com/office/drawing/2014/main" id="{68575057-2AAA-4DEA-9A91-E8E701E22C70}"/>
                  </a:ext>
                </a:extLst>
              </p:cNvPr>
              <p:cNvSpPr/>
              <p:nvPr/>
            </p:nvSpPr>
            <p:spPr>
              <a:xfrm>
                <a:off x="6386708" y="5481051"/>
                <a:ext cx="524344" cy="439096"/>
              </a:xfrm>
              <a:custGeom>
                <a:avLst/>
                <a:gdLst>
                  <a:gd name="connsiteX0" fmla="*/ 923919 w 2085506"/>
                  <a:gd name="connsiteY0" fmla="*/ 1068937 h 1752355"/>
                  <a:gd name="connsiteX1" fmla="*/ 1006950 w 2085506"/>
                  <a:gd name="connsiteY1" fmla="*/ 1168743 h 1752355"/>
                  <a:gd name="connsiteX2" fmla="*/ 933447 w 2085506"/>
                  <a:gd name="connsiteY2" fmla="*/ 1673774 h 1752355"/>
                  <a:gd name="connsiteX3" fmla="*/ 1038222 w 2085506"/>
                  <a:gd name="connsiteY3" fmla="*/ 1752355 h 1752355"/>
                  <a:gd name="connsiteX4" fmla="*/ 1152522 w 2085506"/>
                  <a:gd name="connsiteY4" fmla="*/ 1673774 h 1752355"/>
                  <a:gd name="connsiteX5" fmla="*/ 1074714 w 2085506"/>
                  <a:gd name="connsiteY5" fmla="*/ 1173917 h 1752355"/>
                  <a:gd name="connsiteX6" fmla="*/ 1162049 w 2085506"/>
                  <a:gd name="connsiteY6" fmla="*/ 1068937 h 1752355"/>
                  <a:gd name="connsiteX7" fmla="*/ 923919 w 2085506"/>
                  <a:gd name="connsiteY7" fmla="*/ 1068937 h 1752355"/>
                  <a:gd name="connsiteX8" fmla="*/ 1672989 w 2085506"/>
                  <a:gd name="connsiteY8" fmla="*/ 236416 h 1752355"/>
                  <a:gd name="connsiteX9" fmla="*/ 1820935 w 2085506"/>
                  <a:gd name="connsiteY9" fmla="*/ 291456 h 1752355"/>
                  <a:gd name="connsiteX10" fmla="*/ 1819411 w 2085506"/>
                  <a:gd name="connsiteY10" fmla="*/ 663253 h 1752355"/>
                  <a:gd name="connsiteX11" fmla="*/ 1781802 w 2085506"/>
                  <a:gd name="connsiteY11" fmla="*/ 750317 h 1752355"/>
                  <a:gd name="connsiteX12" fmla="*/ 1847223 w 2085506"/>
                  <a:gd name="connsiteY12" fmla="*/ 822228 h 1752355"/>
                  <a:gd name="connsiteX13" fmla="*/ 2062824 w 2085506"/>
                  <a:gd name="connsiteY13" fmla="*/ 1028986 h 1752355"/>
                  <a:gd name="connsiteX14" fmla="*/ 2084766 w 2085506"/>
                  <a:gd name="connsiteY14" fmla="*/ 1171632 h 1752355"/>
                  <a:gd name="connsiteX15" fmla="*/ 2034827 w 2085506"/>
                  <a:gd name="connsiteY15" fmla="*/ 1232884 h 1752355"/>
                  <a:gd name="connsiteX16" fmla="*/ 1743002 w 2085506"/>
                  <a:gd name="connsiteY16" fmla="*/ 1348298 h 1752355"/>
                  <a:gd name="connsiteX17" fmla="*/ 1311275 w 2085506"/>
                  <a:gd name="connsiteY17" fmla="*/ 982248 h 1752355"/>
                  <a:gd name="connsiteX18" fmla="*/ 1498755 w 2085506"/>
                  <a:gd name="connsiteY18" fmla="*/ 822228 h 1752355"/>
                  <a:gd name="connsiteX19" fmla="*/ 1564175 w 2085506"/>
                  <a:gd name="connsiteY19" fmla="*/ 750317 h 1752355"/>
                  <a:gd name="connsiteX20" fmla="*/ 1526567 w 2085506"/>
                  <a:gd name="connsiteY20" fmla="*/ 663253 h 1752355"/>
                  <a:gd name="connsiteX21" fmla="*/ 1525042 w 2085506"/>
                  <a:gd name="connsiteY21" fmla="*/ 291456 h 1752355"/>
                  <a:gd name="connsiteX22" fmla="*/ 1672989 w 2085506"/>
                  <a:gd name="connsiteY22" fmla="*/ 236416 h 1752355"/>
                  <a:gd name="connsiteX23" fmla="*/ 412517 w 2085506"/>
                  <a:gd name="connsiteY23" fmla="*/ 236416 h 1752355"/>
                  <a:gd name="connsiteX24" fmla="*/ 560464 w 2085506"/>
                  <a:gd name="connsiteY24" fmla="*/ 291456 h 1752355"/>
                  <a:gd name="connsiteX25" fmla="*/ 558939 w 2085506"/>
                  <a:gd name="connsiteY25" fmla="*/ 663253 h 1752355"/>
                  <a:gd name="connsiteX26" fmla="*/ 521331 w 2085506"/>
                  <a:gd name="connsiteY26" fmla="*/ 750317 h 1752355"/>
                  <a:gd name="connsiteX27" fmla="*/ 586751 w 2085506"/>
                  <a:gd name="connsiteY27" fmla="*/ 822228 h 1752355"/>
                  <a:gd name="connsiteX28" fmla="*/ 774231 w 2085506"/>
                  <a:gd name="connsiteY28" fmla="*/ 982248 h 1752355"/>
                  <a:gd name="connsiteX29" fmla="*/ 342504 w 2085506"/>
                  <a:gd name="connsiteY29" fmla="*/ 1348298 h 1752355"/>
                  <a:gd name="connsiteX30" fmla="*/ 50679 w 2085506"/>
                  <a:gd name="connsiteY30" fmla="*/ 1232884 h 1752355"/>
                  <a:gd name="connsiteX31" fmla="*/ 740 w 2085506"/>
                  <a:gd name="connsiteY31" fmla="*/ 1171632 h 1752355"/>
                  <a:gd name="connsiteX32" fmla="*/ 22682 w 2085506"/>
                  <a:gd name="connsiteY32" fmla="*/ 1028986 h 1752355"/>
                  <a:gd name="connsiteX33" fmla="*/ 238283 w 2085506"/>
                  <a:gd name="connsiteY33" fmla="*/ 822228 h 1752355"/>
                  <a:gd name="connsiteX34" fmla="*/ 303704 w 2085506"/>
                  <a:gd name="connsiteY34" fmla="*/ 750317 h 1752355"/>
                  <a:gd name="connsiteX35" fmla="*/ 266095 w 2085506"/>
                  <a:gd name="connsiteY35" fmla="*/ 663253 h 1752355"/>
                  <a:gd name="connsiteX36" fmla="*/ 264571 w 2085506"/>
                  <a:gd name="connsiteY36" fmla="*/ 291456 h 1752355"/>
                  <a:gd name="connsiteX37" fmla="*/ 412517 w 2085506"/>
                  <a:gd name="connsiteY37" fmla="*/ 236416 h 1752355"/>
                  <a:gd name="connsiteX38" fmla="*/ 1042984 w 2085506"/>
                  <a:gd name="connsiteY38" fmla="*/ 229 h 1752355"/>
                  <a:gd name="connsiteX39" fmla="*/ 1300270 w 2085506"/>
                  <a:gd name="connsiteY39" fmla="*/ 95947 h 1752355"/>
                  <a:gd name="connsiteX40" fmla="*/ 1297619 w 2085506"/>
                  <a:gd name="connsiteY40" fmla="*/ 742517 h 1752355"/>
                  <a:gd name="connsiteX41" fmla="*/ 1232216 w 2085506"/>
                  <a:gd name="connsiteY41" fmla="*/ 893926 h 1752355"/>
                  <a:gd name="connsiteX42" fmla="*/ 1345985 w 2085506"/>
                  <a:gd name="connsiteY42" fmla="*/ 1018982 h 1752355"/>
                  <a:gd name="connsiteX43" fmla="*/ 1720926 w 2085506"/>
                  <a:gd name="connsiteY43" fmla="*/ 1378544 h 1752355"/>
                  <a:gd name="connsiteX44" fmla="*/ 1759083 w 2085506"/>
                  <a:gd name="connsiteY44" fmla="*/ 1626611 h 1752355"/>
                  <a:gd name="connsiteX45" fmla="*/ 1672238 w 2085506"/>
                  <a:gd name="connsiteY45" fmla="*/ 1733131 h 1752355"/>
                  <a:gd name="connsiteX46" fmla="*/ 413730 w 2085506"/>
                  <a:gd name="connsiteY46" fmla="*/ 1733131 h 1752355"/>
                  <a:gd name="connsiteX47" fmla="*/ 326885 w 2085506"/>
                  <a:gd name="connsiteY47" fmla="*/ 1626611 h 1752355"/>
                  <a:gd name="connsiteX48" fmla="*/ 365042 w 2085506"/>
                  <a:gd name="connsiteY48" fmla="*/ 1378544 h 1752355"/>
                  <a:gd name="connsiteX49" fmla="*/ 739983 w 2085506"/>
                  <a:gd name="connsiteY49" fmla="*/ 1018982 h 1752355"/>
                  <a:gd name="connsiteX50" fmla="*/ 853752 w 2085506"/>
                  <a:gd name="connsiteY50" fmla="*/ 893926 h 1752355"/>
                  <a:gd name="connsiteX51" fmla="*/ 788349 w 2085506"/>
                  <a:gd name="connsiteY51" fmla="*/ 742517 h 1752355"/>
                  <a:gd name="connsiteX52" fmla="*/ 785698 w 2085506"/>
                  <a:gd name="connsiteY52" fmla="*/ 95947 h 1752355"/>
                  <a:gd name="connsiteX53" fmla="*/ 1042984 w 2085506"/>
                  <a:gd name="connsiteY53" fmla="*/ 229 h 1752355"/>
                  <a:gd name="connsiteX0" fmla="*/ 923919 w 2085506"/>
                  <a:gd name="connsiteY0" fmla="*/ 1068937 h 1746445"/>
                  <a:gd name="connsiteX1" fmla="*/ 1006950 w 2085506"/>
                  <a:gd name="connsiteY1" fmla="*/ 1168743 h 1746445"/>
                  <a:gd name="connsiteX2" fmla="*/ 933447 w 2085506"/>
                  <a:gd name="connsiteY2" fmla="*/ 1673774 h 1746445"/>
                  <a:gd name="connsiteX3" fmla="*/ 1038222 w 2085506"/>
                  <a:gd name="connsiteY3" fmla="*/ 1735567 h 1746445"/>
                  <a:gd name="connsiteX4" fmla="*/ 1152522 w 2085506"/>
                  <a:gd name="connsiteY4" fmla="*/ 1673774 h 1746445"/>
                  <a:gd name="connsiteX5" fmla="*/ 1074714 w 2085506"/>
                  <a:gd name="connsiteY5" fmla="*/ 1173917 h 1746445"/>
                  <a:gd name="connsiteX6" fmla="*/ 1162049 w 2085506"/>
                  <a:gd name="connsiteY6" fmla="*/ 1068937 h 1746445"/>
                  <a:gd name="connsiteX7" fmla="*/ 923919 w 2085506"/>
                  <a:gd name="connsiteY7" fmla="*/ 1068937 h 1746445"/>
                  <a:gd name="connsiteX8" fmla="*/ 1672989 w 2085506"/>
                  <a:gd name="connsiteY8" fmla="*/ 236416 h 1746445"/>
                  <a:gd name="connsiteX9" fmla="*/ 1820935 w 2085506"/>
                  <a:gd name="connsiteY9" fmla="*/ 291456 h 1746445"/>
                  <a:gd name="connsiteX10" fmla="*/ 1819411 w 2085506"/>
                  <a:gd name="connsiteY10" fmla="*/ 663253 h 1746445"/>
                  <a:gd name="connsiteX11" fmla="*/ 1781802 w 2085506"/>
                  <a:gd name="connsiteY11" fmla="*/ 750317 h 1746445"/>
                  <a:gd name="connsiteX12" fmla="*/ 1847223 w 2085506"/>
                  <a:gd name="connsiteY12" fmla="*/ 822228 h 1746445"/>
                  <a:gd name="connsiteX13" fmla="*/ 2062824 w 2085506"/>
                  <a:gd name="connsiteY13" fmla="*/ 1028986 h 1746445"/>
                  <a:gd name="connsiteX14" fmla="*/ 2084766 w 2085506"/>
                  <a:gd name="connsiteY14" fmla="*/ 1171632 h 1746445"/>
                  <a:gd name="connsiteX15" fmla="*/ 2034827 w 2085506"/>
                  <a:gd name="connsiteY15" fmla="*/ 1232884 h 1746445"/>
                  <a:gd name="connsiteX16" fmla="*/ 1743002 w 2085506"/>
                  <a:gd name="connsiteY16" fmla="*/ 1348298 h 1746445"/>
                  <a:gd name="connsiteX17" fmla="*/ 1311275 w 2085506"/>
                  <a:gd name="connsiteY17" fmla="*/ 982248 h 1746445"/>
                  <a:gd name="connsiteX18" fmla="*/ 1498755 w 2085506"/>
                  <a:gd name="connsiteY18" fmla="*/ 822228 h 1746445"/>
                  <a:gd name="connsiteX19" fmla="*/ 1564175 w 2085506"/>
                  <a:gd name="connsiteY19" fmla="*/ 750317 h 1746445"/>
                  <a:gd name="connsiteX20" fmla="*/ 1526567 w 2085506"/>
                  <a:gd name="connsiteY20" fmla="*/ 663253 h 1746445"/>
                  <a:gd name="connsiteX21" fmla="*/ 1525042 w 2085506"/>
                  <a:gd name="connsiteY21" fmla="*/ 291456 h 1746445"/>
                  <a:gd name="connsiteX22" fmla="*/ 1672989 w 2085506"/>
                  <a:gd name="connsiteY22" fmla="*/ 236416 h 1746445"/>
                  <a:gd name="connsiteX23" fmla="*/ 412517 w 2085506"/>
                  <a:gd name="connsiteY23" fmla="*/ 236416 h 1746445"/>
                  <a:gd name="connsiteX24" fmla="*/ 560464 w 2085506"/>
                  <a:gd name="connsiteY24" fmla="*/ 291456 h 1746445"/>
                  <a:gd name="connsiteX25" fmla="*/ 558939 w 2085506"/>
                  <a:gd name="connsiteY25" fmla="*/ 663253 h 1746445"/>
                  <a:gd name="connsiteX26" fmla="*/ 521331 w 2085506"/>
                  <a:gd name="connsiteY26" fmla="*/ 750317 h 1746445"/>
                  <a:gd name="connsiteX27" fmla="*/ 586751 w 2085506"/>
                  <a:gd name="connsiteY27" fmla="*/ 822228 h 1746445"/>
                  <a:gd name="connsiteX28" fmla="*/ 774231 w 2085506"/>
                  <a:gd name="connsiteY28" fmla="*/ 982248 h 1746445"/>
                  <a:gd name="connsiteX29" fmla="*/ 342504 w 2085506"/>
                  <a:gd name="connsiteY29" fmla="*/ 1348298 h 1746445"/>
                  <a:gd name="connsiteX30" fmla="*/ 50679 w 2085506"/>
                  <a:gd name="connsiteY30" fmla="*/ 1232884 h 1746445"/>
                  <a:gd name="connsiteX31" fmla="*/ 740 w 2085506"/>
                  <a:gd name="connsiteY31" fmla="*/ 1171632 h 1746445"/>
                  <a:gd name="connsiteX32" fmla="*/ 22682 w 2085506"/>
                  <a:gd name="connsiteY32" fmla="*/ 1028986 h 1746445"/>
                  <a:gd name="connsiteX33" fmla="*/ 238283 w 2085506"/>
                  <a:gd name="connsiteY33" fmla="*/ 822228 h 1746445"/>
                  <a:gd name="connsiteX34" fmla="*/ 303704 w 2085506"/>
                  <a:gd name="connsiteY34" fmla="*/ 750317 h 1746445"/>
                  <a:gd name="connsiteX35" fmla="*/ 266095 w 2085506"/>
                  <a:gd name="connsiteY35" fmla="*/ 663253 h 1746445"/>
                  <a:gd name="connsiteX36" fmla="*/ 264571 w 2085506"/>
                  <a:gd name="connsiteY36" fmla="*/ 291456 h 1746445"/>
                  <a:gd name="connsiteX37" fmla="*/ 412517 w 2085506"/>
                  <a:gd name="connsiteY37" fmla="*/ 236416 h 1746445"/>
                  <a:gd name="connsiteX38" fmla="*/ 1042984 w 2085506"/>
                  <a:gd name="connsiteY38" fmla="*/ 229 h 1746445"/>
                  <a:gd name="connsiteX39" fmla="*/ 1300270 w 2085506"/>
                  <a:gd name="connsiteY39" fmla="*/ 95947 h 1746445"/>
                  <a:gd name="connsiteX40" fmla="*/ 1297619 w 2085506"/>
                  <a:gd name="connsiteY40" fmla="*/ 742517 h 1746445"/>
                  <a:gd name="connsiteX41" fmla="*/ 1232216 w 2085506"/>
                  <a:gd name="connsiteY41" fmla="*/ 893926 h 1746445"/>
                  <a:gd name="connsiteX42" fmla="*/ 1345985 w 2085506"/>
                  <a:gd name="connsiteY42" fmla="*/ 1018982 h 1746445"/>
                  <a:gd name="connsiteX43" fmla="*/ 1720926 w 2085506"/>
                  <a:gd name="connsiteY43" fmla="*/ 1378544 h 1746445"/>
                  <a:gd name="connsiteX44" fmla="*/ 1759083 w 2085506"/>
                  <a:gd name="connsiteY44" fmla="*/ 1626611 h 1746445"/>
                  <a:gd name="connsiteX45" fmla="*/ 1672238 w 2085506"/>
                  <a:gd name="connsiteY45" fmla="*/ 1733131 h 1746445"/>
                  <a:gd name="connsiteX46" fmla="*/ 413730 w 2085506"/>
                  <a:gd name="connsiteY46" fmla="*/ 1733131 h 1746445"/>
                  <a:gd name="connsiteX47" fmla="*/ 326885 w 2085506"/>
                  <a:gd name="connsiteY47" fmla="*/ 1626611 h 1746445"/>
                  <a:gd name="connsiteX48" fmla="*/ 365042 w 2085506"/>
                  <a:gd name="connsiteY48" fmla="*/ 1378544 h 1746445"/>
                  <a:gd name="connsiteX49" fmla="*/ 739983 w 2085506"/>
                  <a:gd name="connsiteY49" fmla="*/ 1018982 h 1746445"/>
                  <a:gd name="connsiteX50" fmla="*/ 853752 w 2085506"/>
                  <a:gd name="connsiteY50" fmla="*/ 893926 h 1746445"/>
                  <a:gd name="connsiteX51" fmla="*/ 788349 w 2085506"/>
                  <a:gd name="connsiteY51" fmla="*/ 742517 h 1746445"/>
                  <a:gd name="connsiteX52" fmla="*/ 785698 w 2085506"/>
                  <a:gd name="connsiteY52" fmla="*/ 95947 h 1746445"/>
                  <a:gd name="connsiteX53" fmla="*/ 1042984 w 2085506"/>
                  <a:gd name="connsiteY53" fmla="*/ 229 h 174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85506" h="1746445">
                    <a:moveTo>
                      <a:pt x="923919" y="1068937"/>
                    </a:moveTo>
                    <a:lnTo>
                      <a:pt x="1006950" y="1168743"/>
                    </a:lnTo>
                    <a:lnTo>
                      <a:pt x="933447" y="1673774"/>
                    </a:lnTo>
                    <a:lnTo>
                      <a:pt x="1038222" y="1735567"/>
                    </a:lnTo>
                    <a:lnTo>
                      <a:pt x="1152522" y="1673774"/>
                    </a:lnTo>
                    <a:lnTo>
                      <a:pt x="1074714" y="1173917"/>
                    </a:lnTo>
                    <a:lnTo>
                      <a:pt x="1162049" y="1068937"/>
                    </a:lnTo>
                    <a:lnTo>
                      <a:pt x="923919" y="1068937"/>
                    </a:lnTo>
                    <a:close/>
                    <a:moveTo>
                      <a:pt x="1672989" y="236416"/>
                    </a:moveTo>
                    <a:cubicBezTo>
                      <a:pt x="1729991" y="234645"/>
                      <a:pt x="1788645" y="250692"/>
                      <a:pt x="1820935" y="291456"/>
                    </a:cubicBezTo>
                    <a:cubicBezTo>
                      <a:pt x="1886549" y="374289"/>
                      <a:pt x="1896329" y="546953"/>
                      <a:pt x="1819411" y="663253"/>
                    </a:cubicBezTo>
                    <a:cubicBezTo>
                      <a:pt x="1802047" y="692856"/>
                      <a:pt x="1782198" y="710032"/>
                      <a:pt x="1781802" y="750317"/>
                    </a:cubicBezTo>
                    <a:cubicBezTo>
                      <a:pt x="1785433" y="786439"/>
                      <a:pt x="1812136" y="815345"/>
                      <a:pt x="1847223" y="822228"/>
                    </a:cubicBezTo>
                    <a:cubicBezTo>
                      <a:pt x="1981951" y="878546"/>
                      <a:pt x="2037815" y="946352"/>
                      <a:pt x="2062824" y="1028986"/>
                    </a:cubicBezTo>
                    <a:cubicBezTo>
                      <a:pt x="2079909" y="1069029"/>
                      <a:pt x="2088127" y="1116405"/>
                      <a:pt x="2084766" y="1171632"/>
                    </a:cubicBezTo>
                    <a:cubicBezTo>
                      <a:pt x="2080443" y="1194789"/>
                      <a:pt x="2076121" y="1200143"/>
                      <a:pt x="2034827" y="1232884"/>
                    </a:cubicBezTo>
                    <a:cubicBezTo>
                      <a:pt x="1938610" y="1303678"/>
                      <a:pt x="1839233" y="1339358"/>
                      <a:pt x="1743002" y="1348298"/>
                    </a:cubicBezTo>
                    <a:cubicBezTo>
                      <a:pt x="1670263" y="1154566"/>
                      <a:pt x="1523265" y="1036464"/>
                      <a:pt x="1311275" y="982248"/>
                    </a:cubicBezTo>
                    <a:cubicBezTo>
                      <a:pt x="1340966" y="918566"/>
                      <a:pt x="1388865" y="868163"/>
                      <a:pt x="1498755" y="822228"/>
                    </a:cubicBezTo>
                    <a:cubicBezTo>
                      <a:pt x="1533841" y="815345"/>
                      <a:pt x="1560544" y="786439"/>
                      <a:pt x="1564175" y="750317"/>
                    </a:cubicBezTo>
                    <a:cubicBezTo>
                      <a:pt x="1563780" y="710032"/>
                      <a:pt x="1543931" y="692856"/>
                      <a:pt x="1526567" y="663253"/>
                    </a:cubicBezTo>
                    <a:cubicBezTo>
                      <a:pt x="1449649" y="546953"/>
                      <a:pt x="1459429" y="374289"/>
                      <a:pt x="1525042" y="291456"/>
                    </a:cubicBezTo>
                    <a:cubicBezTo>
                      <a:pt x="1557332" y="250692"/>
                      <a:pt x="1615986" y="234645"/>
                      <a:pt x="1672989" y="236416"/>
                    </a:cubicBezTo>
                    <a:close/>
                    <a:moveTo>
                      <a:pt x="412517" y="236416"/>
                    </a:moveTo>
                    <a:cubicBezTo>
                      <a:pt x="469520" y="234645"/>
                      <a:pt x="528174" y="250692"/>
                      <a:pt x="560464" y="291456"/>
                    </a:cubicBezTo>
                    <a:cubicBezTo>
                      <a:pt x="626077" y="374289"/>
                      <a:pt x="635857" y="546953"/>
                      <a:pt x="558939" y="663253"/>
                    </a:cubicBezTo>
                    <a:cubicBezTo>
                      <a:pt x="541575" y="692856"/>
                      <a:pt x="521726" y="710032"/>
                      <a:pt x="521331" y="750317"/>
                    </a:cubicBezTo>
                    <a:cubicBezTo>
                      <a:pt x="524962" y="786439"/>
                      <a:pt x="551665" y="815345"/>
                      <a:pt x="586751" y="822228"/>
                    </a:cubicBezTo>
                    <a:cubicBezTo>
                      <a:pt x="696641" y="868163"/>
                      <a:pt x="744540" y="918566"/>
                      <a:pt x="774231" y="982248"/>
                    </a:cubicBezTo>
                    <a:cubicBezTo>
                      <a:pt x="562241" y="1036464"/>
                      <a:pt x="415243" y="1154566"/>
                      <a:pt x="342504" y="1348298"/>
                    </a:cubicBezTo>
                    <a:cubicBezTo>
                      <a:pt x="246273" y="1339358"/>
                      <a:pt x="146896" y="1303678"/>
                      <a:pt x="50679" y="1232884"/>
                    </a:cubicBezTo>
                    <a:cubicBezTo>
                      <a:pt x="9385" y="1200143"/>
                      <a:pt x="5063" y="1194789"/>
                      <a:pt x="740" y="1171632"/>
                    </a:cubicBezTo>
                    <a:cubicBezTo>
                      <a:pt x="-2621" y="1116405"/>
                      <a:pt x="5597" y="1069029"/>
                      <a:pt x="22682" y="1028986"/>
                    </a:cubicBezTo>
                    <a:cubicBezTo>
                      <a:pt x="47691" y="946352"/>
                      <a:pt x="103555" y="878546"/>
                      <a:pt x="238283" y="822228"/>
                    </a:cubicBezTo>
                    <a:cubicBezTo>
                      <a:pt x="273370" y="815345"/>
                      <a:pt x="300073" y="786439"/>
                      <a:pt x="303704" y="750317"/>
                    </a:cubicBezTo>
                    <a:cubicBezTo>
                      <a:pt x="303308" y="710032"/>
                      <a:pt x="283459" y="692856"/>
                      <a:pt x="266095" y="663253"/>
                    </a:cubicBezTo>
                    <a:cubicBezTo>
                      <a:pt x="189177" y="546953"/>
                      <a:pt x="198957" y="374289"/>
                      <a:pt x="264571" y="291456"/>
                    </a:cubicBezTo>
                    <a:cubicBezTo>
                      <a:pt x="296861" y="250692"/>
                      <a:pt x="355515" y="234645"/>
                      <a:pt x="412517" y="236416"/>
                    </a:cubicBezTo>
                    <a:close/>
                    <a:moveTo>
                      <a:pt x="1042984" y="229"/>
                    </a:moveTo>
                    <a:cubicBezTo>
                      <a:pt x="1142114" y="-2850"/>
                      <a:pt x="1244116" y="25056"/>
                      <a:pt x="1300270" y="95947"/>
                    </a:cubicBezTo>
                    <a:cubicBezTo>
                      <a:pt x="1414375" y="239997"/>
                      <a:pt x="1431383" y="540267"/>
                      <a:pt x="1297619" y="742517"/>
                    </a:cubicBezTo>
                    <a:cubicBezTo>
                      <a:pt x="1267422" y="793999"/>
                      <a:pt x="1232903" y="823869"/>
                      <a:pt x="1232216" y="893926"/>
                    </a:cubicBezTo>
                    <a:cubicBezTo>
                      <a:pt x="1238530" y="956743"/>
                      <a:pt x="1284968" y="1007012"/>
                      <a:pt x="1345985" y="1018982"/>
                    </a:cubicBezTo>
                    <a:cubicBezTo>
                      <a:pt x="1580284" y="1116921"/>
                      <a:pt x="1677433" y="1234839"/>
                      <a:pt x="1720926" y="1378544"/>
                    </a:cubicBezTo>
                    <a:cubicBezTo>
                      <a:pt x="1750637" y="1448180"/>
                      <a:pt x="1764928" y="1530569"/>
                      <a:pt x="1759083" y="1626611"/>
                    </a:cubicBezTo>
                    <a:cubicBezTo>
                      <a:pt x="1751566" y="1666881"/>
                      <a:pt x="1744049" y="1676193"/>
                      <a:pt x="1672238" y="1733131"/>
                    </a:cubicBezTo>
                    <a:cubicBezTo>
                      <a:pt x="1448013" y="1750884"/>
                      <a:pt x="637956" y="1750884"/>
                      <a:pt x="413730" y="1733131"/>
                    </a:cubicBezTo>
                    <a:cubicBezTo>
                      <a:pt x="341919" y="1676193"/>
                      <a:pt x="334402" y="1666881"/>
                      <a:pt x="326885" y="1626611"/>
                    </a:cubicBezTo>
                    <a:cubicBezTo>
                      <a:pt x="321040" y="1530569"/>
                      <a:pt x="335331" y="1448180"/>
                      <a:pt x="365042" y="1378544"/>
                    </a:cubicBezTo>
                    <a:cubicBezTo>
                      <a:pt x="408535" y="1234839"/>
                      <a:pt x="505684" y="1116921"/>
                      <a:pt x="739983" y="1018982"/>
                    </a:cubicBezTo>
                    <a:cubicBezTo>
                      <a:pt x="801000" y="1007012"/>
                      <a:pt x="847438" y="956743"/>
                      <a:pt x="853752" y="893926"/>
                    </a:cubicBezTo>
                    <a:cubicBezTo>
                      <a:pt x="853065" y="823869"/>
                      <a:pt x="818546" y="793999"/>
                      <a:pt x="788349" y="742517"/>
                    </a:cubicBezTo>
                    <a:cubicBezTo>
                      <a:pt x="654585" y="540267"/>
                      <a:pt x="671593" y="239997"/>
                      <a:pt x="785698" y="95947"/>
                    </a:cubicBezTo>
                    <a:cubicBezTo>
                      <a:pt x="841852" y="25056"/>
                      <a:pt x="943854" y="-2850"/>
                      <a:pt x="1042984" y="22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dirty="0" err="1">
                  <a:solidFill>
                    <a:srgbClr val="FFFFFF"/>
                  </a:solidFill>
                  <a:latin typeface="Segoe UI Semilight"/>
                </a:endParaRPr>
              </a:p>
            </p:txBody>
          </p:sp>
          <p:sp>
            <p:nvSpPr>
              <p:cNvPr id="600" name="TextBox 599">
                <a:extLst>
                  <a:ext uri="{FF2B5EF4-FFF2-40B4-BE49-F238E27FC236}">
                    <a16:creationId xmlns:a16="http://schemas.microsoft.com/office/drawing/2014/main" id="{D89DADAD-4E30-4F8D-B1F3-B144DBE85A52}"/>
                  </a:ext>
                </a:extLst>
              </p:cNvPr>
              <p:cNvSpPr txBox="1"/>
              <p:nvPr/>
            </p:nvSpPr>
            <p:spPr>
              <a:xfrm>
                <a:off x="6359800" y="5988237"/>
                <a:ext cx="578161" cy="110816"/>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3</a:t>
                </a:r>
                <a:r>
                  <a:rPr lang="en-US" sz="800" baseline="30000" dirty="0">
                    <a:gradFill>
                      <a:gsLst>
                        <a:gs pos="2917">
                          <a:srgbClr val="FFFFFF"/>
                        </a:gs>
                        <a:gs pos="30000">
                          <a:srgbClr val="FFFFFF"/>
                        </a:gs>
                      </a:gsLst>
                      <a:lin ang="5400000" scaled="0"/>
                    </a:gradFill>
                    <a:latin typeface="Segoe UI Semilight"/>
                  </a:rPr>
                  <a:t>rd</a:t>
                </a:r>
                <a:r>
                  <a:rPr lang="en-US" sz="800" dirty="0">
                    <a:gradFill>
                      <a:gsLst>
                        <a:gs pos="2917">
                          <a:srgbClr val="FFFFFF"/>
                        </a:gs>
                        <a:gs pos="30000">
                          <a:srgbClr val="FFFFFF"/>
                        </a:gs>
                      </a:gsLst>
                      <a:lin ang="5400000" scaled="0"/>
                    </a:gradFill>
                    <a:latin typeface="Segoe UI Semilight"/>
                  </a:rPr>
                  <a:t> Party</a:t>
                </a:r>
              </a:p>
            </p:txBody>
          </p:sp>
        </p:grpSp>
      </p:grpSp>
      <p:sp>
        <p:nvSpPr>
          <p:cNvPr id="583" name="Freeform: Shape 582">
            <a:extLst>
              <a:ext uri="{FF2B5EF4-FFF2-40B4-BE49-F238E27FC236}">
                <a16:creationId xmlns:a16="http://schemas.microsoft.com/office/drawing/2014/main" id="{E723B628-7348-4030-8198-6A6409E55AB6}"/>
              </a:ext>
            </a:extLst>
          </p:cNvPr>
          <p:cNvSpPr/>
          <p:nvPr/>
        </p:nvSpPr>
        <p:spPr bwMode="auto">
          <a:xfrm flipH="1">
            <a:off x="6224060" y="3308367"/>
            <a:ext cx="355549" cy="1898381"/>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34" name="Freeform: Shape 33">
            <a:extLst>
              <a:ext uri="{FF2B5EF4-FFF2-40B4-BE49-F238E27FC236}">
                <a16:creationId xmlns:a16="http://schemas.microsoft.com/office/drawing/2014/main" id="{9B8958EC-95EE-43E3-8894-B0899FF8A109}"/>
              </a:ext>
            </a:extLst>
          </p:cNvPr>
          <p:cNvSpPr/>
          <p:nvPr/>
        </p:nvSpPr>
        <p:spPr bwMode="auto">
          <a:xfrm>
            <a:off x="6826053" y="3308367"/>
            <a:ext cx="355549" cy="1898381"/>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3" name="Title 2"/>
          <p:cNvSpPr>
            <a:spLocks noGrp="1"/>
          </p:cNvSpPr>
          <p:nvPr>
            <p:ph type="title"/>
          </p:nvPr>
        </p:nvSpPr>
        <p:spPr/>
        <p:txBody>
          <a:bodyPr/>
          <a:lstStyle/>
          <a:p>
            <a:r>
              <a:rPr lang="en-US" dirty="0"/>
              <a:t>What is the Bot Framework? </a:t>
            </a:r>
          </a:p>
        </p:txBody>
      </p:sp>
      <p:sp>
        <p:nvSpPr>
          <p:cNvPr id="220" name="Freeform 19">
            <a:extLst>
              <a:ext uri="{FF2B5EF4-FFF2-40B4-BE49-F238E27FC236}">
                <a16:creationId xmlns:a16="http://schemas.microsoft.com/office/drawing/2014/main" id="{46969F66-6F21-4B01-84B4-292605B0B112}"/>
              </a:ext>
            </a:extLst>
          </p:cNvPr>
          <p:cNvSpPr>
            <a:spLocks/>
          </p:cNvSpPr>
          <p:nvPr/>
        </p:nvSpPr>
        <p:spPr bwMode="auto">
          <a:xfrm>
            <a:off x="8130142" y="2746127"/>
            <a:ext cx="1171669" cy="1352961"/>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1" name="Freeform 20">
            <a:extLst>
              <a:ext uri="{FF2B5EF4-FFF2-40B4-BE49-F238E27FC236}">
                <a16:creationId xmlns:a16="http://schemas.microsoft.com/office/drawing/2014/main" id="{6E205EE7-CED2-4BD6-A9AA-352F9D6E2D4A}"/>
              </a:ext>
            </a:extLst>
          </p:cNvPr>
          <p:cNvSpPr>
            <a:spLocks/>
          </p:cNvSpPr>
          <p:nvPr/>
        </p:nvSpPr>
        <p:spPr bwMode="auto">
          <a:xfrm>
            <a:off x="8363232" y="2463311"/>
            <a:ext cx="376052" cy="306643"/>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2" name="Freeform 21">
            <a:extLst>
              <a:ext uri="{FF2B5EF4-FFF2-40B4-BE49-F238E27FC236}">
                <a16:creationId xmlns:a16="http://schemas.microsoft.com/office/drawing/2014/main" id="{06EEB4FE-C2FE-4A72-AA22-D94352AF47DB}"/>
              </a:ext>
            </a:extLst>
          </p:cNvPr>
          <p:cNvSpPr>
            <a:spLocks/>
          </p:cNvSpPr>
          <p:nvPr/>
        </p:nvSpPr>
        <p:spPr bwMode="auto">
          <a:xfrm>
            <a:off x="8739284" y="2463311"/>
            <a:ext cx="379160" cy="306643"/>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3" name="Freeform 22">
            <a:extLst>
              <a:ext uri="{FF2B5EF4-FFF2-40B4-BE49-F238E27FC236}">
                <a16:creationId xmlns:a16="http://schemas.microsoft.com/office/drawing/2014/main" id="{6A92CC9F-12C1-4A2C-B5DA-A1B407250A87}"/>
              </a:ext>
            </a:extLst>
          </p:cNvPr>
          <p:cNvSpPr>
            <a:spLocks/>
          </p:cNvSpPr>
          <p:nvPr/>
        </p:nvSpPr>
        <p:spPr bwMode="auto">
          <a:xfrm>
            <a:off x="9213753" y="1894569"/>
            <a:ext cx="133639" cy="251738"/>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4" name="Freeform 23">
            <a:extLst>
              <a:ext uri="{FF2B5EF4-FFF2-40B4-BE49-F238E27FC236}">
                <a16:creationId xmlns:a16="http://schemas.microsoft.com/office/drawing/2014/main" id="{731CA5B4-B5E9-4FD3-8EDB-29D4F4533B78}"/>
              </a:ext>
            </a:extLst>
          </p:cNvPr>
          <p:cNvSpPr>
            <a:spLocks/>
          </p:cNvSpPr>
          <p:nvPr/>
        </p:nvSpPr>
        <p:spPr bwMode="auto">
          <a:xfrm>
            <a:off x="8134285" y="1894569"/>
            <a:ext cx="133639" cy="251738"/>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5" name="Oval 24">
            <a:extLst>
              <a:ext uri="{FF2B5EF4-FFF2-40B4-BE49-F238E27FC236}">
                <a16:creationId xmlns:a16="http://schemas.microsoft.com/office/drawing/2014/main" id="{5803D4A5-7A09-4DF0-9141-82A7F0CD8C98}"/>
              </a:ext>
            </a:extLst>
          </p:cNvPr>
          <p:cNvSpPr>
            <a:spLocks noChangeArrowheads="1"/>
          </p:cNvSpPr>
          <p:nvPr/>
        </p:nvSpPr>
        <p:spPr bwMode="auto">
          <a:xfrm>
            <a:off x="8222342" y="1490546"/>
            <a:ext cx="1033887" cy="1021454"/>
          </a:xfrm>
          <a:prstGeom prst="ellipse">
            <a:avLst/>
          </a:prstGeom>
          <a:solidFill>
            <a:srgbClr val="BFBFB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6" name="Freeform 25">
            <a:extLst>
              <a:ext uri="{FF2B5EF4-FFF2-40B4-BE49-F238E27FC236}">
                <a16:creationId xmlns:a16="http://schemas.microsoft.com/office/drawing/2014/main" id="{2301DDBD-30EE-43EA-94C8-5F75401823C7}"/>
              </a:ext>
            </a:extLst>
          </p:cNvPr>
          <p:cNvSpPr>
            <a:spLocks/>
          </p:cNvSpPr>
          <p:nvPr/>
        </p:nvSpPr>
        <p:spPr bwMode="auto">
          <a:xfrm>
            <a:off x="8323865" y="1810656"/>
            <a:ext cx="826695" cy="422671"/>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8" name="Oval 26">
            <a:extLst>
              <a:ext uri="{FF2B5EF4-FFF2-40B4-BE49-F238E27FC236}">
                <a16:creationId xmlns:a16="http://schemas.microsoft.com/office/drawing/2014/main" id="{E5C0A17D-3930-4AB5-835A-9033A4BF960C}"/>
              </a:ext>
            </a:extLst>
          </p:cNvPr>
          <p:cNvSpPr>
            <a:spLocks noChangeArrowheads="1"/>
          </p:cNvSpPr>
          <p:nvPr/>
        </p:nvSpPr>
        <p:spPr bwMode="auto">
          <a:xfrm>
            <a:off x="8538308" y="2323455"/>
            <a:ext cx="56977" cy="559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29" name="Oval 27">
            <a:extLst>
              <a:ext uri="{FF2B5EF4-FFF2-40B4-BE49-F238E27FC236}">
                <a16:creationId xmlns:a16="http://schemas.microsoft.com/office/drawing/2014/main" id="{2577C851-2E61-4EDD-A6DD-42B7A7308992}"/>
              </a:ext>
            </a:extLst>
          </p:cNvPr>
          <p:cNvSpPr>
            <a:spLocks noChangeArrowheads="1"/>
          </p:cNvSpPr>
          <p:nvPr/>
        </p:nvSpPr>
        <p:spPr bwMode="auto">
          <a:xfrm>
            <a:off x="8883282" y="2323455"/>
            <a:ext cx="55942" cy="559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0" name="Freeform 28">
            <a:extLst>
              <a:ext uri="{FF2B5EF4-FFF2-40B4-BE49-F238E27FC236}">
                <a16:creationId xmlns:a16="http://schemas.microsoft.com/office/drawing/2014/main" id="{F936DEDB-935B-402D-A524-9DCFA0A984E8}"/>
              </a:ext>
            </a:extLst>
          </p:cNvPr>
          <p:cNvSpPr>
            <a:spLocks/>
          </p:cNvSpPr>
          <p:nvPr/>
        </p:nvSpPr>
        <p:spPr bwMode="auto">
          <a:xfrm>
            <a:off x="8566279" y="2351427"/>
            <a:ext cx="344975" cy="35223"/>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1" name="Oval 29">
            <a:extLst>
              <a:ext uri="{FF2B5EF4-FFF2-40B4-BE49-F238E27FC236}">
                <a16:creationId xmlns:a16="http://schemas.microsoft.com/office/drawing/2014/main" id="{31EA6F69-B4EB-4759-9E04-CD6D6579EE02}"/>
              </a:ext>
            </a:extLst>
          </p:cNvPr>
          <p:cNvSpPr>
            <a:spLocks noChangeArrowheads="1"/>
          </p:cNvSpPr>
          <p:nvPr/>
        </p:nvSpPr>
        <p:spPr bwMode="auto">
          <a:xfrm>
            <a:off x="8429533" y="1915288"/>
            <a:ext cx="176113" cy="175077"/>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2" name="Oval 30">
            <a:extLst>
              <a:ext uri="{FF2B5EF4-FFF2-40B4-BE49-F238E27FC236}">
                <a16:creationId xmlns:a16="http://schemas.microsoft.com/office/drawing/2014/main" id="{BB0BDE76-5E5D-4407-8BA9-8CBB6A61836D}"/>
              </a:ext>
            </a:extLst>
          </p:cNvPr>
          <p:cNvSpPr>
            <a:spLocks noChangeArrowheads="1"/>
          </p:cNvSpPr>
          <p:nvPr/>
        </p:nvSpPr>
        <p:spPr bwMode="auto">
          <a:xfrm>
            <a:off x="8485475" y="1971231"/>
            <a:ext cx="63194" cy="631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3" name="Oval 31">
            <a:extLst>
              <a:ext uri="{FF2B5EF4-FFF2-40B4-BE49-F238E27FC236}">
                <a16:creationId xmlns:a16="http://schemas.microsoft.com/office/drawing/2014/main" id="{676E88EA-6528-48C9-BD12-7BAED371B293}"/>
              </a:ext>
            </a:extLst>
          </p:cNvPr>
          <p:cNvSpPr>
            <a:spLocks noChangeArrowheads="1"/>
          </p:cNvSpPr>
          <p:nvPr/>
        </p:nvSpPr>
        <p:spPr bwMode="auto">
          <a:xfrm>
            <a:off x="8886391" y="1915288"/>
            <a:ext cx="176113" cy="175077"/>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4" name="Oval 32">
            <a:extLst>
              <a:ext uri="{FF2B5EF4-FFF2-40B4-BE49-F238E27FC236}">
                <a16:creationId xmlns:a16="http://schemas.microsoft.com/office/drawing/2014/main" id="{398B5C1A-7C57-4CFD-8D38-7A68C49F437C}"/>
              </a:ext>
            </a:extLst>
          </p:cNvPr>
          <p:cNvSpPr>
            <a:spLocks noChangeArrowheads="1"/>
          </p:cNvSpPr>
          <p:nvPr/>
        </p:nvSpPr>
        <p:spPr bwMode="auto">
          <a:xfrm>
            <a:off x="8943369" y="1971231"/>
            <a:ext cx="63194" cy="631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5" name="Freeform 33">
            <a:extLst>
              <a:ext uri="{FF2B5EF4-FFF2-40B4-BE49-F238E27FC236}">
                <a16:creationId xmlns:a16="http://schemas.microsoft.com/office/drawing/2014/main" id="{807D555E-9226-4BBC-BFB0-478A82897C52}"/>
              </a:ext>
            </a:extLst>
          </p:cNvPr>
          <p:cNvSpPr>
            <a:spLocks/>
          </p:cNvSpPr>
          <p:nvPr/>
        </p:nvSpPr>
        <p:spPr bwMode="auto">
          <a:xfrm>
            <a:off x="8116673" y="2599020"/>
            <a:ext cx="1248330" cy="1091900"/>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6" name="Freeform 36">
            <a:extLst>
              <a:ext uri="{FF2B5EF4-FFF2-40B4-BE49-F238E27FC236}">
                <a16:creationId xmlns:a16="http://schemas.microsoft.com/office/drawing/2014/main" id="{E2769765-DA97-4957-BE13-D134ECF3FC45}"/>
              </a:ext>
            </a:extLst>
          </p:cNvPr>
          <p:cNvSpPr>
            <a:spLocks/>
          </p:cNvSpPr>
          <p:nvPr/>
        </p:nvSpPr>
        <p:spPr bwMode="auto">
          <a:xfrm>
            <a:off x="8190227" y="4308351"/>
            <a:ext cx="256917" cy="272458"/>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7" name="Freeform 37">
            <a:extLst>
              <a:ext uri="{FF2B5EF4-FFF2-40B4-BE49-F238E27FC236}">
                <a16:creationId xmlns:a16="http://schemas.microsoft.com/office/drawing/2014/main" id="{AE51A241-53CB-488A-B0A6-1C6EAB20C4A4}"/>
              </a:ext>
            </a:extLst>
          </p:cNvPr>
          <p:cNvSpPr>
            <a:spLocks/>
          </p:cNvSpPr>
          <p:nvPr/>
        </p:nvSpPr>
        <p:spPr bwMode="auto">
          <a:xfrm>
            <a:off x="8960980" y="4308351"/>
            <a:ext cx="255882" cy="272458"/>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8" name="Freeform 38">
            <a:extLst>
              <a:ext uri="{FF2B5EF4-FFF2-40B4-BE49-F238E27FC236}">
                <a16:creationId xmlns:a16="http://schemas.microsoft.com/office/drawing/2014/main" id="{2F7D4BA6-A792-4303-9690-440E2F21FB26}"/>
              </a:ext>
            </a:extLst>
          </p:cNvPr>
          <p:cNvSpPr>
            <a:spLocks/>
          </p:cNvSpPr>
          <p:nvPr/>
        </p:nvSpPr>
        <p:spPr bwMode="auto">
          <a:xfrm>
            <a:off x="8165363" y="4001708"/>
            <a:ext cx="1093973" cy="293176"/>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39" name="Freeform 39">
            <a:extLst>
              <a:ext uri="{FF2B5EF4-FFF2-40B4-BE49-F238E27FC236}">
                <a16:creationId xmlns:a16="http://schemas.microsoft.com/office/drawing/2014/main" id="{74987EAF-E6BC-4598-A556-FFA07145F26A}"/>
              </a:ext>
            </a:extLst>
          </p:cNvPr>
          <p:cNvSpPr>
            <a:spLocks/>
          </p:cNvSpPr>
          <p:nvPr/>
        </p:nvSpPr>
        <p:spPr bwMode="auto">
          <a:xfrm>
            <a:off x="8165363" y="4088727"/>
            <a:ext cx="1093973" cy="178185"/>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0" name="Freeform 40">
            <a:extLst>
              <a:ext uri="{FF2B5EF4-FFF2-40B4-BE49-F238E27FC236}">
                <a16:creationId xmlns:a16="http://schemas.microsoft.com/office/drawing/2014/main" id="{ED44EC36-2BB8-46AF-94B2-A447E0DFA6FA}"/>
              </a:ext>
            </a:extLst>
          </p:cNvPr>
          <p:cNvSpPr>
            <a:spLocks/>
          </p:cNvSpPr>
          <p:nvPr/>
        </p:nvSpPr>
        <p:spPr bwMode="auto">
          <a:xfrm>
            <a:off x="8257565" y="4294883"/>
            <a:ext cx="896104" cy="282817"/>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1" name="Oval 49">
            <a:extLst>
              <a:ext uri="{FF2B5EF4-FFF2-40B4-BE49-F238E27FC236}">
                <a16:creationId xmlns:a16="http://schemas.microsoft.com/office/drawing/2014/main" id="{1EA16C40-EA36-4A7A-807A-505378E2D5C5}"/>
              </a:ext>
            </a:extLst>
          </p:cNvPr>
          <p:cNvSpPr>
            <a:spLocks noChangeArrowheads="1"/>
          </p:cNvSpPr>
          <p:nvPr/>
        </p:nvSpPr>
        <p:spPr bwMode="auto">
          <a:xfrm>
            <a:off x="8696810" y="4238943"/>
            <a:ext cx="27971" cy="24863"/>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2" name="Oval 50">
            <a:extLst>
              <a:ext uri="{FF2B5EF4-FFF2-40B4-BE49-F238E27FC236}">
                <a16:creationId xmlns:a16="http://schemas.microsoft.com/office/drawing/2014/main" id="{8E95F446-47E5-4840-B1D8-A0298117BA76}"/>
              </a:ext>
            </a:extLst>
          </p:cNvPr>
          <p:cNvSpPr>
            <a:spLocks noChangeArrowheads="1"/>
          </p:cNvSpPr>
          <p:nvPr/>
        </p:nvSpPr>
        <p:spPr bwMode="auto">
          <a:xfrm>
            <a:off x="8704062" y="4243086"/>
            <a:ext cx="13468" cy="16576"/>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3" name="Oval 51">
            <a:extLst>
              <a:ext uri="{FF2B5EF4-FFF2-40B4-BE49-F238E27FC236}">
                <a16:creationId xmlns:a16="http://schemas.microsoft.com/office/drawing/2014/main" id="{2B2B1E51-AE03-4B50-8A61-7DE0DF599F2A}"/>
              </a:ext>
            </a:extLst>
          </p:cNvPr>
          <p:cNvSpPr>
            <a:spLocks noChangeArrowheads="1"/>
          </p:cNvSpPr>
          <p:nvPr/>
        </p:nvSpPr>
        <p:spPr bwMode="auto">
          <a:xfrm>
            <a:off x="8707171" y="4249302"/>
            <a:ext cx="7252" cy="4143"/>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4" name="Oval 52">
            <a:extLst>
              <a:ext uri="{FF2B5EF4-FFF2-40B4-BE49-F238E27FC236}">
                <a16:creationId xmlns:a16="http://schemas.microsoft.com/office/drawing/2014/main" id="{0488EF53-FA2E-4A9F-97B9-5C5D1E7C24AE}"/>
              </a:ext>
            </a:extLst>
          </p:cNvPr>
          <p:cNvSpPr>
            <a:spLocks noChangeArrowheads="1"/>
          </p:cNvSpPr>
          <p:nvPr/>
        </p:nvSpPr>
        <p:spPr bwMode="auto">
          <a:xfrm>
            <a:off x="8689559" y="4221332"/>
            <a:ext cx="45583" cy="45583"/>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5" name="Oval 53">
            <a:extLst>
              <a:ext uri="{FF2B5EF4-FFF2-40B4-BE49-F238E27FC236}">
                <a16:creationId xmlns:a16="http://schemas.microsoft.com/office/drawing/2014/main" id="{AD6E74B7-6875-4FB6-B99B-185BEA308388}"/>
              </a:ext>
            </a:extLst>
          </p:cNvPr>
          <p:cNvSpPr>
            <a:spLocks noChangeArrowheads="1"/>
          </p:cNvSpPr>
          <p:nvPr/>
        </p:nvSpPr>
        <p:spPr bwMode="auto">
          <a:xfrm>
            <a:off x="8693703" y="4228583"/>
            <a:ext cx="35223" cy="35223"/>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6" name="Oval 55">
            <a:extLst>
              <a:ext uri="{FF2B5EF4-FFF2-40B4-BE49-F238E27FC236}">
                <a16:creationId xmlns:a16="http://schemas.microsoft.com/office/drawing/2014/main" id="{E246BE95-0D65-4D2A-A675-1BA768C2474F}"/>
              </a:ext>
            </a:extLst>
          </p:cNvPr>
          <p:cNvSpPr>
            <a:spLocks noChangeArrowheads="1"/>
          </p:cNvSpPr>
          <p:nvPr/>
        </p:nvSpPr>
        <p:spPr bwMode="auto">
          <a:xfrm>
            <a:off x="8591142" y="4064901"/>
            <a:ext cx="239307" cy="240342"/>
          </a:xfrm>
          <a:prstGeom prst="ellipse">
            <a:avLst/>
          </a:prstGeom>
          <a:solidFill>
            <a:schemeClr val="accent6">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7" name="Oval 56">
            <a:extLst>
              <a:ext uri="{FF2B5EF4-FFF2-40B4-BE49-F238E27FC236}">
                <a16:creationId xmlns:a16="http://schemas.microsoft.com/office/drawing/2014/main" id="{B68D8CB1-2424-40F6-9D74-3AA18D3DD12D}"/>
              </a:ext>
            </a:extLst>
          </p:cNvPr>
          <p:cNvSpPr>
            <a:spLocks noChangeArrowheads="1"/>
          </p:cNvSpPr>
          <p:nvPr/>
        </p:nvSpPr>
        <p:spPr bwMode="auto">
          <a:xfrm>
            <a:off x="8601501" y="4075261"/>
            <a:ext cx="218587" cy="216515"/>
          </a:xfrm>
          <a:prstGeom prst="ellipse">
            <a:avLst/>
          </a:pr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8" name="Oval 57">
            <a:extLst>
              <a:ext uri="{FF2B5EF4-FFF2-40B4-BE49-F238E27FC236}">
                <a16:creationId xmlns:a16="http://schemas.microsoft.com/office/drawing/2014/main" id="{05F52760-4FCB-463D-AD6A-51D5FD236326}"/>
              </a:ext>
            </a:extLst>
          </p:cNvPr>
          <p:cNvSpPr>
            <a:spLocks noChangeArrowheads="1"/>
          </p:cNvSpPr>
          <p:nvPr/>
        </p:nvSpPr>
        <p:spPr bwMode="auto">
          <a:xfrm>
            <a:off x="8647084" y="4120844"/>
            <a:ext cx="130531" cy="128459"/>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9" name="Group 8">
            <a:extLst>
              <a:ext uri="{FF2B5EF4-FFF2-40B4-BE49-F238E27FC236}">
                <a16:creationId xmlns:a16="http://schemas.microsoft.com/office/drawing/2014/main" id="{ED8A15AC-0EC9-445C-A7B2-B4E4EF32EBBF}"/>
              </a:ext>
            </a:extLst>
          </p:cNvPr>
          <p:cNvGrpSpPr/>
          <p:nvPr/>
        </p:nvGrpSpPr>
        <p:grpSpPr>
          <a:xfrm>
            <a:off x="9110350" y="2695549"/>
            <a:ext cx="926999" cy="1798716"/>
            <a:chOff x="7668089" y="2695445"/>
            <a:chExt cx="927130" cy="1798971"/>
          </a:xfrm>
        </p:grpSpPr>
        <p:sp>
          <p:nvSpPr>
            <p:cNvPr id="304" name="Freeform 16">
              <a:extLst>
                <a:ext uri="{FF2B5EF4-FFF2-40B4-BE49-F238E27FC236}">
                  <a16:creationId xmlns:a16="http://schemas.microsoft.com/office/drawing/2014/main" id="{0D73E0E5-28B7-4B23-9DDC-D1822061D503}"/>
                </a:ext>
              </a:extLst>
            </p:cNvPr>
            <p:cNvSpPr>
              <a:spLocks/>
            </p:cNvSpPr>
            <p:nvPr/>
          </p:nvSpPr>
          <p:spPr bwMode="auto">
            <a:xfrm rot="20937747" flipH="1">
              <a:off x="8212738" y="3350559"/>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3" name="Freeform 5">
              <a:extLst>
                <a:ext uri="{FF2B5EF4-FFF2-40B4-BE49-F238E27FC236}">
                  <a16:creationId xmlns:a16="http://schemas.microsoft.com/office/drawing/2014/main" id="{A0CA673F-9521-4F05-B6DB-251AB66F196B}"/>
                </a:ext>
              </a:extLst>
            </p:cNvPr>
            <p:cNvSpPr>
              <a:spLocks/>
            </p:cNvSpPr>
            <p:nvPr/>
          </p:nvSpPr>
          <p:spPr bwMode="auto">
            <a:xfrm rot="20937747" flipH="1">
              <a:off x="8096732" y="4236426"/>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4" name="Freeform 6">
              <a:extLst>
                <a:ext uri="{FF2B5EF4-FFF2-40B4-BE49-F238E27FC236}">
                  <a16:creationId xmlns:a16="http://schemas.microsoft.com/office/drawing/2014/main" id="{6644B742-224F-44F5-964B-01DF1B27186E}"/>
                </a:ext>
              </a:extLst>
            </p:cNvPr>
            <p:cNvSpPr>
              <a:spLocks/>
            </p:cNvSpPr>
            <p:nvPr/>
          </p:nvSpPr>
          <p:spPr bwMode="auto">
            <a:xfrm rot="20937747" flipH="1">
              <a:off x="8215604" y="335224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6" name="Freeform 7">
              <a:extLst>
                <a:ext uri="{FF2B5EF4-FFF2-40B4-BE49-F238E27FC236}">
                  <a16:creationId xmlns:a16="http://schemas.microsoft.com/office/drawing/2014/main" id="{30F4ED54-542F-43CD-A70C-D9D8C02EB7EA}"/>
                </a:ext>
              </a:extLst>
            </p:cNvPr>
            <p:cNvSpPr>
              <a:spLocks/>
            </p:cNvSpPr>
            <p:nvPr/>
          </p:nvSpPr>
          <p:spPr bwMode="auto">
            <a:xfrm rot="20937747" flipH="1">
              <a:off x="8141405" y="3743253"/>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6" name="Freeform 11">
              <a:extLst>
                <a:ext uri="{FF2B5EF4-FFF2-40B4-BE49-F238E27FC236}">
                  <a16:creationId xmlns:a16="http://schemas.microsoft.com/office/drawing/2014/main" id="{B7EA2208-0AA6-4735-BF7B-A7B3117320AC}"/>
                </a:ext>
              </a:extLst>
            </p:cNvPr>
            <p:cNvSpPr>
              <a:spLocks/>
            </p:cNvSpPr>
            <p:nvPr/>
          </p:nvSpPr>
          <p:spPr bwMode="auto">
            <a:xfrm rot="20937747" flipH="1">
              <a:off x="8308261" y="4028417"/>
              <a:ext cx="168885" cy="16370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7" name="Freeform 12">
              <a:extLst>
                <a:ext uri="{FF2B5EF4-FFF2-40B4-BE49-F238E27FC236}">
                  <a16:creationId xmlns:a16="http://schemas.microsoft.com/office/drawing/2014/main" id="{D386AFFB-F248-4C48-8C21-C3A9790CD596}"/>
                </a:ext>
              </a:extLst>
            </p:cNvPr>
            <p:cNvSpPr>
              <a:spLocks/>
            </p:cNvSpPr>
            <p:nvPr/>
          </p:nvSpPr>
          <p:spPr bwMode="auto">
            <a:xfrm rot="20937747" flipH="1">
              <a:off x="8325676" y="4042942"/>
              <a:ext cx="133658" cy="132621"/>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8" name="Freeform 15">
              <a:extLst>
                <a:ext uri="{FF2B5EF4-FFF2-40B4-BE49-F238E27FC236}">
                  <a16:creationId xmlns:a16="http://schemas.microsoft.com/office/drawing/2014/main" id="{1A425AAC-4A2A-40BB-A8C9-5CA9AA7CE074}"/>
                </a:ext>
              </a:extLst>
            </p:cNvPr>
            <p:cNvSpPr>
              <a:spLocks/>
            </p:cNvSpPr>
            <p:nvPr/>
          </p:nvSpPr>
          <p:spPr bwMode="auto">
            <a:xfrm rot="20937747" flipH="1">
              <a:off x="7790410" y="2715304"/>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1" name="Freeform 17">
              <a:extLst>
                <a:ext uri="{FF2B5EF4-FFF2-40B4-BE49-F238E27FC236}">
                  <a16:creationId xmlns:a16="http://schemas.microsoft.com/office/drawing/2014/main" id="{FAF19A63-0C2F-4407-9841-C2EDD7B6A81E}"/>
                </a:ext>
              </a:extLst>
            </p:cNvPr>
            <p:cNvSpPr>
              <a:spLocks/>
            </p:cNvSpPr>
            <p:nvPr/>
          </p:nvSpPr>
          <p:spPr bwMode="auto">
            <a:xfrm rot="20937747" flipH="1">
              <a:off x="8083808" y="3185102"/>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2" name="Freeform 18">
              <a:extLst>
                <a:ext uri="{FF2B5EF4-FFF2-40B4-BE49-F238E27FC236}">
                  <a16:creationId xmlns:a16="http://schemas.microsoft.com/office/drawing/2014/main" id="{4DCA37B4-7E18-4425-8F2B-07FE0C39D2E7}"/>
                </a:ext>
              </a:extLst>
            </p:cNvPr>
            <p:cNvSpPr>
              <a:spLocks/>
            </p:cNvSpPr>
            <p:nvPr/>
          </p:nvSpPr>
          <p:spPr bwMode="auto">
            <a:xfrm rot="20937747" flipH="1">
              <a:off x="8175911" y="3275155"/>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333" name="Group 332">
              <a:extLst>
                <a:ext uri="{FF2B5EF4-FFF2-40B4-BE49-F238E27FC236}">
                  <a16:creationId xmlns:a16="http://schemas.microsoft.com/office/drawing/2014/main" id="{6BA9D6C9-5E00-4D14-BCD3-BB4958000E89}"/>
                </a:ext>
              </a:extLst>
            </p:cNvPr>
            <p:cNvGrpSpPr/>
            <p:nvPr/>
          </p:nvGrpSpPr>
          <p:grpSpPr>
            <a:xfrm rot="20937747">
              <a:off x="7668089" y="2695445"/>
              <a:ext cx="372998" cy="369890"/>
              <a:chOff x="4166446" y="1077383"/>
              <a:chExt cx="571500" cy="566738"/>
            </a:xfrm>
          </p:grpSpPr>
          <p:sp>
            <p:nvSpPr>
              <p:cNvPr id="334" name="Oval 63">
                <a:extLst>
                  <a:ext uri="{FF2B5EF4-FFF2-40B4-BE49-F238E27FC236}">
                    <a16:creationId xmlns:a16="http://schemas.microsoft.com/office/drawing/2014/main" id="{5A878D1F-A278-4FD9-AF31-F10C145DA786}"/>
                  </a:ext>
                </a:extLst>
              </p:cNvPr>
              <p:cNvSpPr>
                <a:spLocks noChangeArrowheads="1"/>
              </p:cNvSpPr>
              <p:nvPr/>
            </p:nvSpPr>
            <p:spPr bwMode="auto">
              <a:xfrm flipH="1">
                <a:off x="4166446"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5" name="Oval 64">
                <a:extLst>
                  <a:ext uri="{FF2B5EF4-FFF2-40B4-BE49-F238E27FC236}">
                    <a16:creationId xmlns:a16="http://schemas.microsoft.com/office/drawing/2014/main" id="{CA103FFB-8B01-4447-8263-5F30D5EF5D5F}"/>
                  </a:ext>
                </a:extLst>
              </p:cNvPr>
              <p:cNvSpPr>
                <a:spLocks noChangeArrowheads="1"/>
              </p:cNvSpPr>
              <p:nvPr/>
            </p:nvSpPr>
            <p:spPr bwMode="auto">
              <a:xfrm flipH="1">
                <a:off x="4220421" y="1126595"/>
                <a:ext cx="463550" cy="465138"/>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6" name="Oval 65">
                <a:extLst>
                  <a:ext uri="{FF2B5EF4-FFF2-40B4-BE49-F238E27FC236}">
                    <a16:creationId xmlns:a16="http://schemas.microsoft.com/office/drawing/2014/main" id="{E1563CAB-2231-4044-BE47-A4E1004FA64F}"/>
                  </a:ext>
                </a:extLst>
              </p:cNvPr>
              <p:cNvSpPr>
                <a:spLocks noChangeArrowheads="1"/>
              </p:cNvSpPr>
              <p:nvPr/>
            </p:nvSpPr>
            <p:spPr bwMode="auto">
              <a:xfrm flipH="1">
                <a:off x="4264871" y="1174220"/>
                <a:ext cx="376238" cy="374650"/>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grpSp>
        <p:nvGrpSpPr>
          <p:cNvPr id="254" name="Group 253">
            <a:extLst>
              <a:ext uri="{FF2B5EF4-FFF2-40B4-BE49-F238E27FC236}">
                <a16:creationId xmlns:a16="http://schemas.microsoft.com/office/drawing/2014/main" id="{93E95964-4CAC-408C-85CE-E8AF61609942}"/>
              </a:ext>
            </a:extLst>
          </p:cNvPr>
          <p:cNvGrpSpPr/>
          <p:nvPr/>
        </p:nvGrpSpPr>
        <p:grpSpPr>
          <a:xfrm>
            <a:off x="7824533" y="4577700"/>
            <a:ext cx="660941" cy="2225237"/>
            <a:chOff x="2159529" y="3980920"/>
            <a:chExt cx="1012825" cy="3409950"/>
          </a:xfrm>
        </p:grpSpPr>
        <p:sp>
          <p:nvSpPr>
            <p:cNvPr id="273" name="Freeform 13">
              <a:extLst>
                <a:ext uri="{FF2B5EF4-FFF2-40B4-BE49-F238E27FC236}">
                  <a16:creationId xmlns:a16="http://schemas.microsoft.com/office/drawing/2014/main" id="{4D0DE4D1-FE3D-42C0-A311-C0599485905A}"/>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4" name="Freeform 14">
              <a:extLst>
                <a:ext uri="{FF2B5EF4-FFF2-40B4-BE49-F238E27FC236}">
                  <a16:creationId xmlns:a16="http://schemas.microsoft.com/office/drawing/2014/main" id="{AECBEDBC-06CC-4FE6-9056-A15EF256D4D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5" name="Freeform 35">
              <a:extLst>
                <a:ext uri="{FF2B5EF4-FFF2-40B4-BE49-F238E27FC236}">
                  <a16:creationId xmlns:a16="http://schemas.microsoft.com/office/drawing/2014/main" id="{831C5B2C-4240-475C-A46E-AA1B6563BCF9}"/>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6" name="Oval 41">
              <a:extLst>
                <a:ext uri="{FF2B5EF4-FFF2-40B4-BE49-F238E27FC236}">
                  <a16:creationId xmlns:a16="http://schemas.microsoft.com/office/drawing/2014/main" id="{5BA5DCA4-20F0-460E-8C02-0403C52304D7}"/>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7" name="Freeform 43">
              <a:extLst>
                <a:ext uri="{FF2B5EF4-FFF2-40B4-BE49-F238E27FC236}">
                  <a16:creationId xmlns:a16="http://schemas.microsoft.com/office/drawing/2014/main" id="{E3808C6B-72BC-41B5-B6B1-051323971D96}"/>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9" name="Freeform 45">
              <a:extLst>
                <a:ext uri="{FF2B5EF4-FFF2-40B4-BE49-F238E27FC236}">
                  <a16:creationId xmlns:a16="http://schemas.microsoft.com/office/drawing/2014/main" id="{C9417FF8-BC5C-40B5-A5EA-ED0E7F9E7AC9}"/>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0" name="Freeform 47">
              <a:extLst>
                <a:ext uri="{FF2B5EF4-FFF2-40B4-BE49-F238E27FC236}">
                  <a16:creationId xmlns:a16="http://schemas.microsoft.com/office/drawing/2014/main" id="{7613A531-41DE-4D35-9146-B48F508348E0}"/>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1" name="Freeform 66">
              <a:extLst>
                <a:ext uri="{FF2B5EF4-FFF2-40B4-BE49-F238E27FC236}">
                  <a16:creationId xmlns:a16="http://schemas.microsoft.com/office/drawing/2014/main" id="{56411394-2489-4BC4-A252-49146EBE56BA}"/>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2" name="Freeform 68">
              <a:extLst>
                <a:ext uri="{FF2B5EF4-FFF2-40B4-BE49-F238E27FC236}">
                  <a16:creationId xmlns:a16="http://schemas.microsoft.com/office/drawing/2014/main" id="{AE6B9009-C341-4EA7-A921-16F2DB82913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3" name="Freeform 69">
              <a:extLst>
                <a:ext uri="{FF2B5EF4-FFF2-40B4-BE49-F238E27FC236}">
                  <a16:creationId xmlns:a16="http://schemas.microsoft.com/office/drawing/2014/main" id="{384AF18F-C9B4-444A-A86E-35FE42B24F69}"/>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4" name="Freeform 70">
              <a:extLst>
                <a:ext uri="{FF2B5EF4-FFF2-40B4-BE49-F238E27FC236}">
                  <a16:creationId xmlns:a16="http://schemas.microsoft.com/office/drawing/2014/main" id="{47ABAF02-B5E0-4A63-AFAA-0472F9C1A416}"/>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5" name="Oval 71">
              <a:extLst>
                <a:ext uri="{FF2B5EF4-FFF2-40B4-BE49-F238E27FC236}">
                  <a16:creationId xmlns:a16="http://schemas.microsoft.com/office/drawing/2014/main" id="{D3DE6F5D-0288-4DE6-AC3A-EE5A6EADF036}"/>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88" name="Oval 72">
              <a:extLst>
                <a:ext uri="{FF2B5EF4-FFF2-40B4-BE49-F238E27FC236}">
                  <a16:creationId xmlns:a16="http://schemas.microsoft.com/office/drawing/2014/main" id="{898B0353-472A-4A9F-B8C3-0549CCC4A2A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98" name="Oval 73">
              <a:extLst>
                <a:ext uri="{FF2B5EF4-FFF2-40B4-BE49-F238E27FC236}">
                  <a16:creationId xmlns:a16="http://schemas.microsoft.com/office/drawing/2014/main" id="{A547A6A2-6A80-4901-B0B9-BC447BA1D574}"/>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99" name="Oval 74">
              <a:extLst>
                <a:ext uri="{FF2B5EF4-FFF2-40B4-BE49-F238E27FC236}">
                  <a16:creationId xmlns:a16="http://schemas.microsoft.com/office/drawing/2014/main" id="{6DE91798-D11B-433A-ADDD-B706CCA37DAF}"/>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00" name="Oval 41">
              <a:extLst>
                <a:ext uri="{FF2B5EF4-FFF2-40B4-BE49-F238E27FC236}">
                  <a16:creationId xmlns:a16="http://schemas.microsoft.com/office/drawing/2014/main" id="{B596594B-4F6E-4558-B0DA-063F05517A88}"/>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03" name="Oval 41">
              <a:extLst>
                <a:ext uri="{FF2B5EF4-FFF2-40B4-BE49-F238E27FC236}">
                  <a16:creationId xmlns:a16="http://schemas.microsoft.com/office/drawing/2014/main" id="{101120D3-A073-4BE6-BCFA-BEC95DD8F349}"/>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255" name="Group 254">
            <a:extLst>
              <a:ext uri="{FF2B5EF4-FFF2-40B4-BE49-F238E27FC236}">
                <a16:creationId xmlns:a16="http://schemas.microsoft.com/office/drawing/2014/main" id="{1A8046BB-3C73-4B9E-AA76-EE4F8E367EED}"/>
              </a:ext>
            </a:extLst>
          </p:cNvPr>
          <p:cNvGrpSpPr/>
          <p:nvPr/>
        </p:nvGrpSpPr>
        <p:grpSpPr>
          <a:xfrm flipH="1">
            <a:off x="8903034" y="4577700"/>
            <a:ext cx="660941" cy="2225237"/>
            <a:chOff x="2159529" y="3980920"/>
            <a:chExt cx="1012825" cy="3409950"/>
          </a:xfrm>
        </p:grpSpPr>
        <p:sp>
          <p:nvSpPr>
            <p:cNvPr id="256" name="Freeform 13">
              <a:extLst>
                <a:ext uri="{FF2B5EF4-FFF2-40B4-BE49-F238E27FC236}">
                  <a16:creationId xmlns:a16="http://schemas.microsoft.com/office/drawing/2014/main" id="{12A43BD6-47AB-4E65-A9AB-6FF72AEF74D6}"/>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57" name="Freeform 14">
              <a:extLst>
                <a:ext uri="{FF2B5EF4-FFF2-40B4-BE49-F238E27FC236}">
                  <a16:creationId xmlns:a16="http://schemas.microsoft.com/office/drawing/2014/main" id="{A8841725-CF5B-435D-BF5D-E3AE047E373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58" name="Freeform 35">
              <a:extLst>
                <a:ext uri="{FF2B5EF4-FFF2-40B4-BE49-F238E27FC236}">
                  <a16:creationId xmlns:a16="http://schemas.microsoft.com/office/drawing/2014/main" id="{2C1F35B1-D6A2-4BA6-BA6F-3FA85DD202AD}"/>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59" name="Oval 41">
              <a:extLst>
                <a:ext uri="{FF2B5EF4-FFF2-40B4-BE49-F238E27FC236}">
                  <a16:creationId xmlns:a16="http://schemas.microsoft.com/office/drawing/2014/main" id="{4266A2A4-9E54-43A3-B3CF-2D71B45F219E}"/>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0" name="Freeform 43">
              <a:extLst>
                <a:ext uri="{FF2B5EF4-FFF2-40B4-BE49-F238E27FC236}">
                  <a16:creationId xmlns:a16="http://schemas.microsoft.com/office/drawing/2014/main" id="{FC934F72-C6DD-44B9-A28E-D54ADCE0565B}"/>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1" name="Freeform 45">
              <a:extLst>
                <a:ext uri="{FF2B5EF4-FFF2-40B4-BE49-F238E27FC236}">
                  <a16:creationId xmlns:a16="http://schemas.microsoft.com/office/drawing/2014/main" id="{EAB63CA0-EF68-417A-A4FD-D994564E52BB}"/>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2" name="Freeform 47">
              <a:extLst>
                <a:ext uri="{FF2B5EF4-FFF2-40B4-BE49-F238E27FC236}">
                  <a16:creationId xmlns:a16="http://schemas.microsoft.com/office/drawing/2014/main" id="{C2778E03-BDA9-4F34-8DC8-030A7CF820E8}"/>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3" name="Freeform 66">
              <a:extLst>
                <a:ext uri="{FF2B5EF4-FFF2-40B4-BE49-F238E27FC236}">
                  <a16:creationId xmlns:a16="http://schemas.microsoft.com/office/drawing/2014/main" id="{378DE05C-C820-4FE8-8FF8-9A65B74D33AF}"/>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4" name="Freeform 68">
              <a:extLst>
                <a:ext uri="{FF2B5EF4-FFF2-40B4-BE49-F238E27FC236}">
                  <a16:creationId xmlns:a16="http://schemas.microsoft.com/office/drawing/2014/main" id="{8F7D5260-1DF3-4522-9D86-D21DF08A6E5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5" name="Freeform 69">
              <a:extLst>
                <a:ext uri="{FF2B5EF4-FFF2-40B4-BE49-F238E27FC236}">
                  <a16:creationId xmlns:a16="http://schemas.microsoft.com/office/drawing/2014/main" id="{CF0F133F-C4A4-4003-984A-0EB7574E5EFF}"/>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6" name="Freeform 70">
              <a:extLst>
                <a:ext uri="{FF2B5EF4-FFF2-40B4-BE49-F238E27FC236}">
                  <a16:creationId xmlns:a16="http://schemas.microsoft.com/office/drawing/2014/main" id="{86DBC3E5-3ED3-41F8-9F8E-A0DCDBE55A55}"/>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7" name="Oval 71">
              <a:extLst>
                <a:ext uri="{FF2B5EF4-FFF2-40B4-BE49-F238E27FC236}">
                  <a16:creationId xmlns:a16="http://schemas.microsoft.com/office/drawing/2014/main" id="{D15F0BD1-F77E-4C76-B99C-08BD792B4725}"/>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8" name="Oval 72">
              <a:extLst>
                <a:ext uri="{FF2B5EF4-FFF2-40B4-BE49-F238E27FC236}">
                  <a16:creationId xmlns:a16="http://schemas.microsoft.com/office/drawing/2014/main" id="{43EA0456-7D9E-4CE6-B9A9-936E3CF94D40}"/>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69" name="Oval 73">
              <a:extLst>
                <a:ext uri="{FF2B5EF4-FFF2-40B4-BE49-F238E27FC236}">
                  <a16:creationId xmlns:a16="http://schemas.microsoft.com/office/drawing/2014/main" id="{5517380D-EC2C-43DC-B458-741F34A5AEA5}"/>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0" name="Oval 74">
              <a:extLst>
                <a:ext uri="{FF2B5EF4-FFF2-40B4-BE49-F238E27FC236}">
                  <a16:creationId xmlns:a16="http://schemas.microsoft.com/office/drawing/2014/main" id="{C17E628D-C42E-4C5C-AF00-BE696D7D206E}"/>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1" name="Oval 41">
              <a:extLst>
                <a:ext uri="{FF2B5EF4-FFF2-40B4-BE49-F238E27FC236}">
                  <a16:creationId xmlns:a16="http://schemas.microsoft.com/office/drawing/2014/main" id="{B657F766-41F8-4EDB-9427-6D4345881E6A}"/>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72" name="Oval 41">
              <a:extLst>
                <a:ext uri="{FF2B5EF4-FFF2-40B4-BE49-F238E27FC236}">
                  <a16:creationId xmlns:a16="http://schemas.microsoft.com/office/drawing/2014/main" id="{3694B0E6-7276-4265-ACFF-07478C4F21CB}"/>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363" name="Group 362">
            <a:extLst>
              <a:ext uri="{FF2B5EF4-FFF2-40B4-BE49-F238E27FC236}">
                <a16:creationId xmlns:a16="http://schemas.microsoft.com/office/drawing/2014/main" id="{487ED281-CD4E-4E78-AEAA-402B3B92A053}"/>
              </a:ext>
            </a:extLst>
          </p:cNvPr>
          <p:cNvGrpSpPr/>
          <p:nvPr/>
        </p:nvGrpSpPr>
        <p:grpSpPr>
          <a:xfrm>
            <a:off x="11293157" y="5540773"/>
            <a:ext cx="897979" cy="1316742"/>
            <a:chOff x="7742940" y="9595076"/>
            <a:chExt cx="1012665" cy="1484910"/>
          </a:xfrm>
        </p:grpSpPr>
        <p:grpSp>
          <p:nvGrpSpPr>
            <p:cNvPr id="364" name="Group 363">
              <a:extLst>
                <a:ext uri="{FF2B5EF4-FFF2-40B4-BE49-F238E27FC236}">
                  <a16:creationId xmlns:a16="http://schemas.microsoft.com/office/drawing/2014/main" id="{669C5C62-898C-4B3B-8637-D619A49F7BA4}"/>
                </a:ext>
              </a:extLst>
            </p:cNvPr>
            <p:cNvGrpSpPr/>
            <p:nvPr userDrawn="1"/>
          </p:nvGrpSpPr>
          <p:grpSpPr>
            <a:xfrm flipH="1">
              <a:off x="7742940" y="9595076"/>
              <a:ext cx="847595" cy="1484910"/>
              <a:chOff x="6049963" y="5249863"/>
              <a:chExt cx="415925" cy="728663"/>
            </a:xfrm>
          </p:grpSpPr>
          <p:sp>
            <p:nvSpPr>
              <p:cNvPr id="374" name="Rectangle 373">
                <a:extLst>
                  <a:ext uri="{FF2B5EF4-FFF2-40B4-BE49-F238E27FC236}">
                    <a16:creationId xmlns:a16="http://schemas.microsoft.com/office/drawing/2014/main" id="{7ED97F59-EFF8-4D6A-9C62-D4C515C72D9B}"/>
                  </a:ext>
                </a:extLst>
              </p:cNvPr>
              <p:cNvSpPr>
                <a:spLocks noChangeArrowheads="1"/>
              </p:cNvSpPr>
              <p:nvPr userDrawn="1"/>
            </p:nvSpPr>
            <p:spPr bwMode="auto">
              <a:xfrm>
                <a:off x="6049963" y="5746750"/>
                <a:ext cx="292100" cy="231775"/>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5" name="Freeform 383">
                <a:extLst>
                  <a:ext uri="{FF2B5EF4-FFF2-40B4-BE49-F238E27FC236}">
                    <a16:creationId xmlns:a16="http://schemas.microsoft.com/office/drawing/2014/main" id="{64A5EE47-C34E-4B7D-8149-57EEE5B810C6}"/>
                  </a:ext>
                </a:extLst>
              </p:cNvPr>
              <p:cNvSpPr>
                <a:spLocks/>
              </p:cNvSpPr>
              <p:nvPr userDrawn="1"/>
            </p:nvSpPr>
            <p:spPr bwMode="auto">
              <a:xfrm>
                <a:off x="6216650" y="5326063"/>
                <a:ext cx="249238" cy="652463"/>
              </a:xfrm>
              <a:custGeom>
                <a:avLst/>
                <a:gdLst>
                  <a:gd name="T0" fmla="*/ 0 w 157"/>
                  <a:gd name="T1" fmla="*/ 0 h 411"/>
                  <a:gd name="T2" fmla="*/ 157 w 157"/>
                  <a:gd name="T3" fmla="*/ 0 h 411"/>
                  <a:gd name="T4" fmla="*/ 157 w 157"/>
                  <a:gd name="T5" fmla="*/ 411 h 411"/>
                  <a:gd name="T6" fmla="*/ 0 w 157"/>
                  <a:gd name="T7" fmla="*/ 411 h 411"/>
                  <a:gd name="T8" fmla="*/ 0 w 157"/>
                  <a:gd name="T9" fmla="*/ 268 h 411"/>
                  <a:gd name="T10" fmla="*/ 0 w 157"/>
                  <a:gd name="T11" fmla="*/ 0 h 411"/>
                </a:gdLst>
                <a:ahLst/>
                <a:cxnLst>
                  <a:cxn ang="0">
                    <a:pos x="T0" y="T1"/>
                  </a:cxn>
                  <a:cxn ang="0">
                    <a:pos x="T2" y="T3"/>
                  </a:cxn>
                  <a:cxn ang="0">
                    <a:pos x="T4" y="T5"/>
                  </a:cxn>
                  <a:cxn ang="0">
                    <a:pos x="T6" y="T7"/>
                  </a:cxn>
                  <a:cxn ang="0">
                    <a:pos x="T8" y="T9"/>
                  </a:cxn>
                  <a:cxn ang="0">
                    <a:pos x="T10" y="T11"/>
                  </a:cxn>
                </a:cxnLst>
                <a:rect l="0" t="0" r="r" b="b"/>
                <a:pathLst>
                  <a:path w="157" h="411">
                    <a:moveTo>
                      <a:pt x="0" y="0"/>
                    </a:moveTo>
                    <a:lnTo>
                      <a:pt x="157" y="0"/>
                    </a:lnTo>
                    <a:lnTo>
                      <a:pt x="157" y="411"/>
                    </a:lnTo>
                    <a:lnTo>
                      <a:pt x="0" y="411"/>
                    </a:lnTo>
                    <a:lnTo>
                      <a:pt x="0" y="268"/>
                    </a:lnTo>
                    <a:lnTo>
                      <a:pt x="0" y="0"/>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6" name="Rectangle 375">
                <a:extLst>
                  <a:ext uri="{FF2B5EF4-FFF2-40B4-BE49-F238E27FC236}">
                    <a16:creationId xmlns:a16="http://schemas.microsoft.com/office/drawing/2014/main" id="{E8ED8921-81BF-4C9F-B688-4BFD1E9C064A}"/>
                  </a:ext>
                </a:extLst>
              </p:cNvPr>
              <p:cNvSpPr>
                <a:spLocks noChangeArrowheads="1"/>
              </p:cNvSpPr>
              <p:nvPr userDrawn="1"/>
            </p:nvSpPr>
            <p:spPr bwMode="auto">
              <a:xfrm>
                <a:off x="6302375" y="5375275"/>
                <a:ext cx="25400" cy="44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7" name="Rectangle 376">
                <a:extLst>
                  <a:ext uri="{FF2B5EF4-FFF2-40B4-BE49-F238E27FC236}">
                    <a16:creationId xmlns:a16="http://schemas.microsoft.com/office/drawing/2014/main" id="{EEEA777E-2C51-4FDF-A0DE-E32FD7276A78}"/>
                  </a:ext>
                </a:extLst>
              </p:cNvPr>
              <p:cNvSpPr>
                <a:spLocks noChangeArrowheads="1"/>
              </p:cNvSpPr>
              <p:nvPr userDrawn="1"/>
            </p:nvSpPr>
            <p:spPr bwMode="auto">
              <a:xfrm>
                <a:off x="6354763" y="5375275"/>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8" name="Rectangle 377">
                <a:extLst>
                  <a:ext uri="{FF2B5EF4-FFF2-40B4-BE49-F238E27FC236}">
                    <a16:creationId xmlns:a16="http://schemas.microsoft.com/office/drawing/2014/main" id="{6A3D25F3-E358-42B3-8794-F6041A0654F0}"/>
                  </a:ext>
                </a:extLst>
              </p:cNvPr>
              <p:cNvSpPr>
                <a:spLocks noChangeArrowheads="1"/>
              </p:cNvSpPr>
              <p:nvPr userDrawn="1"/>
            </p:nvSpPr>
            <p:spPr bwMode="auto">
              <a:xfrm>
                <a:off x="6354763" y="5443538"/>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9" name="Rectangle 378">
                <a:extLst>
                  <a:ext uri="{FF2B5EF4-FFF2-40B4-BE49-F238E27FC236}">
                    <a16:creationId xmlns:a16="http://schemas.microsoft.com/office/drawing/2014/main" id="{640914DD-C72A-44CB-887D-95ABBEA7EA31}"/>
                  </a:ext>
                </a:extLst>
              </p:cNvPr>
              <p:cNvSpPr>
                <a:spLocks noChangeArrowheads="1"/>
              </p:cNvSpPr>
              <p:nvPr userDrawn="1"/>
            </p:nvSpPr>
            <p:spPr bwMode="auto">
              <a:xfrm>
                <a:off x="6248400" y="5513388"/>
                <a:ext cx="26988"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0" name="Rectangle 379">
                <a:extLst>
                  <a:ext uri="{FF2B5EF4-FFF2-40B4-BE49-F238E27FC236}">
                    <a16:creationId xmlns:a16="http://schemas.microsoft.com/office/drawing/2014/main" id="{0591C611-D489-42AD-86AB-AF647309CCBE}"/>
                  </a:ext>
                </a:extLst>
              </p:cNvPr>
              <p:cNvSpPr>
                <a:spLocks noChangeArrowheads="1"/>
              </p:cNvSpPr>
              <p:nvPr userDrawn="1"/>
            </p:nvSpPr>
            <p:spPr bwMode="auto">
              <a:xfrm>
                <a:off x="6302375"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1" name="Rectangle 380">
                <a:extLst>
                  <a:ext uri="{FF2B5EF4-FFF2-40B4-BE49-F238E27FC236}">
                    <a16:creationId xmlns:a16="http://schemas.microsoft.com/office/drawing/2014/main" id="{F9C0D9A7-E714-4968-BC5E-B23095FD1F2A}"/>
                  </a:ext>
                </a:extLst>
              </p:cNvPr>
              <p:cNvSpPr>
                <a:spLocks noChangeArrowheads="1"/>
              </p:cNvSpPr>
              <p:nvPr userDrawn="1"/>
            </p:nvSpPr>
            <p:spPr bwMode="auto">
              <a:xfrm>
                <a:off x="6354763"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2" name="Rectangle 381">
                <a:extLst>
                  <a:ext uri="{FF2B5EF4-FFF2-40B4-BE49-F238E27FC236}">
                    <a16:creationId xmlns:a16="http://schemas.microsoft.com/office/drawing/2014/main" id="{DAA483EB-2C90-4300-B2B8-264419E579D6}"/>
                  </a:ext>
                </a:extLst>
              </p:cNvPr>
              <p:cNvSpPr>
                <a:spLocks noChangeArrowheads="1"/>
              </p:cNvSpPr>
              <p:nvPr userDrawn="1"/>
            </p:nvSpPr>
            <p:spPr bwMode="auto">
              <a:xfrm>
                <a:off x="6354763" y="5651500"/>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3" name="Rectangle 382">
                <a:extLst>
                  <a:ext uri="{FF2B5EF4-FFF2-40B4-BE49-F238E27FC236}">
                    <a16:creationId xmlns:a16="http://schemas.microsoft.com/office/drawing/2014/main" id="{BFF13440-CC3D-4030-A5D4-92F4384131E8}"/>
                  </a:ext>
                </a:extLst>
              </p:cNvPr>
              <p:cNvSpPr>
                <a:spLocks noChangeArrowheads="1"/>
              </p:cNvSpPr>
              <p:nvPr userDrawn="1"/>
            </p:nvSpPr>
            <p:spPr bwMode="auto">
              <a:xfrm>
                <a:off x="6410325" y="5651500"/>
                <a:ext cx="23813"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4" name="Rectangle 383">
                <a:extLst>
                  <a:ext uri="{FF2B5EF4-FFF2-40B4-BE49-F238E27FC236}">
                    <a16:creationId xmlns:a16="http://schemas.microsoft.com/office/drawing/2014/main" id="{065D41D9-162A-4D31-9F72-0F2C55801CE3}"/>
                  </a:ext>
                </a:extLst>
              </p:cNvPr>
              <p:cNvSpPr>
                <a:spLocks noChangeArrowheads="1"/>
              </p:cNvSpPr>
              <p:nvPr userDrawn="1"/>
            </p:nvSpPr>
            <p:spPr bwMode="auto">
              <a:xfrm>
                <a:off x="6248400" y="5719763"/>
                <a:ext cx="26988"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5" name="Rectangle 384">
                <a:extLst>
                  <a:ext uri="{FF2B5EF4-FFF2-40B4-BE49-F238E27FC236}">
                    <a16:creationId xmlns:a16="http://schemas.microsoft.com/office/drawing/2014/main" id="{C4DCD26A-E718-4A3E-95FA-81402039F9D9}"/>
                  </a:ext>
                </a:extLst>
              </p:cNvPr>
              <p:cNvSpPr>
                <a:spLocks noChangeArrowheads="1"/>
              </p:cNvSpPr>
              <p:nvPr userDrawn="1"/>
            </p:nvSpPr>
            <p:spPr bwMode="auto">
              <a:xfrm>
                <a:off x="6302375" y="5719763"/>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6" name="Rectangle 385">
                <a:extLst>
                  <a:ext uri="{FF2B5EF4-FFF2-40B4-BE49-F238E27FC236}">
                    <a16:creationId xmlns:a16="http://schemas.microsoft.com/office/drawing/2014/main" id="{37C59222-873E-47CA-A86C-DE9631BCF776}"/>
                  </a:ext>
                </a:extLst>
              </p:cNvPr>
              <p:cNvSpPr>
                <a:spLocks noChangeArrowheads="1"/>
              </p:cNvSpPr>
              <p:nvPr userDrawn="1"/>
            </p:nvSpPr>
            <p:spPr bwMode="auto">
              <a:xfrm>
                <a:off x="6067425" y="5792788"/>
                <a:ext cx="23813"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7" name="Rectangle 386">
                <a:extLst>
                  <a:ext uri="{FF2B5EF4-FFF2-40B4-BE49-F238E27FC236}">
                    <a16:creationId xmlns:a16="http://schemas.microsoft.com/office/drawing/2014/main" id="{7D3C52C0-CADC-4222-8785-4B1D41F3268D}"/>
                  </a:ext>
                </a:extLst>
              </p:cNvPr>
              <p:cNvSpPr>
                <a:spLocks noChangeArrowheads="1"/>
              </p:cNvSpPr>
              <p:nvPr userDrawn="1"/>
            </p:nvSpPr>
            <p:spPr bwMode="auto">
              <a:xfrm>
                <a:off x="6354763" y="5281613"/>
                <a:ext cx="79375" cy="4445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8" name="Rectangle 387">
                <a:extLst>
                  <a:ext uri="{FF2B5EF4-FFF2-40B4-BE49-F238E27FC236}">
                    <a16:creationId xmlns:a16="http://schemas.microsoft.com/office/drawing/2014/main" id="{DE82D564-0897-4629-B02B-73BB99F864F7}"/>
                  </a:ext>
                </a:extLst>
              </p:cNvPr>
              <p:cNvSpPr>
                <a:spLocks noChangeArrowheads="1"/>
              </p:cNvSpPr>
              <p:nvPr userDrawn="1"/>
            </p:nvSpPr>
            <p:spPr bwMode="auto">
              <a:xfrm>
                <a:off x="6275388" y="5249863"/>
                <a:ext cx="14288" cy="7620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89" name="Rectangle 388">
                <a:extLst>
                  <a:ext uri="{FF2B5EF4-FFF2-40B4-BE49-F238E27FC236}">
                    <a16:creationId xmlns:a16="http://schemas.microsoft.com/office/drawing/2014/main" id="{ACAE89B7-BE50-4B72-8984-1FC8B37C546B}"/>
                  </a:ext>
                </a:extLst>
              </p:cNvPr>
              <p:cNvSpPr>
                <a:spLocks noChangeArrowheads="1"/>
              </p:cNvSpPr>
              <p:nvPr userDrawn="1"/>
            </p:nvSpPr>
            <p:spPr bwMode="auto">
              <a:xfrm>
                <a:off x="6354763" y="5719763"/>
                <a:ext cx="25400"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90" name="Rectangle 389">
                <a:extLst>
                  <a:ext uri="{FF2B5EF4-FFF2-40B4-BE49-F238E27FC236}">
                    <a16:creationId xmlns:a16="http://schemas.microsoft.com/office/drawing/2014/main" id="{4BB4697A-50B8-4C16-B89A-137746F375FE}"/>
                  </a:ext>
                </a:extLst>
              </p:cNvPr>
              <p:cNvSpPr>
                <a:spLocks noChangeArrowheads="1"/>
              </p:cNvSpPr>
              <p:nvPr userDrawn="1"/>
            </p:nvSpPr>
            <p:spPr bwMode="auto">
              <a:xfrm>
                <a:off x="6410325" y="5719763"/>
                <a:ext cx="23813"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91" name="Rectangle 390">
                <a:extLst>
                  <a:ext uri="{FF2B5EF4-FFF2-40B4-BE49-F238E27FC236}">
                    <a16:creationId xmlns:a16="http://schemas.microsoft.com/office/drawing/2014/main" id="{D8BD8341-54FD-42E7-9F82-559BB332D0CF}"/>
                  </a:ext>
                </a:extLst>
              </p:cNvPr>
              <p:cNvSpPr>
                <a:spLocks noChangeArrowheads="1"/>
              </p:cNvSpPr>
              <p:nvPr userDrawn="1"/>
            </p:nvSpPr>
            <p:spPr bwMode="auto">
              <a:xfrm>
                <a:off x="6067425" y="5861051"/>
                <a:ext cx="23813"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grpSp>
        <p:grpSp>
          <p:nvGrpSpPr>
            <p:cNvPr id="365" name="Group 364">
              <a:extLst>
                <a:ext uri="{FF2B5EF4-FFF2-40B4-BE49-F238E27FC236}">
                  <a16:creationId xmlns:a16="http://schemas.microsoft.com/office/drawing/2014/main" id="{F8CD044E-B06B-453E-B0AA-49FDCEF16DFF}"/>
                </a:ext>
              </a:extLst>
            </p:cNvPr>
            <p:cNvGrpSpPr/>
            <p:nvPr/>
          </p:nvGrpSpPr>
          <p:grpSpPr>
            <a:xfrm flipH="1">
              <a:off x="8361243" y="9975969"/>
              <a:ext cx="394362" cy="1104017"/>
              <a:chOff x="7518401" y="5304594"/>
              <a:chExt cx="241300" cy="675520"/>
            </a:xfrm>
          </p:grpSpPr>
          <p:sp>
            <p:nvSpPr>
              <p:cNvPr id="366" name="Rectangle 365">
                <a:extLst>
                  <a:ext uri="{FF2B5EF4-FFF2-40B4-BE49-F238E27FC236}">
                    <a16:creationId xmlns:a16="http://schemas.microsoft.com/office/drawing/2014/main" id="{4BAB5BD7-A7ED-48DF-9961-B61DA04EEB57}"/>
                  </a:ext>
                </a:extLst>
              </p:cNvPr>
              <p:cNvSpPr>
                <a:spLocks noChangeArrowheads="1"/>
              </p:cNvSpPr>
              <p:nvPr userDrawn="1"/>
            </p:nvSpPr>
            <p:spPr bwMode="auto">
              <a:xfrm>
                <a:off x="7518401" y="5373688"/>
                <a:ext cx="241300" cy="606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67" name="Rectangle 366">
                <a:extLst>
                  <a:ext uri="{FF2B5EF4-FFF2-40B4-BE49-F238E27FC236}">
                    <a16:creationId xmlns:a16="http://schemas.microsoft.com/office/drawing/2014/main" id="{F4BF781E-2203-4932-952E-F6FE33F5C74B}"/>
                  </a:ext>
                </a:extLst>
              </p:cNvPr>
              <p:cNvSpPr>
                <a:spLocks noChangeArrowheads="1"/>
              </p:cNvSpPr>
              <p:nvPr userDrawn="1"/>
            </p:nvSpPr>
            <p:spPr bwMode="auto">
              <a:xfrm>
                <a:off x="7550151" y="5304594"/>
                <a:ext cx="177800" cy="690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68" name="Rectangle 367">
                <a:extLst>
                  <a:ext uri="{FF2B5EF4-FFF2-40B4-BE49-F238E27FC236}">
                    <a16:creationId xmlns:a16="http://schemas.microsoft.com/office/drawing/2014/main" id="{B0303B18-982C-4E9A-883F-F655D2DBCE55}"/>
                  </a:ext>
                </a:extLst>
              </p:cNvPr>
              <p:cNvSpPr>
                <a:spLocks noChangeArrowheads="1"/>
              </p:cNvSpPr>
              <p:nvPr userDrawn="1"/>
            </p:nvSpPr>
            <p:spPr bwMode="auto">
              <a:xfrm>
                <a:off x="755332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69" name="Rectangle 368">
                <a:extLst>
                  <a:ext uri="{FF2B5EF4-FFF2-40B4-BE49-F238E27FC236}">
                    <a16:creationId xmlns:a16="http://schemas.microsoft.com/office/drawing/2014/main" id="{EC68A9EA-9732-4817-B051-6B02D175E50C}"/>
                  </a:ext>
                </a:extLst>
              </p:cNvPr>
              <p:cNvSpPr>
                <a:spLocks noChangeArrowheads="1"/>
              </p:cNvSpPr>
              <p:nvPr userDrawn="1"/>
            </p:nvSpPr>
            <p:spPr bwMode="auto">
              <a:xfrm>
                <a:off x="7602538"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0" name="Rectangle 369">
                <a:extLst>
                  <a:ext uri="{FF2B5EF4-FFF2-40B4-BE49-F238E27FC236}">
                    <a16:creationId xmlns:a16="http://schemas.microsoft.com/office/drawing/2014/main" id="{F2368415-184C-4B93-8DC0-14E3CDC462C9}"/>
                  </a:ext>
                </a:extLst>
              </p:cNvPr>
              <p:cNvSpPr>
                <a:spLocks noChangeArrowheads="1"/>
              </p:cNvSpPr>
              <p:nvPr userDrawn="1"/>
            </p:nvSpPr>
            <p:spPr bwMode="auto">
              <a:xfrm>
                <a:off x="7651751"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1" name="Rectangle 370">
                <a:extLst>
                  <a:ext uri="{FF2B5EF4-FFF2-40B4-BE49-F238E27FC236}">
                    <a16:creationId xmlns:a16="http://schemas.microsoft.com/office/drawing/2014/main" id="{09B6563A-6C80-4884-B9EB-0435A33571A6}"/>
                  </a:ext>
                </a:extLst>
              </p:cNvPr>
              <p:cNvSpPr>
                <a:spLocks noChangeArrowheads="1"/>
              </p:cNvSpPr>
              <p:nvPr userDrawn="1"/>
            </p:nvSpPr>
            <p:spPr bwMode="auto">
              <a:xfrm>
                <a:off x="769937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2" name="Rectangle 371">
                <a:extLst>
                  <a:ext uri="{FF2B5EF4-FFF2-40B4-BE49-F238E27FC236}">
                    <a16:creationId xmlns:a16="http://schemas.microsoft.com/office/drawing/2014/main" id="{77D00F1E-E2E9-425D-83F1-DA7046832F91}"/>
                  </a:ext>
                </a:extLst>
              </p:cNvPr>
              <p:cNvSpPr>
                <a:spLocks noChangeArrowheads="1"/>
              </p:cNvSpPr>
              <p:nvPr userDrawn="1"/>
            </p:nvSpPr>
            <p:spPr bwMode="auto">
              <a:xfrm>
                <a:off x="7550151" y="5304594"/>
                <a:ext cx="1778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sp>
            <p:nvSpPr>
              <p:cNvPr id="373" name="Rectangle 372">
                <a:extLst>
                  <a:ext uri="{FF2B5EF4-FFF2-40B4-BE49-F238E27FC236}">
                    <a16:creationId xmlns:a16="http://schemas.microsoft.com/office/drawing/2014/main" id="{BD52518D-8CB7-4032-8C7F-3D6FBF9B5862}"/>
                  </a:ext>
                </a:extLst>
              </p:cNvPr>
              <p:cNvSpPr>
                <a:spLocks noChangeArrowheads="1"/>
              </p:cNvSpPr>
              <p:nvPr userDrawn="1"/>
            </p:nvSpPr>
            <p:spPr bwMode="auto">
              <a:xfrm>
                <a:off x="7518401" y="5356226"/>
                <a:ext cx="2413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endParaRPr lang="en-US">
                  <a:solidFill>
                    <a:srgbClr val="FFFFFF"/>
                  </a:solidFill>
                  <a:latin typeface="Segoe UI Semilight"/>
                </a:endParaRPr>
              </a:p>
            </p:txBody>
          </p:sp>
        </p:grpSp>
      </p:grpSp>
      <p:grpSp>
        <p:nvGrpSpPr>
          <p:cNvPr id="392" name="Group 391">
            <a:extLst>
              <a:ext uri="{FF2B5EF4-FFF2-40B4-BE49-F238E27FC236}">
                <a16:creationId xmlns:a16="http://schemas.microsoft.com/office/drawing/2014/main" id="{A47627F1-6B34-423D-8E43-91658088A8FC}"/>
              </a:ext>
            </a:extLst>
          </p:cNvPr>
          <p:cNvGrpSpPr/>
          <p:nvPr/>
        </p:nvGrpSpPr>
        <p:grpSpPr>
          <a:xfrm>
            <a:off x="865" y="6002297"/>
            <a:ext cx="2744073" cy="865375"/>
            <a:chOff x="0" y="6002662"/>
            <a:chExt cx="2744462" cy="865498"/>
          </a:xfrm>
        </p:grpSpPr>
        <p:grpSp>
          <p:nvGrpSpPr>
            <p:cNvPr id="393" name="Group 392">
              <a:extLst>
                <a:ext uri="{FF2B5EF4-FFF2-40B4-BE49-F238E27FC236}">
                  <a16:creationId xmlns:a16="http://schemas.microsoft.com/office/drawing/2014/main" id="{50FB7ABD-4E50-4F03-93C6-BE937485BB55}"/>
                </a:ext>
              </a:extLst>
            </p:cNvPr>
            <p:cNvGrpSpPr/>
            <p:nvPr/>
          </p:nvGrpSpPr>
          <p:grpSpPr>
            <a:xfrm flipH="1">
              <a:off x="0" y="6039805"/>
              <a:ext cx="1018193" cy="818195"/>
              <a:chOff x="11693671" y="6275387"/>
              <a:chExt cx="742805" cy="596900"/>
            </a:xfrm>
          </p:grpSpPr>
          <p:sp>
            <p:nvSpPr>
              <p:cNvPr id="395" name="Freeform: Shape 394">
                <a:extLst>
                  <a:ext uri="{FF2B5EF4-FFF2-40B4-BE49-F238E27FC236}">
                    <a16:creationId xmlns:a16="http://schemas.microsoft.com/office/drawing/2014/main" id="{10501F8A-2712-4F30-B071-C19A2F01399C}"/>
                  </a:ext>
                </a:extLst>
              </p:cNvPr>
              <p:cNvSpPr>
                <a:spLocks/>
              </p:cNvSpPr>
              <p:nvPr/>
            </p:nvSpPr>
            <p:spPr bwMode="auto">
              <a:xfrm>
                <a:off x="11693671" y="6551612"/>
                <a:ext cx="742805" cy="320675"/>
              </a:xfrm>
              <a:custGeom>
                <a:avLst/>
                <a:gdLst>
                  <a:gd name="connsiteX0" fmla="*/ 581819 w 742805"/>
                  <a:gd name="connsiteY0" fmla="*/ 0 h 320675"/>
                  <a:gd name="connsiteX1" fmla="*/ 672444 w 742805"/>
                  <a:gd name="connsiteY1" fmla="*/ 5859 h 320675"/>
                  <a:gd name="connsiteX2" fmla="*/ 742805 w 742805"/>
                  <a:gd name="connsiteY2" fmla="*/ 19687 h 320675"/>
                  <a:gd name="connsiteX3" fmla="*/ 742805 w 742805"/>
                  <a:gd name="connsiteY3" fmla="*/ 320675 h 320675"/>
                  <a:gd name="connsiteX4" fmla="*/ 0 w 742805"/>
                  <a:gd name="connsiteY4" fmla="*/ 320675 h 320675"/>
                  <a:gd name="connsiteX5" fmla="*/ 581819 w 742805"/>
                  <a:gd name="connsiteY5"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805" h="320675">
                    <a:moveTo>
                      <a:pt x="581819" y="0"/>
                    </a:moveTo>
                    <a:cubicBezTo>
                      <a:pt x="612555" y="0"/>
                      <a:pt x="642804" y="1994"/>
                      <a:pt x="672444" y="5859"/>
                    </a:cubicBezTo>
                    <a:lnTo>
                      <a:pt x="742805" y="19687"/>
                    </a:lnTo>
                    <a:lnTo>
                      <a:pt x="742805" y="320675"/>
                    </a:lnTo>
                    <a:lnTo>
                      <a:pt x="0" y="320675"/>
                    </a:lnTo>
                    <a:cubicBezTo>
                      <a:pt x="121212" y="127581"/>
                      <a:pt x="335931" y="0"/>
                      <a:pt x="581819"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kern="0">
                  <a:solidFill>
                    <a:srgbClr val="353535"/>
                  </a:solidFill>
                  <a:latin typeface="Segoe UI Semilight"/>
                </a:endParaRPr>
              </a:p>
            </p:txBody>
          </p:sp>
          <p:sp>
            <p:nvSpPr>
              <p:cNvPr id="396" name="Freeform 312">
                <a:extLst>
                  <a:ext uri="{FF2B5EF4-FFF2-40B4-BE49-F238E27FC236}">
                    <a16:creationId xmlns:a16="http://schemas.microsoft.com/office/drawing/2014/main" id="{8032FB97-D12D-4042-870D-ED4F5F5882F6}"/>
                  </a:ext>
                </a:extLst>
              </p:cNvPr>
              <p:cNvSpPr>
                <a:spLocks/>
              </p:cNvSpPr>
              <p:nvPr/>
            </p:nvSpPr>
            <p:spPr bwMode="auto">
              <a:xfrm>
                <a:off x="12028543" y="6275387"/>
                <a:ext cx="295275" cy="538163"/>
              </a:xfrm>
              <a:custGeom>
                <a:avLst/>
                <a:gdLst>
                  <a:gd name="T0" fmla="*/ 92 w 186"/>
                  <a:gd name="T1" fmla="*/ 0 h 339"/>
                  <a:gd name="T2" fmla="*/ 0 w 186"/>
                  <a:gd name="T3" fmla="*/ 339 h 339"/>
                  <a:gd name="T4" fmla="*/ 186 w 186"/>
                  <a:gd name="T5" fmla="*/ 339 h 339"/>
                  <a:gd name="T6" fmla="*/ 92 w 186"/>
                  <a:gd name="T7" fmla="*/ 0 h 339"/>
                </a:gdLst>
                <a:ahLst/>
                <a:cxnLst>
                  <a:cxn ang="0">
                    <a:pos x="T0" y="T1"/>
                  </a:cxn>
                  <a:cxn ang="0">
                    <a:pos x="T2" y="T3"/>
                  </a:cxn>
                  <a:cxn ang="0">
                    <a:pos x="T4" y="T5"/>
                  </a:cxn>
                  <a:cxn ang="0">
                    <a:pos x="T6" y="T7"/>
                  </a:cxn>
                </a:cxnLst>
                <a:rect l="0" t="0" r="r" b="b"/>
                <a:pathLst>
                  <a:path w="186" h="339">
                    <a:moveTo>
                      <a:pt x="92" y="0"/>
                    </a:moveTo>
                    <a:lnTo>
                      <a:pt x="0" y="339"/>
                    </a:lnTo>
                    <a:lnTo>
                      <a:pt x="186" y="339"/>
                    </a:lnTo>
                    <a:lnTo>
                      <a:pt x="92"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nvGrpSpPr>
              <p:cNvPr id="397" name="Group 396">
                <a:extLst>
                  <a:ext uri="{FF2B5EF4-FFF2-40B4-BE49-F238E27FC236}">
                    <a16:creationId xmlns:a16="http://schemas.microsoft.com/office/drawing/2014/main" id="{A352A740-C66E-41DD-98DC-CA5E9A64713D}"/>
                  </a:ext>
                </a:extLst>
              </p:cNvPr>
              <p:cNvGrpSpPr/>
              <p:nvPr/>
            </p:nvGrpSpPr>
            <p:grpSpPr>
              <a:xfrm>
                <a:off x="11846828" y="6362695"/>
                <a:ext cx="138113" cy="393701"/>
                <a:chOff x="11890430" y="6270624"/>
                <a:chExt cx="138113" cy="393701"/>
              </a:xfrm>
            </p:grpSpPr>
            <p:sp>
              <p:nvSpPr>
                <p:cNvPr id="398" name="Freeform 313">
                  <a:extLst>
                    <a:ext uri="{FF2B5EF4-FFF2-40B4-BE49-F238E27FC236}">
                      <a16:creationId xmlns:a16="http://schemas.microsoft.com/office/drawing/2014/main" id="{493A640E-6525-4096-85F0-EC4A823A1594}"/>
                    </a:ext>
                  </a:extLst>
                </p:cNvPr>
                <p:cNvSpPr>
                  <a:spLocks/>
                </p:cNvSpPr>
                <p:nvPr/>
              </p:nvSpPr>
              <p:spPr bwMode="auto">
                <a:xfrm>
                  <a:off x="11890430" y="64500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399" name="Freeform 314">
                  <a:extLst>
                    <a:ext uri="{FF2B5EF4-FFF2-40B4-BE49-F238E27FC236}">
                      <a16:creationId xmlns:a16="http://schemas.microsoft.com/office/drawing/2014/main" id="{0E49DFA5-2CEC-4D06-81CB-206C4891AFF6}"/>
                    </a:ext>
                  </a:extLst>
                </p:cNvPr>
                <p:cNvSpPr>
                  <a:spLocks/>
                </p:cNvSpPr>
                <p:nvPr/>
              </p:nvSpPr>
              <p:spPr bwMode="auto">
                <a:xfrm>
                  <a:off x="11890430" y="63611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0" name="Freeform 315">
                  <a:extLst>
                    <a:ext uri="{FF2B5EF4-FFF2-40B4-BE49-F238E27FC236}">
                      <a16:creationId xmlns:a16="http://schemas.microsoft.com/office/drawing/2014/main" id="{EFA7A246-1E8E-4DE9-8B74-EF875CCEB838}"/>
                    </a:ext>
                  </a:extLst>
                </p:cNvPr>
                <p:cNvSpPr>
                  <a:spLocks/>
                </p:cNvSpPr>
                <p:nvPr/>
              </p:nvSpPr>
              <p:spPr bwMode="auto">
                <a:xfrm>
                  <a:off x="11890430" y="6270624"/>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pic>
          <p:nvPicPr>
            <p:cNvPr id="394" name="Picture 393">
              <a:extLst>
                <a:ext uri="{FF2B5EF4-FFF2-40B4-BE49-F238E27FC236}">
                  <a16:creationId xmlns:a16="http://schemas.microsoft.com/office/drawing/2014/main" id="{09B0C579-992E-4136-8A09-ED64B82866AB}"/>
                </a:ext>
              </a:extLst>
            </p:cNvPr>
            <p:cNvPicPr>
              <a:picLocks noChangeAspect="1"/>
            </p:cNvPicPr>
            <p:nvPr/>
          </p:nvPicPr>
          <p:blipFill>
            <a:blip r:embed="rId4"/>
            <a:stretch>
              <a:fillRect/>
            </a:stretch>
          </p:blipFill>
          <p:spPr>
            <a:xfrm flipH="1">
              <a:off x="198886" y="6002662"/>
              <a:ext cx="2545576" cy="865498"/>
            </a:xfrm>
            <a:prstGeom prst="rect">
              <a:avLst/>
            </a:prstGeom>
          </p:spPr>
        </p:pic>
      </p:grpSp>
      <p:sp>
        <p:nvSpPr>
          <p:cNvPr id="401" name="Rectangle 400">
            <a:extLst>
              <a:ext uri="{FF2B5EF4-FFF2-40B4-BE49-F238E27FC236}">
                <a16:creationId xmlns:a16="http://schemas.microsoft.com/office/drawing/2014/main" id="{B9D051C2-9D73-495D-A70E-2D415291C8B0}"/>
              </a:ext>
            </a:extLst>
          </p:cNvPr>
          <p:cNvSpPr/>
          <p:nvPr/>
        </p:nvSpPr>
        <p:spPr bwMode="auto">
          <a:xfrm>
            <a:off x="865" y="6748362"/>
            <a:ext cx="12190271" cy="109152"/>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2" name="Text Placeholder 1">
            <a:extLst>
              <a:ext uri="{FF2B5EF4-FFF2-40B4-BE49-F238E27FC236}">
                <a16:creationId xmlns:a16="http://schemas.microsoft.com/office/drawing/2014/main" id="{0F28F105-3A33-4A32-8D2B-42EECDB6C3A2}"/>
              </a:ext>
            </a:extLst>
          </p:cNvPr>
          <p:cNvSpPr txBox="1">
            <a:spLocks/>
          </p:cNvSpPr>
          <p:nvPr/>
        </p:nvSpPr>
        <p:spPr>
          <a:xfrm>
            <a:off x="523938" y="4725380"/>
            <a:ext cx="4862882" cy="1606492"/>
          </a:xfrm>
          <a:prstGeom prst="rect">
            <a:avLst/>
          </a:prstGeom>
          <a:noFill/>
        </p:spPr>
        <p:txBody>
          <a:bodyPr lIns="0" tIns="91427" bIns="91427">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pPr>
            <a:r>
              <a:rPr lang="en-US" sz="1400" u="sng" dirty="0">
                <a:solidFill>
                  <a:srgbClr val="FFFFFF"/>
                </a:solidFill>
                <a:latin typeface="Segoe UI Semibold" panose="020B0702040204020203" pitchFamily="34" charset="0"/>
                <a:ea typeface="Segoe UI" panose="020B0502040204020203" pitchFamily="34" charset="0"/>
                <a:cs typeface="Segoe UI" panose="020B0502040204020203" pitchFamily="34" charset="0"/>
              </a:rPr>
              <a:t>Goals</a:t>
            </a:r>
            <a:endParaRPr lang="en-US" sz="1400" dirty="0">
              <a:solidFill>
                <a:srgbClr val="FFFFFF"/>
              </a:solidFill>
              <a:latin typeface="Segoe UI Semibold" panose="020B0702040204020203" pitchFamily="34" charset="0"/>
              <a:ea typeface="Segoe UI" panose="020B0502040204020203" pitchFamily="34" charset="0"/>
              <a:cs typeface="Segoe UI" panose="020B0502040204020203" pitchFamily="34" charset="0"/>
            </a:endParaRP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Start Simple. Add Complexity. No dead-ends.</a:t>
            </a: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Bot adapts to the user, based on context</a:t>
            </a: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Composable and intelligent controls to manage complexity</a:t>
            </a:r>
          </a:p>
        </p:txBody>
      </p:sp>
      <p:grpSp>
        <p:nvGrpSpPr>
          <p:cNvPr id="6" name="Group 5">
            <a:extLst>
              <a:ext uri="{FF2B5EF4-FFF2-40B4-BE49-F238E27FC236}">
                <a16:creationId xmlns:a16="http://schemas.microsoft.com/office/drawing/2014/main" id="{7916F098-F32A-40D9-AED0-7C0E90AC46B1}"/>
              </a:ext>
            </a:extLst>
          </p:cNvPr>
          <p:cNvGrpSpPr/>
          <p:nvPr/>
        </p:nvGrpSpPr>
        <p:grpSpPr>
          <a:xfrm>
            <a:off x="8377312" y="1532070"/>
            <a:ext cx="651687" cy="284801"/>
            <a:chOff x="6934945" y="1531801"/>
            <a:chExt cx="651780" cy="284842"/>
          </a:xfrm>
        </p:grpSpPr>
        <p:grpSp>
          <p:nvGrpSpPr>
            <p:cNvPr id="403" name="Group 25">
              <a:extLst>
                <a:ext uri="{FF2B5EF4-FFF2-40B4-BE49-F238E27FC236}">
                  <a16:creationId xmlns:a16="http://schemas.microsoft.com/office/drawing/2014/main" id="{1198F0CE-024A-41F2-9B0A-0F97707FECB8}"/>
                </a:ext>
              </a:extLst>
            </p:cNvPr>
            <p:cNvGrpSpPr>
              <a:grpSpLocks noChangeAspect="1"/>
            </p:cNvGrpSpPr>
            <p:nvPr/>
          </p:nvGrpSpPr>
          <p:grpSpPr bwMode="auto">
            <a:xfrm>
              <a:off x="7325484" y="1531801"/>
              <a:ext cx="176703" cy="176057"/>
              <a:chOff x="3594" y="922"/>
              <a:chExt cx="547" cy="545"/>
            </a:xfrm>
          </p:grpSpPr>
          <p:sp>
            <p:nvSpPr>
              <p:cNvPr id="405" name="Freeform 26">
                <a:extLst>
                  <a:ext uri="{FF2B5EF4-FFF2-40B4-BE49-F238E27FC236}">
                    <a16:creationId xmlns:a16="http://schemas.microsoft.com/office/drawing/2014/main" id="{7E5A060C-940D-454F-8CB5-5ABE94D969B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06" name="Freeform 27">
                <a:extLst>
                  <a:ext uri="{FF2B5EF4-FFF2-40B4-BE49-F238E27FC236}">
                    <a16:creationId xmlns:a16="http://schemas.microsoft.com/office/drawing/2014/main" id="{79D78DCD-BD79-400B-BAC3-8BB552CC2D9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07" name="Group 25">
              <a:extLst>
                <a:ext uri="{FF2B5EF4-FFF2-40B4-BE49-F238E27FC236}">
                  <a16:creationId xmlns:a16="http://schemas.microsoft.com/office/drawing/2014/main" id="{54DE43D5-023A-4238-AA87-C8B3B3540685}"/>
                </a:ext>
              </a:extLst>
            </p:cNvPr>
            <p:cNvGrpSpPr>
              <a:grpSpLocks noChangeAspect="1"/>
            </p:cNvGrpSpPr>
            <p:nvPr/>
          </p:nvGrpSpPr>
          <p:grpSpPr bwMode="auto">
            <a:xfrm>
              <a:off x="7211251" y="1633700"/>
              <a:ext cx="132718" cy="132233"/>
              <a:chOff x="3594" y="922"/>
              <a:chExt cx="547" cy="545"/>
            </a:xfrm>
          </p:grpSpPr>
          <p:sp>
            <p:nvSpPr>
              <p:cNvPr id="409" name="Freeform 26">
                <a:extLst>
                  <a:ext uri="{FF2B5EF4-FFF2-40B4-BE49-F238E27FC236}">
                    <a16:creationId xmlns:a16="http://schemas.microsoft.com/office/drawing/2014/main" id="{B5FDD05D-EEC9-483E-8FEA-C622151CE37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10" name="Freeform 27">
                <a:extLst>
                  <a:ext uri="{FF2B5EF4-FFF2-40B4-BE49-F238E27FC236}">
                    <a16:creationId xmlns:a16="http://schemas.microsoft.com/office/drawing/2014/main" id="{BCDEDA0F-2DDF-43C5-B7B2-D2174FD4909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1" name="Group 25">
              <a:extLst>
                <a:ext uri="{FF2B5EF4-FFF2-40B4-BE49-F238E27FC236}">
                  <a16:creationId xmlns:a16="http://schemas.microsoft.com/office/drawing/2014/main" id="{91E04310-4479-487D-B76E-D1D47825DF94}"/>
                </a:ext>
              </a:extLst>
            </p:cNvPr>
            <p:cNvGrpSpPr>
              <a:grpSpLocks noChangeAspect="1"/>
            </p:cNvGrpSpPr>
            <p:nvPr/>
          </p:nvGrpSpPr>
          <p:grpSpPr bwMode="auto">
            <a:xfrm>
              <a:off x="7338957" y="1722165"/>
              <a:ext cx="87913" cy="87592"/>
              <a:chOff x="3594" y="922"/>
              <a:chExt cx="547" cy="545"/>
            </a:xfrm>
          </p:grpSpPr>
          <p:sp>
            <p:nvSpPr>
              <p:cNvPr id="413" name="Freeform 26">
                <a:extLst>
                  <a:ext uri="{FF2B5EF4-FFF2-40B4-BE49-F238E27FC236}">
                    <a16:creationId xmlns:a16="http://schemas.microsoft.com/office/drawing/2014/main" id="{9AD1201B-CB19-4D5D-8677-FD69B22E7B4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14" name="Freeform 27">
                <a:extLst>
                  <a:ext uri="{FF2B5EF4-FFF2-40B4-BE49-F238E27FC236}">
                    <a16:creationId xmlns:a16="http://schemas.microsoft.com/office/drawing/2014/main" id="{857F0FE7-7261-46C7-BC9E-B40889DAA969}"/>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6" name="Group 25">
              <a:extLst>
                <a:ext uri="{FF2B5EF4-FFF2-40B4-BE49-F238E27FC236}">
                  <a16:creationId xmlns:a16="http://schemas.microsoft.com/office/drawing/2014/main" id="{605D473B-08B1-461E-AFAB-B5F839DC6B44}"/>
                </a:ext>
              </a:extLst>
            </p:cNvPr>
            <p:cNvGrpSpPr>
              <a:grpSpLocks noChangeAspect="1"/>
            </p:cNvGrpSpPr>
            <p:nvPr/>
          </p:nvGrpSpPr>
          <p:grpSpPr bwMode="auto">
            <a:xfrm rot="18045340" flipH="1">
              <a:off x="6934622" y="1602706"/>
              <a:ext cx="176703" cy="176057"/>
              <a:chOff x="3594" y="922"/>
              <a:chExt cx="547" cy="545"/>
            </a:xfrm>
          </p:grpSpPr>
          <p:sp>
            <p:nvSpPr>
              <p:cNvPr id="423" name="Freeform 26">
                <a:extLst>
                  <a:ext uri="{FF2B5EF4-FFF2-40B4-BE49-F238E27FC236}">
                    <a16:creationId xmlns:a16="http://schemas.microsoft.com/office/drawing/2014/main" id="{A2052BAE-D780-4172-95F7-65EA0C8156C4}"/>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4" name="Freeform 27">
                <a:extLst>
                  <a:ext uri="{FF2B5EF4-FFF2-40B4-BE49-F238E27FC236}">
                    <a16:creationId xmlns:a16="http://schemas.microsoft.com/office/drawing/2014/main" id="{503712B8-3589-4F24-8775-D2EBA04B39A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7" name="Group 25">
              <a:extLst>
                <a:ext uri="{FF2B5EF4-FFF2-40B4-BE49-F238E27FC236}">
                  <a16:creationId xmlns:a16="http://schemas.microsoft.com/office/drawing/2014/main" id="{1D76E7BC-9AC0-4B48-B9B2-069FA834CB38}"/>
                </a:ext>
              </a:extLst>
            </p:cNvPr>
            <p:cNvGrpSpPr>
              <a:grpSpLocks noChangeAspect="1"/>
            </p:cNvGrpSpPr>
            <p:nvPr/>
          </p:nvGrpSpPr>
          <p:grpSpPr bwMode="auto">
            <a:xfrm rot="18045340" flipH="1">
              <a:off x="7095014" y="1548456"/>
              <a:ext cx="132718" cy="132233"/>
              <a:chOff x="3594" y="922"/>
              <a:chExt cx="547" cy="545"/>
            </a:xfrm>
          </p:grpSpPr>
          <p:sp>
            <p:nvSpPr>
              <p:cNvPr id="421" name="Freeform 26">
                <a:extLst>
                  <a:ext uri="{FF2B5EF4-FFF2-40B4-BE49-F238E27FC236}">
                    <a16:creationId xmlns:a16="http://schemas.microsoft.com/office/drawing/2014/main" id="{E3357B23-A2B3-4D0B-89A0-0EA16EF72E6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2" name="Freeform 27">
                <a:extLst>
                  <a:ext uri="{FF2B5EF4-FFF2-40B4-BE49-F238E27FC236}">
                    <a16:creationId xmlns:a16="http://schemas.microsoft.com/office/drawing/2014/main" id="{23339073-722D-4FE7-B207-6C1D95E48CED}"/>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18" name="Group 25">
              <a:extLst>
                <a:ext uri="{FF2B5EF4-FFF2-40B4-BE49-F238E27FC236}">
                  <a16:creationId xmlns:a16="http://schemas.microsoft.com/office/drawing/2014/main" id="{B937F1DF-A978-407E-A9C8-16E726BEE87D}"/>
                </a:ext>
              </a:extLst>
            </p:cNvPr>
            <p:cNvGrpSpPr>
              <a:grpSpLocks noChangeAspect="1"/>
            </p:cNvGrpSpPr>
            <p:nvPr/>
          </p:nvGrpSpPr>
          <p:grpSpPr bwMode="auto">
            <a:xfrm rot="18045340" flipH="1">
              <a:off x="7120409" y="1695095"/>
              <a:ext cx="87913" cy="87592"/>
              <a:chOff x="3594" y="922"/>
              <a:chExt cx="547" cy="545"/>
            </a:xfrm>
          </p:grpSpPr>
          <p:sp>
            <p:nvSpPr>
              <p:cNvPr id="419" name="Freeform 26">
                <a:extLst>
                  <a:ext uri="{FF2B5EF4-FFF2-40B4-BE49-F238E27FC236}">
                    <a16:creationId xmlns:a16="http://schemas.microsoft.com/office/drawing/2014/main" id="{890120A7-169C-4739-B9F1-7DEB27794A7A}"/>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0" name="Freeform 27">
                <a:extLst>
                  <a:ext uri="{FF2B5EF4-FFF2-40B4-BE49-F238E27FC236}">
                    <a16:creationId xmlns:a16="http://schemas.microsoft.com/office/drawing/2014/main" id="{8164F4ED-EFCF-401A-AE98-A9A9AACB7ED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425" name="Group 25">
              <a:extLst>
                <a:ext uri="{FF2B5EF4-FFF2-40B4-BE49-F238E27FC236}">
                  <a16:creationId xmlns:a16="http://schemas.microsoft.com/office/drawing/2014/main" id="{B35A963D-B161-443C-BBD8-278EE7009AC9}"/>
                </a:ext>
              </a:extLst>
            </p:cNvPr>
            <p:cNvGrpSpPr>
              <a:grpSpLocks noChangeAspect="1"/>
            </p:cNvGrpSpPr>
            <p:nvPr/>
          </p:nvGrpSpPr>
          <p:grpSpPr bwMode="auto">
            <a:xfrm>
              <a:off x="7454007" y="1684410"/>
              <a:ext cx="132718" cy="132233"/>
              <a:chOff x="3594" y="922"/>
              <a:chExt cx="547" cy="545"/>
            </a:xfrm>
          </p:grpSpPr>
          <p:sp>
            <p:nvSpPr>
              <p:cNvPr id="426" name="Freeform 26">
                <a:extLst>
                  <a:ext uri="{FF2B5EF4-FFF2-40B4-BE49-F238E27FC236}">
                    <a16:creationId xmlns:a16="http://schemas.microsoft.com/office/drawing/2014/main" id="{23CA5CDF-D072-4925-9A5B-D92C7B28FAD9}"/>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27" name="Freeform 27">
                <a:extLst>
                  <a:ext uri="{FF2B5EF4-FFF2-40B4-BE49-F238E27FC236}">
                    <a16:creationId xmlns:a16="http://schemas.microsoft.com/office/drawing/2014/main" id="{D9ECBA86-4A21-440F-8F18-ACCF464AD196}"/>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sp>
        <p:nvSpPr>
          <p:cNvPr id="428" name="Rectangle 427">
            <a:extLst>
              <a:ext uri="{FF2B5EF4-FFF2-40B4-BE49-F238E27FC236}">
                <a16:creationId xmlns:a16="http://schemas.microsoft.com/office/drawing/2014/main" id="{D5ACEAA9-9CC2-4EC2-9B43-CB28B8FD20C2}"/>
              </a:ext>
            </a:extLst>
          </p:cNvPr>
          <p:cNvSpPr>
            <a:spLocks noChangeArrowheads="1"/>
          </p:cNvSpPr>
          <p:nvPr/>
        </p:nvSpPr>
        <p:spPr bwMode="auto">
          <a:xfrm>
            <a:off x="8260453" y="2988428"/>
            <a:ext cx="882117" cy="380511"/>
          </a:xfrm>
          <a:prstGeom prst="rect">
            <a:avLst/>
          </a:prstGeom>
          <a:noFill/>
          <a:ln>
            <a:noFill/>
          </a:ln>
        </p:spPr>
        <p:txBody>
          <a:bodyPr spcFirstLastPara="1" vert="horz" wrap="none" lIns="0" tIns="0" rIns="0" bIns="0" numCol="1" anchor="ctr" anchorCtr="0" compatLnSpc="1">
            <a:prstTxWarp prst="textArchUp">
              <a:avLst>
                <a:gd name="adj" fmla="val 11375144"/>
              </a:avLst>
            </a:prstTxWarp>
            <a:spAutoFit/>
          </a:bodyPr>
          <a:lstStyle/>
          <a:p>
            <a:pPr algn="ctr" defTabSz="914225"/>
            <a:r>
              <a:rPr lang="en-US" sz="1100" b="1" dirty="0">
                <a:solidFill>
                  <a:srgbClr val="EAEAEA">
                    <a:lumMod val="25000"/>
                  </a:srgbClr>
                </a:solidFill>
                <a:latin typeface="Segoe UI" panose="020B0502040204020203" pitchFamily="34" charset="0"/>
                <a:ea typeface="Segoe UI" panose="020B0502040204020203" pitchFamily="34" charset="0"/>
                <a:cs typeface="Segoe UI" panose="020B0502040204020203" pitchFamily="34" charset="0"/>
              </a:rPr>
              <a:t>BOT BUILDER</a:t>
            </a:r>
          </a:p>
        </p:txBody>
      </p:sp>
      <p:pic>
        <p:nvPicPr>
          <p:cNvPr id="429" name="Picture 428" descr="bot-framework-default-7.png">
            <a:extLst>
              <a:ext uri="{FF2B5EF4-FFF2-40B4-BE49-F238E27FC236}">
                <a16:creationId xmlns:a16="http://schemas.microsoft.com/office/drawing/2014/main" id="{C3F5523D-50DE-44C6-9273-06E189C1DD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9267" y="3136030"/>
            <a:ext cx="450507" cy="450508"/>
          </a:xfrm>
          <a:prstGeom prst="ellipse">
            <a:avLst/>
          </a:prstGeom>
        </p:spPr>
      </p:pic>
      <p:sp>
        <p:nvSpPr>
          <p:cNvPr id="431" name="Rectangle 430">
            <a:extLst>
              <a:ext uri="{FF2B5EF4-FFF2-40B4-BE49-F238E27FC236}">
                <a16:creationId xmlns:a16="http://schemas.microsoft.com/office/drawing/2014/main" id="{F5D15ADC-5AEE-4D5D-8763-FDC3A65E9398}"/>
              </a:ext>
            </a:extLst>
          </p:cNvPr>
          <p:cNvSpPr>
            <a:spLocks noChangeArrowheads="1"/>
          </p:cNvSpPr>
          <p:nvPr/>
        </p:nvSpPr>
        <p:spPr bwMode="auto">
          <a:xfrm>
            <a:off x="8179867" y="3826965"/>
            <a:ext cx="1076363" cy="195339"/>
          </a:xfrm>
          <a:prstGeom prst="rect">
            <a:avLst/>
          </a:prstGeom>
          <a:noFill/>
          <a:ln>
            <a:noFill/>
          </a:ln>
        </p:spPr>
        <p:txBody>
          <a:bodyPr vert="horz" wrap="square" lIns="0" tIns="0" rIns="0" bIns="0" numCol="1" anchor="ctr" anchorCtr="0" compatLnSpc="1">
            <a:prstTxWarp prst="textNoShape">
              <a:avLst/>
            </a:prstTxWarp>
          </a:bodyPr>
          <a:lstStyle/>
          <a:p>
            <a:pPr algn="ctr" defTabSz="914225"/>
            <a:r>
              <a:rPr lang="en-US" sz="1100" b="1" dirty="0">
                <a:solidFill>
                  <a:srgbClr val="EAEAEA">
                    <a:lumMod val="25000"/>
                  </a:srgbClr>
                </a:solidFill>
                <a:latin typeface="Segoe UI" panose="020B0502040204020203" pitchFamily="34" charset="0"/>
                <a:ea typeface="Segoe UI" panose="020B0502040204020203" pitchFamily="34" charset="0"/>
                <a:cs typeface="Segoe UI" panose="020B0502040204020203" pitchFamily="34" charset="0"/>
              </a:rPr>
              <a:t>Bot Controls</a:t>
            </a:r>
          </a:p>
        </p:txBody>
      </p:sp>
      <p:cxnSp>
        <p:nvCxnSpPr>
          <p:cNvPr id="432" name="Straight Arrow Connector 431">
            <a:extLst>
              <a:ext uri="{FF2B5EF4-FFF2-40B4-BE49-F238E27FC236}">
                <a16:creationId xmlns:a16="http://schemas.microsoft.com/office/drawing/2014/main" id="{3FA879F6-D1B0-4C7C-9A7A-C292AF185557}"/>
              </a:ext>
            </a:extLst>
          </p:cNvPr>
          <p:cNvCxnSpPr>
            <a:cxnSpLocks/>
          </p:cNvCxnSpPr>
          <p:nvPr/>
        </p:nvCxnSpPr>
        <p:spPr>
          <a:xfrm>
            <a:off x="8721631" y="3692492"/>
            <a:ext cx="0" cy="182854"/>
          </a:xfrm>
          <a:prstGeom prst="straightConnector1">
            <a:avLst/>
          </a:prstGeom>
          <a:noFill/>
          <a:ln w="6350" cap="flat">
            <a:solidFill>
              <a:schemeClr val="bg1"/>
            </a:solidFill>
            <a:prstDash val="solid"/>
            <a:miter lim="800000"/>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cxnSp>
      <p:grpSp>
        <p:nvGrpSpPr>
          <p:cNvPr id="433" name="Group 432">
            <a:extLst>
              <a:ext uri="{FF2B5EF4-FFF2-40B4-BE49-F238E27FC236}">
                <a16:creationId xmlns:a16="http://schemas.microsoft.com/office/drawing/2014/main" id="{42F2531A-B02D-46AC-A244-EAF54F90B6F4}"/>
              </a:ext>
            </a:extLst>
          </p:cNvPr>
          <p:cNvGrpSpPr/>
          <p:nvPr/>
        </p:nvGrpSpPr>
        <p:grpSpPr>
          <a:xfrm>
            <a:off x="9102514" y="4417033"/>
            <a:ext cx="1890579" cy="1301762"/>
            <a:chOff x="13855907" y="5335422"/>
            <a:chExt cx="2249274" cy="1548743"/>
          </a:xfrm>
        </p:grpSpPr>
        <p:grpSp>
          <p:nvGrpSpPr>
            <p:cNvPr id="434" name="Group 433">
              <a:extLst>
                <a:ext uri="{FF2B5EF4-FFF2-40B4-BE49-F238E27FC236}">
                  <a16:creationId xmlns:a16="http://schemas.microsoft.com/office/drawing/2014/main" id="{429D81E5-E375-4C26-9F82-9741EF5EE6AF}"/>
                </a:ext>
              </a:extLst>
            </p:cNvPr>
            <p:cNvGrpSpPr/>
            <p:nvPr/>
          </p:nvGrpSpPr>
          <p:grpSpPr>
            <a:xfrm rot="882817">
              <a:off x="15288912" y="5901469"/>
              <a:ext cx="400329" cy="611676"/>
              <a:chOff x="5245434" y="3612522"/>
              <a:chExt cx="228908" cy="349756"/>
            </a:xfrm>
          </p:grpSpPr>
          <p:sp>
            <p:nvSpPr>
              <p:cNvPr id="483" name="Freeform 448">
                <a:extLst>
                  <a:ext uri="{FF2B5EF4-FFF2-40B4-BE49-F238E27FC236}">
                    <a16:creationId xmlns:a16="http://schemas.microsoft.com/office/drawing/2014/main" id="{B1068C72-9805-499E-BD8F-CDAE5CDAC910}"/>
                  </a:ext>
                </a:extLst>
              </p:cNvPr>
              <p:cNvSpPr>
                <a:spLocks/>
              </p:cNvSpPr>
              <p:nvPr/>
            </p:nvSpPr>
            <p:spPr bwMode="auto">
              <a:xfrm rot="10800000">
                <a:off x="5245434" y="3612523"/>
                <a:ext cx="100475" cy="349755"/>
              </a:xfrm>
              <a:custGeom>
                <a:avLst/>
                <a:gdLst>
                  <a:gd name="T0" fmla="*/ 29 w 36"/>
                  <a:gd name="T1" fmla="*/ 0 h 126"/>
                  <a:gd name="T2" fmla="*/ 22 w 36"/>
                  <a:gd name="T3" fmla="*/ 7 h 126"/>
                  <a:gd name="T4" fmla="*/ 0 w 36"/>
                  <a:gd name="T5" fmla="*/ 126 h 126"/>
                  <a:gd name="T6" fmla="*/ 15 w 36"/>
                  <a:gd name="T7" fmla="*/ 126 h 126"/>
                  <a:gd name="T8" fmla="*/ 36 w 36"/>
                  <a:gd name="T9" fmla="*/ 7 h 126"/>
                  <a:gd name="T10" fmla="*/ 29 w 36"/>
                  <a:gd name="T11" fmla="*/ 0 h 126"/>
                </a:gdLst>
                <a:ahLst/>
                <a:cxnLst>
                  <a:cxn ang="0">
                    <a:pos x="T0" y="T1"/>
                  </a:cxn>
                  <a:cxn ang="0">
                    <a:pos x="T2" y="T3"/>
                  </a:cxn>
                  <a:cxn ang="0">
                    <a:pos x="T4" y="T5"/>
                  </a:cxn>
                  <a:cxn ang="0">
                    <a:pos x="T6" y="T7"/>
                  </a:cxn>
                  <a:cxn ang="0">
                    <a:pos x="T8" y="T9"/>
                  </a:cxn>
                  <a:cxn ang="0">
                    <a:pos x="T10" y="T11"/>
                  </a:cxn>
                </a:cxnLst>
                <a:rect l="0" t="0" r="r" b="b"/>
                <a:pathLst>
                  <a:path w="36" h="126">
                    <a:moveTo>
                      <a:pt x="29" y="0"/>
                    </a:moveTo>
                    <a:cubicBezTo>
                      <a:pt x="25" y="0"/>
                      <a:pt x="22" y="3"/>
                      <a:pt x="22" y="7"/>
                    </a:cubicBezTo>
                    <a:cubicBezTo>
                      <a:pt x="22" y="71"/>
                      <a:pt x="10" y="102"/>
                      <a:pt x="0" y="126"/>
                    </a:cubicBezTo>
                    <a:cubicBezTo>
                      <a:pt x="15" y="126"/>
                      <a:pt x="15" y="126"/>
                      <a:pt x="15" y="126"/>
                    </a:cubicBezTo>
                    <a:cubicBezTo>
                      <a:pt x="25" y="101"/>
                      <a:pt x="36" y="69"/>
                      <a:pt x="36" y="7"/>
                    </a:cubicBezTo>
                    <a:cubicBezTo>
                      <a:pt x="36" y="3"/>
                      <a:pt x="33" y="0"/>
                      <a:pt x="29"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84" name="Freeform 450">
                <a:extLst>
                  <a:ext uri="{FF2B5EF4-FFF2-40B4-BE49-F238E27FC236}">
                    <a16:creationId xmlns:a16="http://schemas.microsoft.com/office/drawing/2014/main" id="{1C3BE60C-EF6A-46D0-A16C-5152D59AA7E2}"/>
                  </a:ext>
                </a:extLst>
              </p:cNvPr>
              <p:cNvSpPr>
                <a:spLocks/>
              </p:cNvSpPr>
              <p:nvPr/>
            </p:nvSpPr>
            <p:spPr bwMode="auto">
              <a:xfrm rot="10800000">
                <a:off x="5373867" y="3612522"/>
                <a:ext cx="100475" cy="349755"/>
              </a:xfrm>
              <a:custGeom>
                <a:avLst/>
                <a:gdLst>
                  <a:gd name="T0" fmla="*/ 14 w 36"/>
                  <a:gd name="T1" fmla="*/ 7 h 126"/>
                  <a:gd name="T2" fmla="*/ 7 w 36"/>
                  <a:gd name="T3" fmla="*/ 0 h 126"/>
                  <a:gd name="T4" fmla="*/ 0 w 36"/>
                  <a:gd name="T5" fmla="*/ 7 h 126"/>
                  <a:gd name="T6" fmla="*/ 20 w 36"/>
                  <a:gd name="T7" fmla="*/ 126 h 126"/>
                  <a:gd name="T8" fmla="*/ 36 w 36"/>
                  <a:gd name="T9" fmla="*/ 126 h 126"/>
                  <a:gd name="T10" fmla="*/ 14 w 36"/>
                  <a:gd name="T11" fmla="*/ 7 h 126"/>
                </a:gdLst>
                <a:ahLst/>
                <a:cxnLst>
                  <a:cxn ang="0">
                    <a:pos x="T0" y="T1"/>
                  </a:cxn>
                  <a:cxn ang="0">
                    <a:pos x="T2" y="T3"/>
                  </a:cxn>
                  <a:cxn ang="0">
                    <a:pos x="T4" y="T5"/>
                  </a:cxn>
                  <a:cxn ang="0">
                    <a:pos x="T6" y="T7"/>
                  </a:cxn>
                  <a:cxn ang="0">
                    <a:pos x="T8" y="T9"/>
                  </a:cxn>
                  <a:cxn ang="0">
                    <a:pos x="T10" y="T11"/>
                  </a:cxn>
                </a:cxnLst>
                <a:rect l="0" t="0" r="r" b="b"/>
                <a:pathLst>
                  <a:path w="36" h="126">
                    <a:moveTo>
                      <a:pt x="14" y="7"/>
                    </a:moveTo>
                    <a:cubicBezTo>
                      <a:pt x="14" y="3"/>
                      <a:pt x="11" y="0"/>
                      <a:pt x="7" y="0"/>
                    </a:cubicBezTo>
                    <a:cubicBezTo>
                      <a:pt x="3" y="0"/>
                      <a:pt x="0" y="3"/>
                      <a:pt x="0" y="7"/>
                    </a:cubicBezTo>
                    <a:cubicBezTo>
                      <a:pt x="0" y="69"/>
                      <a:pt x="11" y="101"/>
                      <a:pt x="20" y="126"/>
                    </a:cubicBezTo>
                    <a:cubicBezTo>
                      <a:pt x="36" y="126"/>
                      <a:pt x="36" y="126"/>
                      <a:pt x="36" y="126"/>
                    </a:cubicBezTo>
                    <a:cubicBezTo>
                      <a:pt x="26" y="102"/>
                      <a:pt x="14" y="71"/>
                      <a:pt x="14" y="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35" name="Freeform 8">
              <a:extLst>
                <a:ext uri="{FF2B5EF4-FFF2-40B4-BE49-F238E27FC236}">
                  <a16:creationId xmlns:a16="http://schemas.microsoft.com/office/drawing/2014/main" id="{A43F77D7-4421-418F-A145-BFA55EE03A4C}"/>
                </a:ext>
              </a:extLst>
            </p:cNvPr>
            <p:cNvSpPr>
              <a:spLocks/>
            </p:cNvSpPr>
            <p:nvPr/>
          </p:nvSpPr>
          <p:spPr bwMode="auto">
            <a:xfrm>
              <a:off x="14026304" y="5335422"/>
              <a:ext cx="2078877" cy="1548743"/>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E9AD1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nvGrpSpPr>
            <p:cNvPr id="436" name="Group 435">
              <a:extLst>
                <a:ext uri="{FF2B5EF4-FFF2-40B4-BE49-F238E27FC236}">
                  <a16:creationId xmlns:a16="http://schemas.microsoft.com/office/drawing/2014/main" id="{C694EB17-EE70-45F1-AA27-036FB8A67C29}"/>
                </a:ext>
              </a:extLst>
            </p:cNvPr>
            <p:cNvGrpSpPr/>
            <p:nvPr/>
          </p:nvGrpSpPr>
          <p:grpSpPr>
            <a:xfrm rot="19998836">
              <a:off x="15044117" y="5496766"/>
              <a:ext cx="315988" cy="828108"/>
              <a:chOff x="4991782" y="3747966"/>
              <a:chExt cx="184150" cy="482600"/>
            </a:xfrm>
          </p:grpSpPr>
          <p:sp>
            <p:nvSpPr>
              <p:cNvPr id="481" name="Freeform 9">
                <a:extLst>
                  <a:ext uri="{FF2B5EF4-FFF2-40B4-BE49-F238E27FC236}">
                    <a16:creationId xmlns:a16="http://schemas.microsoft.com/office/drawing/2014/main" id="{FCC494B1-9DD2-4B4C-B708-67D864B0F6ED}"/>
                  </a:ext>
                </a:extLst>
              </p:cNvPr>
              <p:cNvSpPr>
                <a:spLocks/>
              </p:cNvSpPr>
              <p:nvPr/>
            </p:nvSpPr>
            <p:spPr bwMode="auto">
              <a:xfrm>
                <a:off x="4991782" y="3747966"/>
                <a:ext cx="184150" cy="482600"/>
              </a:xfrm>
              <a:custGeom>
                <a:avLst/>
                <a:gdLst>
                  <a:gd name="T0" fmla="*/ 212 w 214"/>
                  <a:gd name="T1" fmla="*/ 108 h 563"/>
                  <a:gd name="T2" fmla="*/ 178 w 214"/>
                  <a:gd name="T3" fmla="*/ 24 h 563"/>
                  <a:gd name="T4" fmla="*/ 165 w 214"/>
                  <a:gd name="T5" fmla="*/ 14 h 563"/>
                  <a:gd name="T6" fmla="*/ 160 w 214"/>
                  <a:gd name="T7" fmla="*/ 13 h 563"/>
                  <a:gd name="T8" fmla="*/ 150 w 214"/>
                  <a:gd name="T9" fmla="*/ 84 h 563"/>
                  <a:gd name="T10" fmla="*/ 126 w 214"/>
                  <a:gd name="T11" fmla="*/ 112 h 563"/>
                  <a:gd name="T12" fmla="*/ 86 w 214"/>
                  <a:gd name="T13" fmla="*/ 107 h 563"/>
                  <a:gd name="T14" fmla="*/ 70 w 214"/>
                  <a:gd name="T15" fmla="*/ 72 h 563"/>
                  <a:gd name="T16" fmla="*/ 80 w 214"/>
                  <a:gd name="T17" fmla="*/ 2 h 563"/>
                  <a:gd name="T18" fmla="*/ 75 w 214"/>
                  <a:gd name="T19" fmla="*/ 1 h 563"/>
                  <a:gd name="T20" fmla="*/ 60 w 214"/>
                  <a:gd name="T21" fmla="*/ 7 h 563"/>
                  <a:gd name="T22" fmla="*/ 4 w 214"/>
                  <a:gd name="T23" fmla="*/ 79 h 563"/>
                  <a:gd name="T24" fmla="*/ 2 w 214"/>
                  <a:gd name="T25" fmla="*/ 95 h 563"/>
                  <a:gd name="T26" fmla="*/ 36 w 214"/>
                  <a:gd name="T27" fmla="*/ 179 h 563"/>
                  <a:gd name="T28" fmla="*/ 49 w 214"/>
                  <a:gd name="T29" fmla="*/ 190 h 563"/>
                  <a:gd name="T30" fmla="*/ 56 w 214"/>
                  <a:gd name="T31" fmla="*/ 191 h 563"/>
                  <a:gd name="T32" fmla="*/ 5 w 214"/>
                  <a:gd name="T33" fmla="*/ 552 h 563"/>
                  <a:gd name="T34" fmla="*/ 81 w 214"/>
                  <a:gd name="T35" fmla="*/ 563 h 563"/>
                  <a:gd name="T36" fmla="*/ 132 w 214"/>
                  <a:gd name="T37" fmla="*/ 201 h 563"/>
                  <a:gd name="T38" fmla="*/ 139 w 214"/>
                  <a:gd name="T39" fmla="*/ 202 h 563"/>
                  <a:gd name="T40" fmla="*/ 154 w 214"/>
                  <a:gd name="T41" fmla="*/ 196 h 563"/>
                  <a:gd name="T42" fmla="*/ 210 w 214"/>
                  <a:gd name="T43" fmla="*/ 125 h 563"/>
                  <a:gd name="T44" fmla="*/ 212 w 214"/>
                  <a:gd name="T45" fmla="*/ 10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563">
                    <a:moveTo>
                      <a:pt x="212" y="108"/>
                    </a:moveTo>
                    <a:cubicBezTo>
                      <a:pt x="178" y="24"/>
                      <a:pt x="178" y="24"/>
                      <a:pt x="178" y="24"/>
                    </a:cubicBezTo>
                    <a:cubicBezTo>
                      <a:pt x="176" y="19"/>
                      <a:pt x="170" y="14"/>
                      <a:pt x="165" y="14"/>
                    </a:cubicBezTo>
                    <a:cubicBezTo>
                      <a:pt x="160" y="13"/>
                      <a:pt x="160" y="13"/>
                      <a:pt x="160" y="13"/>
                    </a:cubicBezTo>
                    <a:cubicBezTo>
                      <a:pt x="150" y="84"/>
                      <a:pt x="150" y="84"/>
                      <a:pt x="150" y="84"/>
                    </a:cubicBezTo>
                    <a:cubicBezTo>
                      <a:pt x="126" y="112"/>
                      <a:pt x="126" y="112"/>
                      <a:pt x="126" y="112"/>
                    </a:cubicBezTo>
                    <a:cubicBezTo>
                      <a:pt x="86" y="107"/>
                      <a:pt x="86" y="107"/>
                      <a:pt x="86" y="107"/>
                    </a:cubicBezTo>
                    <a:cubicBezTo>
                      <a:pt x="70" y="72"/>
                      <a:pt x="70" y="72"/>
                      <a:pt x="70" y="72"/>
                    </a:cubicBezTo>
                    <a:cubicBezTo>
                      <a:pt x="80" y="2"/>
                      <a:pt x="80" y="2"/>
                      <a:pt x="80" y="2"/>
                    </a:cubicBezTo>
                    <a:cubicBezTo>
                      <a:pt x="75" y="1"/>
                      <a:pt x="75" y="1"/>
                      <a:pt x="75" y="1"/>
                    </a:cubicBezTo>
                    <a:cubicBezTo>
                      <a:pt x="70" y="0"/>
                      <a:pt x="63" y="3"/>
                      <a:pt x="60" y="7"/>
                    </a:cubicBezTo>
                    <a:cubicBezTo>
                      <a:pt x="4" y="79"/>
                      <a:pt x="4" y="79"/>
                      <a:pt x="4" y="79"/>
                    </a:cubicBezTo>
                    <a:cubicBezTo>
                      <a:pt x="1" y="83"/>
                      <a:pt x="0" y="90"/>
                      <a:pt x="2" y="95"/>
                    </a:cubicBezTo>
                    <a:cubicBezTo>
                      <a:pt x="36" y="179"/>
                      <a:pt x="36" y="179"/>
                      <a:pt x="36" y="179"/>
                    </a:cubicBezTo>
                    <a:cubicBezTo>
                      <a:pt x="38" y="184"/>
                      <a:pt x="43" y="189"/>
                      <a:pt x="49" y="190"/>
                    </a:cubicBezTo>
                    <a:cubicBezTo>
                      <a:pt x="56" y="191"/>
                      <a:pt x="56" y="191"/>
                      <a:pt x="56" y="191"/>
                    </a:cubicBezTo>
                    <a:cubicBezTo>
                      <a:pt x="5" y="552"/>
                      <a:pt x="5" y="552"/>
                      <a:pt x="5" y="552"/>
                    </a:cubicBezTo>
                    <a:cubicBezTo>
                      <a:pt x="81" y="563"/>
                      <a:pt x="81" y="563"/>
                      <a:pt x="81" y="563"/>
                    </a:cubicBezTo>
                    <a:cubicBezTo>
                      <a:pt x="132" y="201"/>
                      <a:pt x="132" y="201"/>
                      <a:pt x="132" y="201"/>
                    </a:cubicBezTo>
                    <a:cubicBezTo>
                      <a:pt x="139" y="202"/>
                      <a:pt x="139" y="202"/>
                      <a:pt x="139" y="202"/>
                    </a:cubicBezTo>
                    <a:cubicBezTo>
                      <a:pt x="144" y="203"/>
                      <a:pt x="151" y="200"/>
                      <a:pt x="154" y="196"/>
                    </a:cubicBezTo>
                    <a:cubicBezTo>
                      <a:pt x="210" y="125"/>
                      <a:pt x="210" y="125"/>
                      <a:pt x="210" y="125"/>
                    </a:cubicBezTo>
                    <a:cubicBezTo>
                      <a:pt x="213" y="120"/>
                      <a:pt x="214" y="113"/>
                      <a:pt x="212" y="108"/>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82" name="Freeform 10">
                <a:extLst>
                  <a:ext uri="{FF2B5EF4-FFF2-40B4-BE49-F238E27FC236}">
                    <a16:creationId xmlns:a16="http://schemas.microsoft.com/office/drawing/2014/main" id="{AE9A5B18-649F-43BF-8A69-8B65120CBFB7}"/>
                  </a:ext>
                </a:extLst>
              </p:cNvPr>
              <p:cNvSpPr>
                <a:spLocks/>
              </p:cNvSpPr>
              <p:nvPr/>
            </p:nvSpPr>
            <p:spPr bwMode="auto">
              <a:xfrm>
                <a:off x="5014007" y="3749553"/>
                <a:ext cx="161925" cy="481013"/>
              </a:xfrm>
              <a:custGeom>
                <a:avLst/>
                <a:gdLst>
                  <a:gd name="T0" fmla="*/ 186 w 188"/>
                  <a:gd name="T1" fmla="*/ 106 h 561"/>
                  <a:gd name="T2" fmla="*/ 158 w 188"/>
                  <a:gd name="T3" fmla="*/ 35 h 561"/>
                  <a:gd name="T4" fmla="*/ 151 w 188"/>
                  <a:gd name="T5" fmla="*/ 85 h 561"/>
                  <a:gd name="T6" fmla="*/ 126 w 188"/>
                  <a:gd name="T7" fmla="*/ 114 h 561"/>
                  <a:gd name="T8" fmla="*/ 100 w 188"/>
                  <a:gd name="T9" fmla="*/ 110 h 561"/>
                  <a:gd name="T10" fmla="*/ 60 w 188"/>
                  <a:gd name="T11" fmla="*/ 105 h 561"/>
                  <a:gd name="T12" fmla="*/ 44 w 188"/>
                  <a:gd name="T13" fmla="*/ 70 h 561"/>
                  <a:gd name="T14" fmla="*/ 54 w 188"/>
                  <a:gd name="T15" fmla="*/ 0 h 561"/>
                  <a:gd name="T16" fmla="*/ 51 w 188"/>
                  <a:gd name="T17" fmla="*/ 21 h 561"/>
                  <a:gd name="T18" fmla="*/ 4 w 188"/>
                  <a:gd name="T19" fmla="*/ 80 h 561"/>
                  <a:gd name="T20" fmla="*/ 2 w 188"/>
                  <a:gd name="T21" fmla="*/ 97 h 561"/>
                  <a:gd name="T22" fmla="*/ 36 w 188"/>
                  <a:gd name="T23" fmla="*/ 181 h 561"/>
                  <a:gd name="T24" fmla="*/ 49 w 188"/>
                  <a:gd name="T25" fmla="*/ 191 h 561"/>
                  <a:gd name="T26" fmla="*/ 57 w 188"/>
                  <a:gd name="T27" fmla="*/ 193 h 561"/>
                  <a:gd name="T28" fmla="*/ 6 w 188"/>
                  <a:gd name="T29" fmla="*/ 554 h 561"/>
                  <a:gd name="T30" fmla="*/ 55 w 188"/>
                  <a:gd name="T31" fmla="*/ 561 h 561"/>
                  <a:gd name="T32" fmla="*/ 106 w 188"/>
                  <a:gd name="T33" fmla="*/ 199 h 561"/>
                  <a:gd name="T34" fmla="*/ 113 w 188"/>
                  <a:gd name="T35" fmla="*/ 200 h 561"/>
                  <a:gd name="T36" fmla="*/ 128 w 188"/>
                  <a:gd name="T37" fmla="*/ 194 h 561"/>
                  <a:gd name="T38" fmla="*/ 184 w 188"/>
                  <a:gd name="T39" fmla="*/ 123 h 561"/>
                  <a:gd name="T40" fmla="*/ 186 w 188"/>
                  <a:gd name="T41" fmla="*/ 10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561">
                    <a:moveTo>
                      <a:pt x="186" y="106"/>
                    </a:moveTo>
                    <a:cubicBezTo>
                      <a:pt x="158" y="35"/>
                      <a:pt x="158" y="35"/>
                      <a:pt x="158" y="35"/>
                    </a:cubicBezTo>
                    <a:cubicBezTo>
                      <a:pt x="151" y="85"/>
                      <a:pt x="151" y="85"/>
                      <a:pt x="151" y="85"/>
                    </a:cubicBezTo>
                    <a:cubicBezTo>
                      <a:pt x="126" y="114"/>
                      <a:pt x="126" y="114"/>
                      <a:pt x="126" y="114"/>
                    </a:cubicBezTo>
                    <a:cubicBezTo>
                      <a:pt x="100" y="110"/>
                      <a:pt x="100" y="110"/>
                      <a:pt x="100" y="110"/>
                    </a:cubicBezTo>
                    <a:cubicBezTo>
                      <a:pt x="60" y="105"/>
                      <a:pt x="60" y="105"/>
                      <a:pt x="60" y="105"/>
                    </a:cubicBezTo>
                    <a:cubicBezTo>
                      <a:pt x="44" y="70"/>
                      <a:pt x="44" y="70"/>
                      <a:pt x="44" y="70"/>
                    </a:cubicBezTo>
                    <a:cubicBezTo>
                      <a:pt x="54" y="0"/>
                      <a:pt x="54" y="0"/>
                      <a:pt x="54" y="0"/>
                    </a:cubicBezTo>
                    <a:cubicBezTo>
                      <a:pt x="51" y="21"/>
                      <a:pt x="51" y="21"/>
                      <a:pt x="51" y="21"/>
                    </a:cubicBezTo>
                    <a:cubicBezTo>
                      <a:pt x="4" y="80"/>
                      <a:pt x="4" y="80"/>
                      <a:pt x="4" y="80"/>
                    </a:cubicBezTo>
                    <a:cubicBezTo>
                      <a:pt x="1" y="85"/>
                      <a:pt x="0" y="92"/>
                      <a:pt x="2" y="97"/>
                    </a:cubicBezTo>
                    <a:cubicBezTo>
                      <a:pt x="36" y="181"/>
                      <a:pt x="36" y="181"/>
                      <a:pt x="36" y="181"/>
                    </a:cubicBezTo>
                    <a:cubicBezTo>
                      <a:pt x="38" y="186"/>
                      <a:pt x="44" y="191"/>
                      <a:pt x="49" y="191"/>
                    </a:cubicBezTo>
                    <a:cubicBezTo>
                      <a:pt x="57" y="193"/>
                      <a:pt x="57" y="193"/>
                      <a:pt x="57" y="193"/>
                    </a:cubicBezTo>
                    <a:cubicBezTo>
                      <a:pt x="6" y="554"/>
                      <a:pt x="6" y="554"/>
                      <a:pt x="6" y="554"/>
                    </a:cubicBezTo>
                    <a:cubicBezTo>
                      <a:pt x="55" y="561"/>
                      <a:pt x="55" y="561"/>
                      <a:pt x="55" y="561"/>
                    </a:cubicBezTo>
                    <a:cubicBezTo>
                      <a:pt x="106" y="199"/>
                      <a:pt x="106" y="199"/>
                      <a:pt x="106" y="199"/>
                    </a:cubicBezTo>
                    <a:cubicBezTo>
                      <a:pt x="113" y="200"/>
                      <a:pt x="113" y="200"/>
                      <a:pt x="113" y="200"/>
                    </a:cubicBezTo>
                    <a:cubicBezTo>
                      <a:pt x="118" y="201"/>
                      <a:pt x="125" y="198"/>
                      <a:pt x="128" y="194"/>
                    </a:cubicBezTo>
                    <a:cubicBezTo>
                      <a:pt x="184" y="123"/>
                      <a:pt x="184" y="123"/>
                      <a:pt x="184" y="123"/>
                    </a:cubicBezTo>
                    <a:cubicBezTo>
                      <a:pt x="187" y="118"/>
                      <a:pt x="188" y="111"/>
                      <a:pt x="186" y="106"/>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grpSp>
          <p:nvGrpSpPr>
            <p:cNvPr id="437" name="Group 436">
              <a:extLst>
                <a:ext uri="{FF2B5EF4-FFF2-40B4-BE49-F238E27FC236}">
                  <a16:creationId xmlns:a16="http://schemas.microsoft.com/office/drawing/2014/main" id="{E4C52C0E-B04F-4A68-8811-CC9862E96872}"/>
                </a:ext>
              </a:extLst>
            </p:cNvPr>
            <p:cNvGrpSpPr/>
            <p:nvPr/>
          </p:nvGrpSpPr>
          <p:grpSpPr>
            <a:xfrm rot="19998836">
              <a:off x="14288521" y="5500162"/>
              <a:ext cx="447206" cy="710994"/>
              <a:chOff x="4057068" y="3320197"/>
              <a:chExt cx="990622" cy="1574948"/>
            </a:xfrm>
          </p:grpSpPr>
          <p:grpSp>
            <p:nvGrpSpPr>
              <p:cNvPr id="460" name="Group 459">
                <a:extLst>
                  <a:ext uri="{FF2B5EF4-FFF2-40B4-BE49-F238E27FC236}">
                    <a16:creationId xmlns:a16="http://schemas.microsoft.com/office/drawing/2014/main" id="{7AADEAB6-A0BB-47C0-ABE4-242993FB5FAA}"/>
                  </a:ext>
                </a:extLst>
              </p:cNvPr>
              <p:cNvGrpSpPr/>
              <p:nvPr/>
            </p:nvGrpSpPr>
            <p:grpSpPr>
              <a:xfrm>
                <a:off x="4057068" y="3320197"/>
                <a:ext cx="990622" cy="1574948"/>
                <a:chOff x="4057068" y="3320197"/>
                <a:chExt cx="990622" cy="1574948"/>
              </a:xfrm>
            </p:grpSpPr>
            <p:sp>
              <p:nvSpPr>
                <p:cNvPr id="463" name="Freeform 11">
                  <a:extLst>
                    <a:ext uri="{FF2B5EF4-FFF2-40B4-BE49-F238E27FC236}">
                      <a16:creationId xmlns:a16="http://schemas.microsoft.com/office/drawing/2014/main" id="{53653CED-650F-4616-90A0-25FF7015EF09}"/>
                    </a:ext>
                  </a:extLst>
                </p:cNvPr>
                <p:cNvSpPr>
                  <a:spLocks/>
                </p:cNvSpPr>
                <p:nvPr/>
              </p:nvSpPr>
              <p:spPr bwMode="auto">
                <a:xfrm>
                  <a:off x="4057068" y="3320197"/>
                  <a:ext cx="990622" cy="1036272"/>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72" name="Freeform 12">
                  <a:extLst>
                    <a:ext uri="{FF2B5EF4-FFF2-40B4-BE49-F238E27FC236}">
                      <a16:creationId xmlns:a16="http://schemas.microsoft.com/office/drawing/2014/main" id="{28076AB0-4DB5-4D19-8743-39524794621D}"/>
                    </a:ext>
                  </a:extLst>
                </p:cNvPr>
                <p:cNvSpPr>
                  <a:spLocks/>
                </p:cNvSpPr>
                <p:nvPr/>
              </p:nvSpPr>
              <p:spPr bwMode="auto">
                <a:xfrm>
                  <a:off x="4449664" y="3890829"/>
                  <a:ext cx="483897" cy="1004316"/>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73" name="Freeform 13">
                  <a:extLst>
                    <a:ext uri="{FF2B5EF4-FFF2-40B4-BE49-F238E27FC236}">
                      <a16:creationId xmlns:a16="http://schemas.microsoft.com/office/drawing/2014/main" id="{372A53AB-26A1-4F5B-BE3A-D9EAE317AC90}"/>
                    </a:ext>
                  </a:extLst>
                </p:cNvPr>
                <p:cNvSpPr>
                  <a:spLocks/>
                </p:cNvSpPr>
                <p:nvPr/>
              </p:nvSpPr>
              <p:spPr bwMode="auto">
                <a:xfrm>
                  <a:off x="4449664" y="3936480"/>
                  <a:ext cx="287601" cy="958665"/>
                </a:xfrm>
                <a:custGeom>
                  <a:avLst/>
                  <a:gdLst>
                    <a:gd name="T0" fmla="*/ 27 w 117"/>
                    <a:gd name="T1" fmla="*/ 0 h 388"/>
                    <a:gd name="T2" fmla="*/ 13 w 117"/>
                    <a:gd name="T3" fmla="*/ 3 h 388"/>
                    <a:gd name="T4" fmla="*/ 2 w 117"/>
                    <a:gd name="T5" fmla="*/ 20 h 388"/>
                    <a:gd name="T6" fmla="*/ 85 w 117"/>
                    <a:gd name="T7" fmla="*/ 375 h 388"/>
                    <a:gd name="T8" fmla="*/ 103 w 117"/>
                    <a:gd name="T9" fmla="*/ 386 h 388"/>
                    <a:gd name="T10" fmla="*/ 117 w 117"/>
                    <a:gd name="T11" fmla="*/ 382 h 388"/>
                    <a:gd name="T12" fmla="*/ 27 w 117"/>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17" h="388">
                      <a:moveTo>
                        <a:pt x="27" y="0"/>
                      </a:moveTo>
                      <a:cubicBezTo>
                        <a:pt x="13" y="3"/>
                        <a:pt x="13" y="3"/>
                        <a:pt x="13" y="3"/>
                      </a:cubicBezTo>
                      <a:cubicBezTo>
                        <a:pt x="5" y="5"/>
                        <a:pt x="0" y="13"/>
                        <a:pt x="2" y="20"/>
                      </a:cubicBezTo>
                      <a:cubicBezTo>
                        <a:pt x="85" y="375"/>
                        <a:pt x="85" y="375"/>
                        <a:pt x="85" y="375"/>
                      </a:cubicBezTo>
                      <a:cubicBezTo>
                        <a:pt x="87" y="383"/>
                        <a:pt x="95" y="388"/>
                        <a:pt x="103" y="386"/>
                      </a:cubicBezTo>
                      <a:cubicBezTo>
                        <a:pt x="117" y="382"/>
                        <a:pt x="117" y="382"/>
                        <a:pt x="117" y="382"/>
                      </a:cubicBezTo>
                      <a:lnTo>
                        <a:pt x="27"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61" name="Freeform 14">
                <a:extLst>
                  <a:ext uri="{FF2B5EF4-FFF2-40B4-BE49-F238E27FC236}">
                    <a16:creationId xmlns:a16="http://schemas.microsoft.com/office/drawing/2014/main" id="{32A6B787-5E6B-4513-8F20-8E55B915CE19}"/>
                  </a:ext>
                </a:extLst>
              </p:cNvPr>
              <p:cNvSpPr>
                <a:spLocks/>
              </p:cNvSpPr>
              <p:nvPr/>
            </p:nvSpPr>
            <p:spPr bwMode="auto">
              <a:xfrm>
                <a:off x="4057068" y="3470843"/>
                <a:ext cx="150649" cy="269341"/>
              </a:xfrm>
              <a:custGeom>
                <a:avLst/>
                <a:gdLst>
                  <a:gd name="T0" fmla="*/ 43 w 62"/>
                  <a:gd name="T1" fmla="*/ 92 h 110"/>
                  <a:gd name="T2" fmla="*/ 26 w 62"/>
                  <a:gd name="T3" fmla="*/ 18 h 110"/>
                  <a:gd name="T4" fmla="*/ 36 w 62"/>
                  <a:gd name="T5" fmla="*/ 0 h 110"/>
                  <a:gd name="T6" fmla="*/ 36 w 62"/>
                  <a:gd name="T7" fmla="*/ 0 h 110"/>
                  <a:gd name="T8" fmla="*/ 23 w 62"/>
                  <a:gd name="T9" fmla="*/ 3 h 110"/>
                  <a:gd name="T10" fmla="*/ 14 w 62"/>
                  <a:gd name="T11" fmla="*/ 6 h 110"/>
                  <a:gd name="T12" fmla="*/ 12 w 62"/>
                  <a:gd name="T13" fmla="*/ 6 h 110"/>
                  <a:gd name="T14" fmla="*/ 1 w 62"/>
                  <a:gd name="T15" fmla="*/ 23 h 110"/>
                  <a:gd name="T16" fmla="*/ 19 w 62"/>
                  <a:gd name="T17" fmla="*/ 98 h 110"/>
                  <a:gd name="T18" fmla="*/ 36 w 62"/>
                  <a:gd name="T19" fmla="*/ 108 h 110"/>
                  <a:gd name="T20" fmla="*/ 38 w 62"/>
                  <a:gd name="T21" fmla="*/ 108 h 110"/>
                  <a:gd name="T22" fmla="*/ 38 w 62"/>
                  <a:gd name="T23" fmla="*/ 108 h 110"/>
                  <a:gd name="T24" fmla="*/ 62 w 62"/>
                  <a:gd name="T25" fmla="*/ 102 h 110"/>
                  <a:gd name="T26" fmla="*/ 62 w 62"/>
                  <a:gd name="T27" fmla="*/ 102 h 110"/>
                  <a:gd name="T28" fmla="*/ 62 w 62"/>
                  <a:gd name="T29" fmla="*/ 102 h 110"/>
                  <a:gd name="T30" fmla="*/ 61 w 62"/>
                  <a:gd name="T31" fmla="*/ 103 h 110"/>
                  <a:gd name="T32" fmla="*/ 43 w 62"/>
                  <a:gd name="T33"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10">
                    <a:moveTo>
                      <a:pt x="43" y="92"/>
                    </a:moveTo>
                    <a:cubicBezTo>
                      <a:pt x="26" y="18"/>
                      <a:pt x="26" y="18"/>
                      <a:pt x="26" y="18"/>
                    </a:cubicBezTo>
                    <a:cubicBezTo>
                      <a:pt x="24" y="10"/>
                      <a:pt x="29" y="2"/>
                      <a:pt x="36" y="0"/>
                    </a:cubicBezTo>
                    <a:cubicBezTo>
                      <a:pt x="36" y="0"/>
                      <a:pt x="36" y="0"/>
                      <a:pt x="36" y="0"/>
                    </a:cubicBezTo>
                    <a:cubicBezTo>
                      <a:pt x="23" y="3"/>
                      <a:pt x="23" y="3"/>
                      <a:pt x="23" y="3"/>
                    </a:cubicBezTo>
                    <a:cubicBezTo>
                      <a:pt x="14" y="6"/>
                      <a:pt x="14" y="6"/>
                      <a:pt x="14" y="6"/>
                    </a:cubicBezTo>
                    <a:cubicBezTo>
                      <a:pt x="12" y="6"/>
                      <a:pt x="12" y="6"/>
                      <a:pt x="12" y="6"/>
                    </a:cubicBezTo>
                    <a:cubicBezTo>
                      <a:pt x="4" y="8"/>
                      <a:pt x="0" y="16"/>
                      <a:pt x="1" y="23"/>
                    </a:cubicBezTo>
                    <a:cubicBezTo>
                      <a:pt x="19" y="98"/>
                      <a:pt x="19" y="98"/>
                      <a:pt x="19" y="98"/>
                    </a:cubicBezTo>
                    <a:cubicBezTo>
                      <a:pt x="21" y="105"/>
                      <a:pt x="29" y="110"/>
                      <a:pt x="36" y="108"/>
                    </a:cubicBezTo>
                    <a:cubicBezTo>
                      <a:pt x="38" y="108"/>
                      <a:pt x="38" y="108"/>
                      <a:pt x="38" y="108"/>
                    </a:cubicBezTo>
                    <a:cubicBezTo>
                      <a:pt x="38" y="108"/>
                      <a:pt x="38" y="108"/>
                      <a:pt x="38" y="108"/>
                    </a:cubicBezTo>
                    <a:cubicBezTo>
                      <a:pt x="62" y="102"/>
                      <a:pt x="62" y="102"/>
                      <a:pt x="62" y="102"/>
                    </a:cubicBezTo>
                    <a:cubicBezTo>
                      <a:pt x="62" y="102"/>
                      <a:pt x="62" y="102"/>
                      <a:pt x="62" y="102"/>
                    </a:cubicBezTo>
                    <a:cubicBezTo>
                      <a:pt x="62" y="102"/>
                      <a:pt x="62" y="102"/>
                      <a:pt x="62" y="102"/>
                    </a:cubicBezTo>
                    <a:cubicBezTo>
                      <a:pt x="61" y="103"/>
                      <a:pt x="61" y="103"/>
                      <a:pt x="61" y="103"/>
                    </a:cubicBezTo>
                    <a:cubicBezTo>
                      <a:pt x="53" y="104"/>
                      <a:pt x="45" y="100"/>
                      <a:pt x="43" y="92"/>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62" name="Freeform 15">
                <a:extLst>
                  <a:ext uri="{FF2B5EF4-FFF2-40B4-BE49-F238E27FC236}">
                    <a16:creationId xmlns:a16="http://schemas.microsoft.com/office/drawing/2014/main" id="{65BEEA93-0C12-424C-8404-0194F432E7D1}"/>
                  </a:ext>
                </a:extLst>
              </p:cNvPr>
              <p:cNvSpPr>
                <a:spLocks/>
              </p:cNvSpPr>
              <p:nvPr/>
            </p:nvSpPr>
            <p:spPr bwMode="auto">
              <a:xfrm>
                <a:off x="4454231" y="3667142"/>
                <a:ext cx="100432" cy="269341"/>
              </a:xfrm>
              <a:custGeom>
                <a:avLst/>
                <a:gdLst>
                  <a:gd name="T0" fmla="*/ 9 w 22"/>
                  <a:gd name="T1" fmla="*/ 0 h 59"/>
                  <a:gd name="T2" fmla="*/ 0 w 22"/>
                  <a:gd name="T3" fmla="*/ 2 h 59"/>
                  <a:gd name="T4" fmla="*/ 14 w 22"/>
                  <a:gd name="T5" fmla="*/ 59 h 59"/>
                  <a:gd name="T6" fmla="*/ 22 w 22"/>
                  <a:gd name="T7" fmla="*/ 57 h 59"/>
                  <a:gd name="T8" fmla="*/ 9 w 22"/>
                  <a:gd name="T9" fmla="*/ 0 h 59"/>
                </a:gdLst>
                <a:ahLst/>
                <a:cxnLst>
                  <a:cxn ang="0">
                    <a:pos x="T0" y="T1"/>
                  </a:cxn>
                  <a:cxn ang="0">
                    <a:pos x="T2" y="T3"/>
                  </a:cxn>
                  <a:cxn ang="0">
                    <a:pos x="T4" y="T5"/>
                  </a:cxn>
                  <a:cxn ang="0">
                    <a:pos x="T6" y="T7"/>
                  </a:cxn>
                  <a:cxn ang="0">
                    <a:pos x="T8" y="T9"/>
                  </a:cxn>
                </a:cxnLst>
                <a:rect l="0" t="0" r="r" b="b"/>
                <a:pathLst>
                  <a:path w="22" h="59">
                    <a:moveTo>
                      <a:pt x="9" y="0"/>
                    </a:moveTo>
                    <a:lnTo>
                      <a:pt x="0" y="2"/>
                    </a:lnTo>
                    <a:lnTo>
                      <a:pt x="14" y="59"/>
                    </a:lnTo>
                    <a:lnTo>
                      <a:pt x="22" y="57"/>
                    </a:lnTo>
                    <a:lnTo>
                      <a:pt x="9" y="0"/>
                    </a:ln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38" name="Rectangle 18">
              <a:extLst>
                <a:ext uri="{FF2B5EF4-FFF2-40B4-BE49-F238E27FC236}">
                  <a16:creationId xmlns:a16="http://schemas.microsoft.com/office/drawing/2014/main" id="{E2D9CA0A-2D91-41A3-A09D-73EC092070CA}"/>
                </a:ext>
              </a:extLst>
            </p:cNvPr>
            <p:cNvSpPr>
              <a:spLocks noChangeArrowheads="1"/>
            </p:cNvSpPr>
            <p:nvPr/>
          </p:nvSpPr>
          <p:spPr bwMode="auto">
            <a:xfrm>
              <a:off x="14075531" y="5948860"/>
              <a:ext cx="2029650" cy="935305"/>
            </a:xfrm>
            <a:prstGeom prst="rect">
              <a:avLst/>
            </a:prstGeom>
            <a:solidFill>
              <a:srgbClr val="FFB90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39" name="Freeform 20">
              <a:extLst>
                <a:ext uri="{FF2B5EF4-FFF2-40B4-BE49-F238E27FC236}">
                  <a16:creationId xmlns:a16="http://schemas.microsoft.com/office/drawing/2014/main" id="{1E14BAA4-25EC-48EB-9448-717D97FA49BA}"/>
                </a:ext>
              </a:extLst>
            </p:cNvPr>
            <p:cNvSpPr>
              <a:spLocks/>
            </p:cNvSpPr>
            <p:nvPr/>
          </p:nvSpPr>
          <p:spPr bwMode="auto">
            <a:xfrm>
              <a:off x="14245931" y="6834938"/>
              <a:ext cx="1859250" cy="49227"/>
            </a:xfrm>
            <a:custGeom>
              <a:avLst/>
              <a:gdLst>
                <a:gd name="T0" fmla="*/ 904 w 904"/>
                <a:gd name="T1" fmla="*/ 24 h 24"/>
                <a:gd name="T2" fmla="*/ 904 w 904"/>
                <a:gd name="T3" fmla="*/ 0 h 24"/>
                <a:gd name="T4" fmla="*/ 29 w 904"/>
                <a:gd name="T5" fmla="*/ 0 h 24"/>
                <a:gd name="T6" fmla="*/ 0 w 904"/>
                <a:gd name="T7" fmla="*/ 24 h 24"/>
                <a:gd name="T8" fmla="*/ 904 w 904"/>
                <a:gd name="T9" fmla="*/ 24 h 24"/>
              </a:gdLst>
              <a:ahLst/>
              <a:cxnLst>
                <a:cxn ang="0">
                  <a:pos x="T0" y="T1"/>
                </a:cxn>
                <a:cxn ang="0">
                  <a:pos x="T2" y="T3"/>
                </a:cxn>
                <a:cxn ang="0">
                  <a:pos x="T4" y="T5"/>
                </a:cxn>
                <a:cxn ang="0">
                  <a:pos x="T6" y="T7"/>
                </a:cxn>
                <a:cxn ang="0">
                  <a:pos x="T8" y="T9"/>
                </a:cxn>
              </a:cxnLst>
              <a:rect l="0" t="0" r="r" b="b"/>
              <a:pathLst>
                <a:path w="904" h="24">
                  <a:moveTo>
                    <a:pt x="904" y="24"/>
                  </a:moveTo>
                  <a:cubicBezTo>
                    <a:pt x="904" y="0"/>
                    <a:pt x="904" y="0"/>
                    <a:pt x="904" y="0"/>
                  </a:cubicBezTo>
                  <a:cubicBezTo>
                    <a:pt x="29" y="0"/>
                    <a:pt x="29" y="0"/>
                    <a:pt x="29" y="0"/>
                  </a:cubicBezTo>
                  <a:cubicBezTo>
                    <a:pt x="26" y="14"/>
                    <a:pt x="15" y="24"/>
                    <a:pt x="0" y="24"/>
                  </a:cubicBezTo>
                  <a:lnTo>
                    <a:pt x="904" y="24"/>
                  </a:lnTo>
                  <a:close/>
                </a:path>
              </a:pathLst>
            </a:custGeom>
            <a:solidFill>
              <a:srgbClr val="C78E0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nvGrpSpPr>
            <p:cNvPr id="440" name="Group 439">
              <a:extLst>
                <a:ext uri="{FF2B5EF4-FFF2-40B4-BE49-F238E27FC236}">
                  <a16:creationId xmlns:a16="http://schemas.microsoft.com/office/drawing/2014/main" id="{C514161C-CEFC-403E-8572-C9DF51719551}"/>
                </a:ext>
              </a:extLst>
            </p:cNvPr>
            <p:cNvGrpSpPr/>
            <p:nvPr/>
          </p:nvGrpSpPr>
          <p:grpSpPr>
            <a:xfrm rot="882817">
              <a:off x="15528903" y="5377965"/>
              <a:ext cx="215753" cy="542725"/>
              <a:chOff x="5298858" y="3302195"/>
              <a:chExt cx="123368" cy="310330"/>
            </a:xfrm>
          </p:grpSpPr>
          <p:sp>
            <p:nvSpPr>
              <p:cNvPr id="447" name="Freeform 444">
                <a:extLst>
                  <a:ext uri="{FF2B5EF4-FFF2-40B4-BE49-F238E27FC236}">
                    <a16:creationId xmlns:a16="http://schemas.microsoft.com/office/drawing/2014/main" id="{3937BDC4-B212-4D66-B922-D7066BBA608E}"/>
                  </a:ext>
                </a:extLst>
              </p:cNvPr>
              <p:cNvSpPr>
                <a:spLocks/>
              </p:cNvSpPr>
              <p:nvPr/>
            </p:nvSpPr>
            <p:spPr bwMode="auto">
              <a:xfrm rot="10800000">
                <a:off x="5298858" y="3302195"/>
                <a:ext cx="61048" cy="232746"/>
              </a:xfrm>
              <a:custGeom>
                <a:avLst/>
                <a:gdLst>
                  <a:gd name="T0" fmla="*/ 22 w 22"/>
                  <a:gd name="T1" fmla="*/ 54 h 84"/>
                  <a:gd name="T2" fmla="*/ 19 w 22"/>
                  <a:gd name="T3" fmla="*/ 41 h 84"/>
                  <a:gd name="T4" fmla="*/ 18 w 22"/>
                  <a:gd name="T5" fmla="*/ 39 h 84"/>
                  <a:gd name="T6" fmla="*/ 18 w 22"/>
                  <a:gd name="T7" fmla="*/ 39 h 84"/>
                  <a:gd name="T8" fmla="*/ 18 w 22"/>
                  <a:gd name="T9" fmla="*/ 38 h 84"/>
                  <a:gd name="T10" fmla="*/ 10 w 22"/>
                  <a:gd name="T11" fmla="*/ 0 h 84"/>
                  <a:gd name="T12" fmla="*/ 0 w 22"/>
                  <a:gd name="T13" fmla="*/ 0 h 84"/>
                  <a:gd name="T14" fmla="*/ 0 w 22"/>
                  <a:gd name="T15" fmla="*/ 23 h 84"/>
                  <a:gd name="T16" fmla="*/ 0 w 22"/>
                  <a:gd name="T17" fmla="*/ 38 h 84"/>
                  <a:gd name="T18" fmla="*/ 0 w 22"/>
                  <a:gd name="T19" fmla="*/ 84 h 84"/>
                  <a:gd name="T20" fmla="*/ 22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22" y="54"/>
                    </a:moveTo>
                    <a:cubicBezTo>
                      <a:pt x="22" y="50"/>
                      <a:pt x="21" y="45"/>
                      <a:pt x="19" y="41"/>
                    </a:cubicBezTo>
                    <a:cubicBezTo>
                      <a:pt x="19" y="40"/>
                      <a:pt x="18" y="40"/>
                      <a:pt x="18" y="39"/>
                    </a:cubicBezTo>
                    <a:cubicBezTo>
                      <a:pt x="18" y="39"/>
                      <a:pt x="18" y="39"/>
                      <a:pt x="18" y="39"/>
                    </a:cubicBezTo>
                    <a:cubicBezTo>
                      <a:pt x="18" y="38"/>
                      <a:pt x="18" y="38"/>
                      <a:pt x="18" y="38"/>
                    </a:cubicBezTo>
                    <a:cubicBezTo>
                      <a:pt x="10" y="25"/>
                      <a:pt x="8" y="8"/>
                      <a:pt x="10" y="0"/>
                    </a:cubicBezTo>
                    <a:cubicBezTo>
                      <a:pt x="0" y="0"/>
                      <a:pt x="0" y="0"/>
                      <a:pt x="0" y="0"/>
                    </a:cubicBezTo>
                    <a:cubicBezTo>
                      <a:pt x="0" y="23"/>
                      <a:pt x="0" y="23"/>
                      <a:pt x="0" y="23"/>
                    </a:cubicBezTo>
                    <a:cubicBezTo>
                      <a:pt x="0" y="38"/>
                      <a:pt x="0" y="38"/>
                      <a:pt x="0" y="38"/>
                    </a:cubicBezTo>
                    <a:cubicBezTo>
                      <a:pt x="0" y="84"/>
                      <a:pt x="0" y="84"/>
                      <a:pt x="0" y="84"/>
                    </a:cubicBezTo>
                    <a:cubicBezTo>
                      <a:pt x="12" y="84"/>
                      <a:pt x="22" y="66"/>
                      <a:pt x="22" y="54"/>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48" name="Freeform 445">
                <a:extLst>
                  <a:ext uri="{FF2B5EF4-FFF2-40B4-BE49-F238E27FC236}">
                    <a16:creationId xmlns:a16="http://schemas.microsoft.com/office/drawing/2014/main" id="{B8CBEF73-94AF-4685-A80F-F952376CEB87}"/>
                  </a:ext>
                </a:extLst>
              </p:cNvPr>
              <p:cNvSpPr>
                <a:spLocks/>
              </p:cNvSpPr>
              <p:nvPr/>
            </p:nvSpPr>
            <p:spPr bwMode="auto">
              <a:xfrm rot="10800000">
                <a:off x="5326840" y="3302196"/>
                <a:ext cx="33068" cy="80126"/>
              </a:xfrm>
              <a:custGeom>
                <a:avLst/>
                <a:gdLst>
                  <a:gd name="T0" fmla="*/ 0 w 26"/>
                  <a:gd name="T1" fmla="*/ 0 h 63"/>
                  <a:gd name="T2" fmla="*/ 26 w 26"/>
                  <a:gd name="T3" fmla="*/ 0 h 63"/>
                  <a:gd name="T4" fmla="*/ 0 w 26"/>
                  <a:gd name="T5" fmla="*/ 63 h 63"/>
                  <a:gd name="T6" fmla="*/ 0 w 26"/>
                  <a:gd name="T7" fmla="*/ 0 h 63"/>
                </a:gdLst>
                <a:ahLst/>
                <a:cxnLst>
                  <a:cxn ang="0">
                    <a:pos x="T0" y="T1"/>
                  </a:cxn>
                  <a:cxn ang="0">
                    <a:pos x="T2" y="T3"/>
                  </a:cxn>
                  <a:cxn ang="0">
                    <a:pos x="T4" y="T5"/>
                  </a:cxn>
                  <a:cxn ang="0">
                    <a:pos x="T6" y="T7"/>
                  </a:cxn>
                </a:cxnLst>
                <a:rect l="0" t="0" r="r" b="b"/>
                <a:pathLst>
                  <a:path w="26" h="63">
                    <a:moveTo>
                      <a:pt x="0" y="0"/>
                    </a:moveTo>
                    <a:lnTo>
                      <a:pt x="26" y="0"/>
                    </a:lnTo>
                    <a:lnTo>
                      <a:pt x="0" y="63"/>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49" name="Freeform 446">
                <a:extLst>
                  <a:ext uri="{FF2B5EF4-FFF2-40B4-BE49-F238E27FC236}">
                    <a16:creationId xmlns:a16="http://schemas.microsoft.com/office/drawing/2014/main" id="{16C3C8B4-5707-44CB-B8F9-F65DA3C49B79}"/>
                  </a:ext>
                </a:extLst>
              </p:cNvPr>
              <p:cNvSpPr>
                <a:spLocks/>
              </p:cNvSpPr>
              <p:nvPr/>
            </p:nvSpPr>
            <p:spPr bwMode="auto">
              <a:xfrm rot="10800000">
                <a:off x="5359906" y="3302196"/>
                <a:ext cx="62320" cy="232746"/>
              </a:xfrm>
              <a:custGeom>
                <a:avLst/>
                <a:gdLst>
                  <a:gd name="T0" fmla="*/ 0 w 22"/>
                  <a:gd name="T1" fmla="*/ 54 h 84"/>
                  <a:gd name="T2" fmla="*/ 3 w 22"/>
                  <a:gd name="T3" fmla="*/ 41 h 84"/>
                  <a:gd name="T4" fmla="*/ 4 w 22"/>
                  <a:gd name="T5" fmla="*/ 39 h 84"/>
                  <a:gd name="T6" fmla="*/ 4 w 22"/>
                  <a:gd name="T7" fmla="*/ 39 h 84"/>
                  <a:gd name="T8" fmla="*/ 4 w 22"/>
                  <a:gd name="T9" fmla="*/ 38 h 84"/>
                  <a:gd name="T10" fmla="*/ 12 w 22"/>
                  <a:gd name="T11" fmla="*/ 0 h 84"/>
                  <a:gd name="T12" fmla="*/ 22 w 22"/>
                  <a:gd name="T13" fmla="*/ 0 h 84"/>
                  <a:gd name="T14" fmla="*/ 22 w 22"/>
                  <a:gd name="T15" fmla="*/ 23 h 84"/>
                  <a:gd name="T16" fmla="*/ 22 w 22"/>
                  <a:gd name="T17" fmla="*/ 38 h 84"/>
                  <a:gd name="T18" fmla="*/ 22 w 22"/>
                  <a:gd name="T19" fmla="*/ 84 h 84"/>
                  <a:gd name="T20" fmla="*/ 0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0" y="54"/>
                    </a:moveTo>
                    <a:cubicBezTo>
                      <a:pt x="0" y="50"/>
                      <a:pt x="1" y="45"/>
                      <a:pt x="3" y="41"/>
                    </a:cubicBezTo>
                    <a:cubicBezTo>
                      <a:pt x="3" y="40"/>
                      <a:pt x="3" y="40"/>
                      <a:pt x="4" y="39"/>
                    </a:cubicBezTo>
                    <a:cubicBezTo>
                      <a:pt x="4" y="39"/>
                      <a:pt x="4" y="39"/>
                      <a:pt x="4" y="39"/>
                    </a:cubicBezTo>
                    <a:cubicBezTo>
                      <a:pt x="4" y="38"/>
                      <a:pt x="4" y="38"/>
                      <a:pt x="4" y="38"/>
                    </a:cubicBezTo>
                    <a:cubicBezTo>
                      <a:pt x="12" y="25"/>
                      <a:pt x="13" y="8"/>
                      <a:pt x="12" y="0"/>
                    </a:cubicBezTo>
                    <a:cubicBezTo>
                      <a:pt x="22" y="0"/>
                      <a:pt x="22" y="0"/>
                      <a:pt x="22" y="0"/>
                    </a:cubicBezTo>
                    <a:cubicBezTo>
                      <a:pt x="22" y="23"/>
                      <a:pt x="22" y="23"/>
                      <a:pt x="22" y="23"/>
                    </a:cubicBezTo>
                    <a:cubicBezTo>
                      <a:pt x="22" y="38"/>
                      <a:pt x="22" y="38"/>
                      <a:pt x="22" y="38"/>
                    </a:cubicBezTo>
                    <a:cubicBezTo>
                      <a:pt x="22" y="84"/>
                      <a:pt x="22" y="84"/>
                      <a:pt x="22" y="84"/>
                    </a:cubicBezTo>
                    <a:cubicBezTo>
                      <a:pt x="10" y="84"/>
                      <a:pt x="0" y="66"/>
                      <a:pt x="0" y="54"/>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0" name="Freeform 447">
                <a:extLst>
                  <a:ext uri="{FF2B5EF4-FFF2-40B4-BE49-F238E27FC236}">
                    <a16:creationId xmlns:a16="http://schemas.microsoft.com/office/drawing/2014/main" id="{9AE75775-AE6D-4835-BE03-7939C41B319A}"/>
                  </a:ext>
                </a:extLst>
              </p:cNvPr>
              <p:cNvSpPr>
                <a:spLocks/>
              </p:cNvSpPr>
              <p:nvPr/>
            </p:nvSpPr>
            <p:spPr bwMode="auto">
              <a:xfrm rot="10800000">
                <a:off x="5359905"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1" name="Freeform 449">
                <a:extLst>
                  <a:ext uri="{FF2B5EF4-FFF2-40B4-BE49-F238E27FC236}">
                    <a16:creationId xmlns:a16="http://schemas.microsoft.com/office/drawing/2014/main" id="{93A4CB63-96CA-4D52-98CE-3D94D0963827}"/>
                  </a:ext>
                </a:extLst>
              </p:cNvPr>
              <p:cNvSpPr>
                <a:spLocks/>
              </p:cNvSpPr>
              <p:nvPr/>
            </p:nvSpPr>
            <p:spPr bwMode="auto">
              <a:xfrm rot="10800000">
                <a:off x="5359900" y="3473893"/>
                <a:ext cx="58504" cy="138630"/>
              </a:xfrm>
              <a:custGeom>
                <a:avLst/>
                <a:gdLst>
                  <a:gd name="T0" fmla="*/ 16 w 21"/>
                  <a:gd name="T1" fmla="*/ 0 h 50"/>
                  <a:gd name="T2" fmla="*/ 16 w 21"/>
                  <a:gd name="T3" fmla="*/ 0 h 50"/>
                  <a:gd name="T4" fmla="*/ 0 w 21"/>
                  <a:gd name="T5" fmla="*/ 0 h 50"/>
                  <a:gd name="T6" fmla="*/ 2 w 21"/>
                  <a:gd name="T7" fmla="*/ 5 h 50"/>
                  <a:gd name="T8" fmla="*/ 14 w 21"/>
                  <a:gd name="T9" fmla="*/ 50 h 50"/>
                  <a:gd name="T10" fmla="*/ 21 w 21"/>
                  <a:gd name="T11" fmla="*/ 13 h 50"/>
                  <a:gd name="T12" fmla="*/ 16 w 2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 h="50">
                    <a:moveTo>
                      <a:pt x="16" y="0"/>
                    </a:moveTo>
                    <a:cubicBezTo>
                      <a:pt x="16" y="0"/>
                      <a:pt x="16" y="0"/>
                      <a:pt x="16" y="0"/>
                    </a:cubicBezTo>
                    <a:cubicBezTo>
                      <a:pt x="0" y="0"/>
                      <a:pt x="0" y="0"/>
                      <a:pt x="0" y="0"/>
                    </a:cubicBezTo>
                    <a:cubicBezTo>
                      <a:pt x="1" y="2"/>
                      <a:pt x="2" y="4"/>
                      <a:pt x="2" y="5"/>
                    </a:cubicBezTo>
                    <a:cubicBezTo>
                      <a:pt x="9" y="21"/>
                      <a:pt x="14" y="33"/>
                      <a:pt x="14" y="50"/>
                    </a:cubicBezTo>
                    <a:cubicBezTo>
                      <a:pt x="14" y="36"/>
                      <a:pt x="17" y="24"/>
                      <a:pt x="21" y="13"/>
                    </a:cubicBezTo>
                    <a:cubicBezTo>
                      <a:pt x="19" y="9"/>
                      <a:pt x="18" y="4"/>
                      <a:pt x="16" y="0"/>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2" name="Freeform 451">
                <a:extLst>
                  <a:ext uri="{FF2B5EF4-FFF2-40B4-BE49-F238E27FC236}">
                    <a16:creationId xmlns:a16="http://schemas.microsoft.com/office/drawing/2014/main" id="{19BC50A8-89AF-4B14-A2DA-14CBBB9366EB}"/>
                  </a:ext>
                </a:extLst>
              </p:cNvPr>
              <p:cNvSpPr>
                <a:spLocks/>
              </p:cNvSpPr>
              <p:nvPr/>
            </p:nvSpPr>
            <p:spPr bwMode="auto">
              <a:xfrm rot="10800000">
                <a:off x="5340798" y="3454814"/>
                <a:ext cx="39427" cy="122096"/>
              </a:xfrm>
              <a:custGeom>
                <a:avLst/>
                <a:gdLst>
                  <a:gd name="T0" fmla="*/ 0 w 14"/>
                  <a:gd name="T1" fmla="*/ 37 h 44"/>
                  <a:gd name="T2" fmla="*/ 7 w 14"/>
                  <a:gd name="T3" fmla="*/ 44 h 44"/>
                  <a:gd name="T4" fmla="*/ 14 w 14"/>
                  <a:gd name="T5" fmla="*/ 37 h 44"/>
                  <a:gd name="T6" fmla="*/ 7 w 14"/>
                  <a:gd name="T7" fmla="*/ 0 h 44"/>
                  <a:gd name="T8" fmla="*/ 0 w 14"/>
                  <a:gd name="T9" fmla="*/ 37 h 44"/>
                </a:gdLst>
                <a:ahLst/>
                <a:cxnLst>
                  <a:cxn ang="0">
                    <a:pos x="T0" y="T1"/>
                  </a:cxn>
                  <a:cxn ang="0">
                    <a:pos x="T2" y="T3"/>
                  </a:cxn>
                  <a:cxn ang="0">
                    <a:pos x="T4" y="T5"/>
                  </a:cxn>
                  <a:cxn ang="0">
                    <a:pos x="T6" y="T7"/>
                  </a:cxn>
                  <a:cxn ang="0">
                    <a:pos x="T8" y="T9"/>
                  </a:cxn>
                </a:cxnLst>
                <a:rect l="0" t="0" r="r" b="b"/>
                <a:pathLst>
                  <a:path w="14" h="44">
                    <a:moveTo>
                      <a:pt x="0" y="37"/>
                    </a:moveTo>
                    <a:cubicBezTo>
                      <a:pt x="0" y="41"/>
                      <a:pt x="3" y="44"/>
                      <a:pt x="7" y="44"/>
                    </a:cubicBezTo>
                    <a:cubicBezTo>
                      <a:pt x="11" y="44"/>
                      <a:pt x="14" y="41"/>
                      <a:pt x="14" y="37"/>
                    </a:cubicBezTo>
                    <a:cubicBezTo>
                      <a:pt x="14" y="23"/>
                      <a:pt x="11" y="11"/>
                      <a:pt x="7" y="0"/>
                    </a:cubicBezTo>
                    <a:cubicBezTo>
                      <a:pt x="3" y="11"/>
                      <a:pt x="0" y="23"/>
                      <a:pt x="0" y="37"/>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3" name="Freeform 452">
                <a:extLst>
                  <a:ext uri="{FF2B5EF4-FFF2-40B4-BE49-F238E27FC236}">
                    <a16:creationId xmlns:a16="http://schemas.microsoft.com/office/drawing/2014/main" id="{159E97F5-CC8B-4F8A-BB38-615EA1BE07FB}"/>
                  </a:ext>
                </a:extLst>
              </p:cNvPr>
              <p:cNvSpPr>
                <a:spLocks/>
              </p:cNvSpPr>
              <p:nvPr/>
            </p:nvSpPr>
            <p:spPr bwMode="auto">
              <a:xfrm rot="10800000">
                <a:off x="5366224" y="3396309"/>
                <a:ext cx="55961" cy="138630"/>
              </a:xfrm>
              <a:custGeom>
                <a:avLst/>
                <a:gdLst>
                  <a:gd name="T0" fmla="*/ 4 w 20"/>
                  <a:gd name="T1" fmla="*/ 39 h 50"/>
                  <a:gd name="T2" fmla="*/ 4 w 20"/>
                  <a:gd name="T3" fmla="*/ 39 h 50"/>
                  <a:gd name="T4" fmla="*/ 3 w 20"/>
                  <a:gd name="T5" fmla="*/ 41 h 50"/>
                  <a:gd name="T6" fmla="*/ 0 w 20"/>
                  <a:gd name="T7" fmla="*/ 50 h 50"/>
                  <a:gd name="T8" fmla="*/ 20 w 20"/>
                  <a:gd name="T9" fmla="*/ 50 h 50"/>
                  <a:gd name="T10" fmla="*/ 20 w 20"/>
                  <a:gd name="T11" fmla="*/ 34 h 50"/>
                  <a:gd name="T12" fmla="*/ 12 w 20"/>
                  <a:gd name="T13" fmla="*/ 0 h 50"/>
                  <a:gd name="T14" fmla="*/ 12 w 20"/>
                  <a:gd name="T15" fmla="*/ 0 h 50"/>
                  <a:gd name="T16" fmla="*/ 4 w 20"/>
                  <a:gd name="T17" fmla="*/ 38 h 50"/>
                  <a:gd name="T18" fmla="*/ 4 w 20"/>
                  <a:gd name="T19" fmla="*/ 3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0">
                    <a:moveTo>
                      <a:pt x="4" y="39"/>
                    </a:moveTo>
                    <a:cubicBezTo>
                      <a:pt x="4" y="39"/>
                      <a:pt x="4" y="39"/>
                      <a:pt x="4" y="39"/>
                    </a:cubicBezTo>
                    <a:cubicBezTo>
                      <a:pt x="3" y="40"/>
                      <a:pt x="3" y="40"/>
                      <a:pt x="3" y="41"/>
                    </a:cubicBezTo>
                    <a:cubicBezTo>
                      <a:pt x="2" y="44"/>
                      <a:pt x="1" y="47"/>
                      <a:pt x="0" y="50"/>
                    </a:cubicBezTo>
                    <a:cubicBezTo>
                      <a:pt x="20" y="50"/>
                      <a:pt x="20" y="50"/>
                      <a:pt x="20" y="50"/>
                    </a:cubicBezTo>
                    <a:cubicBezTo>
                      <a:pt x="20" y="34"/>
                      <a:pt x="20" y="34"/>
                      <a:pt x="20" y="34"/>
                    </a:cubicBezTo>
                    <a:cubicBezTo>
                      <a:pt x="20" y="34"/>
                      <a:pt x="18" y="20"/>
                      <a:pt x="12" y="0"/>
                    </a:cubicBezTo>
                    <a:cubicBezTo>
                      <a:pt x="12" y="0"/>
                      <a:pt x="12" y="0"/>
                      <a:pt x="12" y="0"/>
                    </a:cubicBezTo>
                    <a:cubicBezTo>
                      <a:pt x="13" y="8"/>
                      <a:pt x="12" y="25"/>
                      <a:pt x="4" y="38"/>
                    </a:cubicBezTo>
                    <a:cubicBezTo>
                      <a:pt x="4" y="38"/>
                      <a:pt x="4" y="38"/>
                      <a:pt x="4" y="3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4" name="Freeform 453">
                <a:extLst>
                  <a:ext uri="{FF2B5EF4-FFF2-40B4-BE49-F238E27FC236}">
                    <a16:creationId xmlns:a16="http://schemas.microsoft.com/office/drawing/2014/main" id="{2B221F5A-DB7B-45D9-9DBD-0657E82A1769}"/>
                  </a:ext>
                </a:extLst>
              </p:cNvPr>
              <p:cNvSpPr>
                <a:spLocks/>
              </p:cNvSpPr>
              <p:nvPr/>
            </p:nvSpPr>
            <p:spPr bwMode="auto">
              <a:xfrm rot="10800000">
                <a:off x="5359864"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5" name="Oval 454">
                <a:extLst>
                  <a:ext uri="{FF2B5EF4-FFF2-40B4-BE49-F238E27FC236}">
                    <a16:creationId xmlns:a16="http://schemas.microsoft.com/office/drawing/2014/main" id="{6ADD8761-67E2-4CB4-9091-5368EDA4B33A}"/>
                  </a:ext>
                </a:extLst>
              </p:cNvPr>
              <p:cNvSpPr>
                <a:spLocks noChangeArrowheads="1"/>
              </p:cNvSpPr>
              <p:nvPr/>
            </p:nvSpPr>
            <p:spPr bwMode="auto">
              <a:xfrm rot="10800000">
                <a:off x="5326839" y="3382320"/>
                <a:ext cx="69951" cy="68679"/>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6" name="Freeform 455">
                <a:extLst>
                  <a:ext uri="{FF2B5EF4-FFF2-40B4-BE49-F238E27FC236}">
                    <a16:creationId xmlns:a16="http://schemas.microsoft.com/office/drawing/2014/main" id="{54539B29-8661-4E61-BF3C-4453B6FE7934}"/>
                  </a:ext>
                </a:extLst>
              </p:cNvPr>
              <p:cNvSpPr>
                <a:spLocks/>
              </p:cNvSpPr>
              <p:nvPr/>
            </p:nvSpPr>
            <p:spPr bwMode="auto">
              <a:xfrm rot="10800000">
                <a:off x="5303960" y="3540030"/>
                <a:ext cx="48330" cy="72495"/>
              </a:xfrm>
              <a:custGeom>
                <a:avLst/>
                <a:gdLst>
                  <a:gd name="T0" fmla="*/ 15 w 17"/>
                  <a:gd name="T1" fmla="*/ 5 h 26"/>
                  <a:gd name="T2" fmla="*/ 17 w 17"/>
                  <a:gd name="T3" fmla="*/ 0 h 26"/>
                  <a:gd name="T4" fmla="*/ 2 w 17"/>
                  <a:gd name="T5" fmla="*/ 0 h 26"/>
                  <a:gd name="T6" fmla="*/ 2 w 17"/>
                  <a:gd name="T7" fmla="*/ 0 h 26"/>
                  <a:gd name="T8" fmla="*/ 0 w 17"/>
                  <a:gd name="T9" fmla="*/ 4 h 26"/>
                  <a:gd name="T10" fmla="*/ 8 w 17"/>
                  <a:gd name="T11" fmla="*/ 26 h 26"/>
                  <a:gd name="T12" fmla="*/ 15 w 17"/>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17" h="26">
                    <a:moveTo>
                      <a:pt x="15" y="5"/>
                    </a:moveTo>
                    <a:cubicBezTo>
                      <a:pt x="16" y="4"/>
                      <a:pt x="17" y="2"/>
                      <a:pt x="17" y="0"/>
                    </a:cubicBezTo>
                    <a:cubicBezTo>
                      <a:pt x="2" y="0"/>
                      <a:pt x="2" y="0"/>
                      <a:pt x="2" y="0"/>
                    </a:cubicBezTo>
                    <a:cubicBezTo>
                      <a:pt x="2" y="0"/>
                      <a:pt x="2" y="0"/>
                      <a:pt x="2" y="0"/>
                    </a:cubicBezTo>
                    <a:cubicBezTo>
                      <a:pt x="1" y="1"/>
                      <a:pt x="1" y="2"/>
                      <a:pt x="0" y="4"/>
                    </a:cubicBezTo>
                    <a:cubicBezTo>
                      <a:pt x="8" y="26"/>
                      <a:pt x="8" y="26"/>
                      <a:pt x="8" y="26"/>
                    </a:cubicBezTo>
                    <a:cubicBezTo>
                      <a:pt x="10" y="19"/>
                      <a:pt x="12" y="13"/>
                      <a:pt x="15" y="5"/>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7" name="Freeform 456">
                <a:extLst>
                  <a:ext uri="{FF2B5EF4-FFF2-40B4-BE49-F238E27FC236}">
                    <a16:creationId xmlns:a16="http://schemas.microsoft.com/office/drawing/2014/main" id="{4F496684-46AF-45B1-A6DF-E643AA814108}"/>
                  </a:ext>
                </a:extLst>
              </p:cNvPr>
              <p:cNvSpPr>
                <a:spLocks/>
              </p:cNvSpPr>
              <p:nvPr/>
            </p:nvSpPr>
            <p:spPr bwMode="auto">
              <a:xfrm rot="10800000">
                <a:off x="5338299" y="3473897"/>
                <a:ext cx="11447" cy="63592"/>
              </a:xfrm>
              <a:custGeom>
                <a:avLst/>
                <a:gdLst>
                  <a:gd name="T0" fmla="*/ 3 w 4"/>
                  <a:gd name="T1" fmla="*/ 23 h 23"/>
                  <a:gd name="T2" fmla="*/ 4 w 4"/>
                  <a:gd name="T3" fmla="*/ 12 h 23"/>
                  <a:gd name="T4" fmla="*/ 0 w 4"/>
                  <a:gd name="T5" fmla="*/ 0 h 23"/>
                  <a:gd name="T6" fmla="*/ 3 w 4"/>
                  <a:gd name="T7" fmla="*/ 23 h 23"/>
                </a:gdLst>
                <a:ahLst/>
                <a:cxnLst>
                  <a:cxn ang="0">
                    <a:pos x="T0" y="T1"/>
                  </a:cxn>
                  <a:cxn ang="0">
                    <a:pos x="T2" y="T3"/>
                  </a:cxn>
                  <a:cxn ang="0">
                    <a:pos x="T4" y="T5"/>
                  </a:cxn>
                  <a:cxn ang="0">
                    <a:pos x="T6" y="T7"/>
                  </a:cxn>
                </a:cxnLst>
                <a:rect l="0" t="0" r="r" b="b"/>
                <a:pathLst>
                  <a:path w="4" h="23">
                    <a:moveTo>
                      <a:pt x="3" y="23"/>
                    </a:moveTo>
                    <a:cubicBezTo>
                      <a:pt x="3" y="19"/>
                      <a:pt x="3" y="15"/>
                      <a:pt x="4" y="12"/>
                    </a:cubicBezTo>
                    <a:cubicBezTo>
                      <a:pt x="3" y="8"/>
                      <a:pt x="1" y="4"/>
                      <a:pt x="0" y="0"/>
                    </a:cubicBezTo>
                    <a:cubicBezTo>
                      <a:pt x="2" y="7"/>
                      <a:pt x="3" y="15"/>
                      <a:pt x="3" y="2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8" name="Freeform 457">
                <a:extLst>
                  <a:ext uri="{FF2B5EF4-FFF2-40B4-BE49-F238E27FC236}">
                    <a16:creationId xmlns:a16="http://schemas.microsoft.com/office/drawing/2014/main" id="{4042F433-143F-4D19-8353-9A5CCC358050}"/>
                  </a:ext>
                </a:extLst>
              </p:cNvPr>
              <p:cNvSpPr>
                <a:spLocks/>
              </p:cNvSpPr>
              <p:nvPr/>
            </p:nvSpPr>
            <p:spPr bwMode="auto">
              <a:xfrm rot="10800000">
                <a:off x="5349746" y="3537490"/>
                <a:ext cx="10175" cy="39426"/>
              </a:xfrm>
              <a:custGeom>
                <a:avLst/>
                <a:gdLst>
                  <a:gd name="T0" fmla="*/ 4 w 4"/>
                  <a:gd name="T1" fmla="*/ 14 h 14"/>
                  <a:gd name="T2" fmla="*/ 0 w 4"/>
                  <a:gd name="T3" fmla="*/ 0 h 14"/>
                  <a:gd name="T4" fmla="*/ 4 w 4"/>
                  <a:gd name="T5" fmla="*/ 14 h 14"/>
                </a:gdLst>
                <a:ahLst/>
                <a:cxnLst>
                  <a:cxn ang="0">
                    <a:pos x="T0" y="T1"/>
                  </a:cxn>
                  <a:cxn ang="0">
                    <a:pos x="T2" y="T3"/>
                  </a:cxn>
                  <a:cxn ang="0">
                    <a:pos x="T4" y="T5"/>
                  </a:cxn>
                </a:cxnLst>
                <a:rect l="0" t="0" r="r" b="b"/>
                <a:pathLst>
                  <a:path w="4" h="14">
                    <a:moveTo>
                      <a:pt x="4" y="14"/>
                    </a:moveTo>
                    <a:cubicBezTo>
                      <a:pt x="3" y="9"/>
                      <a:pt x="2" y="5"/>
                      <a:pt x="0" y="0"/>
                    </a:cubicBezTo>
                    <a:cubicBezTo>
                      <a:pt x="0" y="0"/>
                      <a:pt x="2" y="6"/>
                      <a:pt x="4"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59" name="Freeform 458">
                <a:extLst>
                  <a:ext uri="{FF2B5EF4-FFF2-40B4-BE49-F238E27FC236}">
                    <a16:creationId xmlns:a16="http://schemas.microsoft.com/office/drawing/2014/main" id="{B29E73CE-0596-4DBC-A351-13ECF4C0794E}"/>
                  </a:ext>
                </a:extLst>
              </p:cNvPr>
              <p:cNvSpPr>
                <a:spLocks/>
              </p:cNvSpPr>
              <p:nvPr/>
            </p:nvSpPr>
            <p:spPr bwMode="auto">
              <a:xfrm rot="10800000">
                <a:off x="5329403" y="3504417"/>
                <a:ext cx="30524" cy="96659"/>
              </a:xfrm>
              <a:custGeom>
                <a:avLst/>
                <a:gdLst>
                  <a:gd name="T0" fmla="*/ 4 w 11"/>
                  <a:gd name="T1" fmla="*/ 23 h 35"/>
                  <a:gd name="T2" fmla="*/ 8 w 11"/>
                  <a:gd name="T3" fmla="*/ 35 h 35"/>
                  <a:gd name="T4" fmla="*/ 11 w 11"/>
                  <a:gd name="T5" fmla="*/ 22 h 35"/>
                  <a:gd name="T6" fmla="*/ 3 w 11"/>
                  <a:gd name="T7" fmla="*/ 0 h 35"/>
                  <a:gd name="T8" fmla="*/ 0 w 11"/>
                  <a:gd name="T9" fmla="*/ 9 h 35"/>
                  <a:gd name="T10" fmla="*/ 4 w 11"/>
                  <a:gd name="T11" fmla="*/ 23 h 35"/>
                </a:gdLst>
                <a:ahLst/>
                <a:cxnLst>
                  <a:cxn ang="0">
                    <a:pos x="T0" y="T1"/>
                  </a:cxn>
                  <a:cxn ang="0">
                    <a:pos x="T2" y="T3"/>
                  </a:cxn>
                  <a:cxn ang="0">
                    <a:pos x="T4" y="T5"/>
                  </a:cxn>
                  <a:cxn ang="0">
                    <a:pos x="T6" y="T7"/>
                  </a:cxn>
                  <a:cxn ang="0">
                    <a:pos x="T8" y="T9"/>
                  </a:cxn>
                  <a:cxn ang="0">
                    <a:pos x="T10" y="T11"/>
                  </a:cxn>
                </a:cxnLst>
                <a:rect l="0" t="0" r="r" b="b"/>
                <a:pathLst>
                  <a:path w="11" h="35">
                    <a:moveTo>
                      <a:pt x="4" y="23"/>
                    </a:moveTo>
                    <a:cubicBezTo>
                      <a:pt x="5" y="27"/>
                      <a:pt x="7" y="31"/>
                      <a:pt x="8" y="35"/>
                    </a:cubicBezTo>
                    <a:cubicBezTo>
                      <a:pt x="9" y="30"/>
                      <a:pt x="10" y="26"/>
                      <a:pt x="11" y="22"/>
                    </a:cubicBezTo>
                    <a:cubicBezTo>
                      <a:pt x="3" y="0"/>
                      <a:pt x="3" y="0"/>
                      <a:pt x="3" y="0"/>
                    </a:cubicBezTo>
                    <a:cubicBezTo>
                      <a:pt x="2" y="3"/>
                      <a:pt x="1" y="6"/>
                      <a:pt x="0" y="9"/>
                    </a:cubicBezTo>
                    <a:cubicBezTo>
                      <a:pt x="2" y="14"/>
                      <a:pt x="3" y="18"/>
                      <a:pt x="4" y="2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441" name="Rectangle 18">
              <a:extLst>
                <a:ext uri="{FF2B5EF4-FFF2-40B4-BE49-F238E27FC236}">
                  <a16:creationId xmlns:a16="http://schemas.microsoft.com/office/drawing/2014/main" id="{CB9F50D5-821D-440F-AA00-E71CC17A6ED3}"/>
                </a:ext>
              </a:extLst>
            </p:cNvPr>
            <p:cNvSpPr>
              <a:spLocks noChangeArrowheads="1"/>
            </p:cNvSpPr>
            <p:nvPr/>
          </p:nvSpPr>
          <p:spPr bwMode="auto">
            <a:xfrm>
              <a:off x="14367528"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LUIS</a:t>
              </a:r>
            </a:p>
          </p:txBody>
        </p:sp>
        <p:sp>
          <p:nvSpPr>
            <p:cNvPr id="442" name="Rectangle 18">
              <a:extLst>
                <a:ext uri="{FF2B5EF4-FFF2-40B4-BE49-F238E27FC236}">
                  <a16:creationId xmlns:a16="http://schemas.microsoft.com/office/drawing/2014/main" id="{F12FA5CD-AFD6-469B-82BF-9171A8A72F68}"/>
                </a:ext>
              </a:extLst>
            </p:cNvPr>
            <p:cNvSpPr>
              <a:spLocks noChangeArrowheads="1"/>
            </p:cNvSpPr>
            <p:nvPr/>
          </p:nvSpPr>
          <p:spPr bwMode="auto">
            <a:xfrm>
              <a:off x="14367528" y="6416218"/>
              <a:ext cx="1685671" cy="343842"/>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dirty="0">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Query over database via Azure Search</a:t>
              </a:r>
            </a:p>
          </p:txBody>
        </p:sp>
        <p:sp>
          <p:nvSpPr>
            <p:cNvPr id="443" name="Rectangle 18">
              <a:extLst>
                <a:ext uri="{FF2B5EF4-FFF2-40B4-BE49-F238E27FC236}">
                  <a16:creationId xmlns:a16="http://schemas.microsoft.com/office/drawing/2014/main" id="{7879ABF2-A10F-45B7-82EE-9FC1A581B2DC}"/>
                </a:ext>
              </a:extLst>
            </p:cNvPr>
            <p:cNvSpPr>
              <a:spLocks noChangeArrowheads="1"/>
            </p:cNvSpPr>
            <p:nvPr/>
          </p:nvSpPr>
          <p:spPr bwMode="auto">
            <a:xfrm>
              <a:off x="14945845"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dirty="0">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Form Filling</a:t>
              </a:r>
            </a:p>
          </p:txBody>
        </p:sp>
        <p:sp>
          <p:nvSpPr>
            <p:cNvPr id="444" name="Rectangle 18">
              <a:extLst>
                <a:ext uri="{FF2B5EF4-FFF2-40B4-BE49-F238E27FC236}">
                  <a16:creationId xmlns:a16="http://schemas.microsoft.com/office/drawing/2014/main" id="{E292595D-11D9-477D-93A5-BC30C27F80D9}"/>
                </a:ext>
              </a:extLst>
            </p:cNvPr>
            <p:cNvSpPr>
              <a:spLocks noChangeArrowheads="1"/>
            </p:cNvSpPr>
            <p:nvPr/>
          </p:nvSpPr>
          <p:spPr bwMode="auto">
            <a:xfrm>
              <a:off x="15524162"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91427" tIns="45713" rIns="91427" bIns="45713" numCol="1" anchor="ctr" anchorCtr="0" compatLnSpc="1">
              <a:prstTxWarp prst="textNoShape">
                <a:avLst/>
              </a:prstTxWarp>
            </a:bodyPr>
            <a:lstStyle/>
            <a:p>
              <a:pPr algn="ctr" defTabSz="914225"/>
              <a:r>
                <a:rPr lang="en-US" sz="700" b="1" dirty="0" err="1">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rPr>
                <a:t>QnA</a:t>
              </a:r>
              <a:endParaRPr lang="en-US" sz="700" b="1" dirty="0">
                <a:solidFill>
                  <a:srgbClr val="EAEAEA">
                    <a:lumMod val="10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45" name="Freeform 19">
              <a:extLst>
                <a:ext uri="{FF2B5EF4-FFF2-40B4-BE49-F238E27FC236}">
                  <a16:creationId xmlns:a16="http://schemas.microsoft.com/office/drawing/2014/main" id="{31B79BDD-F054-4293-A363-7CB459FA8075}"/>
                </a:ext>
              </a:extLst>
            </p:cNvPr>
            <p:cNvSpPr>
              <a:spLocks/>
            </p:cNvSpPr>
            <p:nvPr/>
          </p:nvSpPr>
          <p:spPr bwMode="auto">
            <a:xfrm>
              <a:off x="14276222" y="5948860"/>
              <a:ext cx="1828958" cy="745972"/>
            </a:xfrm>
            <a:custGeom>
              <a:avLst/>
              <a:gdLst>
                <a:gd name="T0" fmla="*/ 0 w 891"/>
                <a:gd name="T1" fmla="*/ 365 h 365"/>
                <a:gd name="T2" fmla="*/ 891 w 891"/>
                <a:gd name="T3" fmla="*/ 0 h 365"/>
                <a:gd name="T4" fmla="*/ 0 w 891"/>
                <a:gd name="T5" fmla="*/ 0 h 365"/>
                <a:gd name="T6" fmla="*/ 0 w 891"/>
                <a:gd name="T7" fmla="*/ 365 h 365"/>
              </a:gdLst>
              <a:ahLst/>
              <a:cxnLst>
                <a:cxn ang="0">
                  <a:pos x="T0" y="T1"/>
                </a:cxn>
                <a:cxn ang="0">
                  <a:pos x="T2" y="T3"/>
                </a:cxn>
                <a:cxn ang="0">
                  <a:pos x="T4" y="T5"/>
                </a:cxn>
                <a:cxn ang="0">
                  <a:pos x="T6" y="T7"/>
                </a:cxn>
              </a:cxnLst>
              <a:rect l="0" t="0" r="r" b="b"/>
              <a:pathLst>
                <a:path w="891" h="365">
                  <a:moveTo>
                    <a:pt x="0" y="365"/>
                  </a:moveTo>
                  <a:cubicBezTo>
                    <a:pt x="0" y="365"/>
                    <a:pt x="152" y="0"/>
                    <a:pt x="891" y="0"/>
                  </a:cubicBezTo>
                  <a:cubicBezTo>
                    <a:pt x="51" y="0"/>
                    <a:pt x="0" y="0"/>
                    <a:pt x="0" y="0"/>
                  </a:cubicBezTo>
                  <a:lnTo>
                    <a:pt x="0" y="365"/>
                  </a:lnTo>
                  <a:close/>
                </a:path>
              </a:pathLst>
            </a:custGeom>
            <a:solidFill>
              <a:schemeClr val="accent5">
                <a:lumMod val="50000"/>
                <a:alpha val="14000"/>
              </a:schemeClr>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sp>
          <p:nvSpPr>
            <p:cNvPr id="446" name="Freeform 21">
              <a:extLst>
                <a:ext uri="{FF2B5EF4-FFF2-40B4-BE49-F238E27FC236}">
                  <a16:creationId xmlns:a16="http://schemas.microsoft.com/office/drawing/2014/main" id="{05B7C5E9-3E42-4CEA-B011-6A3C6EA2EC2F}"/>
                </a:ext>
              </a:extLst>
            </p:cNvPr>
            <p:cNvSpPr>
              <a:spLocks/>
            </p:cNvSpPr>
            <p:nvPr/>
          </p:nvSpPr>
          <p:spPr bwMode="auto">
            <a:xfrm>
              <a:off x="13855907" y="5714087"/>
              <a:ext cx="461972" cy="1170078"/>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F0AE00"/>
            </a:solidFill>
            <a:ln>
              <a:noFill/>
            </a:ln>
          </p:spPr>
          <p:txBody>
            <a:bodyPr vert="horz" wrap="square" lIns="91427" tIns="45713" rIns="91427" bIns="45713" numCol="1" anchor="t" anchorCtr="0" compatLnSpc="1">
              <a:prstTxWarp prst="textNoShape">
                <a:avLst/>
              </a:prstTxWarp>
            </a:bodyPr>
            <a:lstStyle/>
            <a:p>
              <a:pPr defTabSz="914225"/>
              <a:endParaRPr lang="en-US" sz="700" b="1">
                <a:solidFill>
                  <a:srgbClr val="EAEAEA">
                    <a:lumMod val="10000"/>
                  </a:srgbClr>
                </a:solidFill>
                <a:latin typeface="Segoe UI Semilight"/>
              </a:endParaRPr>
            </a:p>
          </p:txBody>
        </p:sp>
      </p:grpSp>
      <p:sp>
        <p:nvSpPr>
          <p:cNvPr id="317" name="Freeform 8">
            <a:extLst>
              <a:ext uri="{FF2B5EF4-FFF2-40B4-BE49-F238E27FC236}">
                <a16:creationId xmlns:a16="http://schemas.microsoft.com/office/drawing/2014/main" id="{A8F35ABA-2194-4372-BA0D-B83F135E37C7}"/>
              </a:ext>
            </a:extLst>
          </p:cNvPr>
          <p:cNvSpPr>
            <a:spLocks/>
          </p:cNvSpPr>
          <p:nvPr/>
        </p:nvSpPr>
        <p:spPr bwMode="auto">
          <a:xfrm rot="20937747" flipH="1">
            <a:off x="9746472" y="4283412"/>
            <a:ext cx="133639" cy="35222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18" name="Freeform 9">
            <a:extLst>
              <a:ext uri="{FF2B5EF4-FFF2-40B4-BE49-F238E27FC236}">
                <a16:creationId xmlns:a16="http://schemas.microsoft.com/office/drawing/2014/main" id="{39106D4D-26CD-4DF9-A8B0-05E2FED1DC1D}"/>
              </a:ext>
            </a:extLst>
          </p:cNvPr>
          <p:cNvSpPr>
            <a:spLocks/>
          </p:cNvSpPr>
          <p:nvPr/>
        </p:nvSpPr>
        <p:spPr bwMode="auto">
          <a:xfrm rot="20937747" flipH="1">
            <a:off x="9855785" y="4253687"/>
            <a:ext cx="145035" cy="36258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20" name="Freeform 10">
            <a:extLst>
              <a:ext uri="{FF2B5EF4-FFF2-40B4-BE49-F238E27FC236}">
                <a16:creationId xmlns:a16="http://schemas.microsoft.com/office/drawing/2014/main" id="{80B3F6DC-7890-41BE-8572-5C77154EB0CD}"/>
              </a:ext>
            </a:extLst>
          </p:cNvPr>
          <p:cNvSpPr>
            <a:spLocks/>
          </p:cNvSpPr>
          <p:nvPr/>
        </p:nvSpPr>
        <p:spPr bwMode="auto">
          <a:xfrm rot="20937747" flipH="1">
            <a:off x="9978441" y="4247235"/>
            <a:ext cx="148142" cy="344975"/>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 name="Rectangle 11">
            <a:extLst>
              <a:ext uri="{FF2B5EF4-FFF2-40B4-BE49-F238E27FC236}">
                <a16:creationId xmlns:a16="http://schemas.microsoft.com/office/drawing/2014/main" id="{6ED1A66F-CCEC-4CB5-AA60-4028A7673606}"/>
              </a:ext>
            </a:extLst>
          </p:cNvPr>
          <p:cNvSpPr/>
          <p:nvPr/>
        </p:nvSpPr>
        <p:spPr>
          <a:xfrm>
            <a:off x="9204565" y="2783934"/>
            <a:ext cx="185949" cy="184666"/>
          </a:xfrm>
          <a:prstGeom prst="rect">
            <a:avLst/>
          </a:prstGeom>
        </p:spPr>
        <p:txBody>
          <a:bodyPr wrap="none" lIns="0" tIns="0" rIns="0" bIns="0">
            <a:spAutoFit/>
          </a:bodyPr>
          <a:lstStyle/>
          <a:p>
            <a:pPr algn="ctr" defTabSz="914225"/>
            <a:r>
              <a:rPr lang="en-US" sz="1200" dirty="0">
                <a:solidFill>
                  <a:srgbClr val="0078D7"/>
                </a:solidFill>
                <a:latin typeface="Segoe UI" panose="020B0502040204020203" pitchFamily="34" charset="0"/>
                <a:ea typeface="Segoe UI" panose="020B0502040204020203" pitchFamily="34" charset="0"/>
                <a:cs typeface="Segoe UI" panose="020B0502040204020203" pitchFamily="34" charset="0"/>
              </a:rPr>
              <a:t>C#</a:t>
            </a:r>
          </a:p>
        </p:txBody>
      </p:sp>
      <p:grpSp>
        <p:nvGrpSpPr>
          <p:cNvPr id="14" name="Group 13">
            <a:extLst>
              <a:ext uri="{FF2B5EF4-FFF2-40B4-BE49-F238E27FC236}">
                <a16:creationId xmlns:a16="http://schemas.microsoft.com/office/drawing/2014/main" id="{8F094D15-7B75-4055-AA52-A5AAFB984B7B}"/>
              </a:ext>
            </a:extLst>
          </p:cNvPr>
          <p:cNvGrpSpPr/>
          <p:nvPr/>
        </p:nvGrpSpPr>
        <p:grpSpPr>
          <a:xfrm>
            <a:off x="6376191" y="2664840"/>
            <a:ext cx="1936116" cy="880707"/>
            <a:chOff x="4933542" y="2664731"/>
            <a:chExt cx="1936390" cy="880832"/>
          </a:xfrm>
        </p:grpSpPr>
        <p:sp>
          <p:nvSpPr>
            <p:cNvPr id="356" name="Freeform 15">
              <a:extLst>
                <a:ext uri="{FF2B5EF4-FFF2-40B4-BE49-F238E27FC236}">
                  <a16:creationId xmlns:a16="http://schemas.microsoft.com/office/drawing/2014/main" id="{4C43F183-E0B3-4433-AC2E-DFA3047B0415}"/>
                </a:ext>
              </a:extLst>
            </p:cNvPr>
            <p:cNvSpPr>
              <a:spLocks/>
            </p:cNvSpPr>
            <p:nvPr/>
          </p:nvSpPr>
          <p:spPr bwMode="auto">
            <a:xfrm rot="948410">
              <a:off x="6273579" y="2670195"/>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7" name="Freeform 8">
              <a:extLst>
                <a:ext uri="{FF2B5EF4-FFF2-40B4-BE49-F238E27FC236}">
                  <a16:creationId xmlns:a16="http://schemas.microsoft.com/office/drawing/2014/main" id="{624073DD-C088-4854-B86A-500810EC80BD}"/>
                </a:ext>
              </a:extLst>
            </p:cNvPr>
            <p:cNvSpPr>
              <a:spLocks/>
            </p:cNvSpPr>
            <p:nvPr/>
          </p:nvSpPr>
          <p:spPr bwMode="auto">
            <a:xfrm rot="5081325" flipH="1">
              <a:off x="5073816" y="3053312"/>
              <a:ext cx="133658" cy="35227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8" name="Freeform 9">
              <a:extLst>
                <a:ext uri="{FF2B5EF4-FFF2-40B4-BE49-F238E27FC236}">
                  <a16:creationId xmlns:a16="http://schemas.microsoft.com/office/drawing/2014/main" id="{0AD0B37A-F40A-430F-ADD7-1CA5C6F2D91E}"/>
                </a:ext>
              </a:extLst>
            </p:cNvPr>
            <p:cNvSpPr>
              <a:spLocks/>
            </p:cNvSpPr>
            <p:nvPr/>
          </p:nvSpPr>
          <p:spPr bwMode="auto">
            <a:xfrm rot="5081325" flipH="1">
              <a:off x="5081067" y="3165034"/>
              <a:ext cx="145055" cy="362637"/>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39" name="Freeform 10">
              <a:extLst>
                <a:ext uri="{FF2B5EF4-FFF2-40B4-BE49-F238E27FC236}">
                  <a16:creationId xmlns:a16="http://schemas.microsoft.com/office/drawing/2014/main" id="{F636A871-382D-41E2-8A33-A776049DA9B9}"/>
                </a:ext>
              </a:extLst>
            </p:cNvPr>
            <p:cNvSpPr>
              <a:spLocks/>
            </p:cNvSpPr>
            <p:nvPr/>
          </p:nvSpPr>
          <p:spPr bwMode="auto">
            <a:xfrm rot="5081325" flipH="1">
              <a:off x="5082301" y="3298970"/>
              <a:ext cx="148163" cy="345023"/>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41" name="Freeform 16">
              <a:extLst>
                <a:ext uri="{FF2B5EF4-FFF2-40B4-BE49-F238E27FC236}">
                  <a16:creationId xmlns:a16="http://schemas.microsoft.com/office/drawing/2014/main" id="{760D1D57-985A-4284-9DC8-52779535D6F2}"/>
                </a:ext>
              </a:extLst>
            </p:cNvPr>
            <p:cNvSpPr>
              <a:spLocks/>
            </p:cNvSpPr>
            <p:nvPr/>
          </p:nvSpPr>
          <p:spPr bwMode="auto">
            <a:xfrm rot="5081325" flipH="1">
              <a:off x="5979716" y="3153265"/>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43" name="Freeform 6">
              <a:extLst>
                <a:ext uri="{FF2B5EF4-FFF2-40B4-BE49-F238E27FC236}">
                  <a16:creationId xmlns:a16="http://schemas.microsoft.com/office/drawing/2014/main" id="{DB6B46D0-F663-4C13-BE51-B1C318C5ACD0}"/>
                </a:ext>
              </a:extLst>
            </p:cNvPr>
            <p:cNvSpPr>
              <a:spLocks/>
            </p:cNvSpPr>
            <p:nvPr/>
          </p:nvSpPr>
          <p:spPr bwMode="auto">
            <a:xfrm rot="5081325" flipH="1">
              <a:off x="5776455" y="287390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44" name="Freeform 7">
              <a:extLst>
                <a:ext uri="{FF2B5EF4-FFF2-40B4-BE49-F238E27FC236}">
                  <a16:creationId xmlns:a16="http://schemas.microsoft.com/office/drawing/2014/main" id="{618F1651-8DC6-4916-82AE-FA4A68B81BF9}"/>
                </a:ext>
              </a:extLst>
            </p:cNvPr>
            <p:cNvSpPr>
              <a:spLocks/>
            </p:cNvSpPr>
            <p:nvPr/>
          </p:nvSpPr>
          <p:spPr bwMode="auto">
            <a:xfrm rot="5081325" flipH="1">
              <a:off x="5302633" y="2939762"/>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57" name="Freeform 17">
              <a:extLst>
                <a:ext uri="{FF2B5EF4-FFF2-40B4-BE49-F238E27FC236}">
                  <a16:creationId xmlns:a16="http://schemas.microsoft.com/office/drawing/2014/main" id="{EFB00C75-ADBD-4BA0-A0B7-BDE2BE8A9D09}"/>
                </a:ext>
              </a:extLst>
            </p:cNvPr>
            <p:cNvSpPr>
              <a:spLocks/>
            </p:cNvSpPr>
            <p:nvPr/>
          </p:nvSpPr>
          <p:spPr bwMode="auto">
            <a:xfrm rot="5081325" flipH="1">
              <a:off x="6106994" y="3055836"/>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58" name="Freeform 18">
              <a:extLst>
                <a:ext uri="{FF2B5EF4-FFF2-40B4-BE49-F238E27FC236}">
                  <a16:creationId xmlns:a16="http://schemas.microsoft.com/office/drawing/2014/main" id="{BD1BCB61-FADE-4C41-AADC-6D2E63E58040}"/>
                </a:ext>
              </a:extLst>
            </p:cNvPr>
            <p:cNvSpPr>
              <a:spLocks/>
            </p:cNvSpPr>
            <p:nvPr/>
          </p:nvSpPr>
          <p:spPr bwMode="auto">
            <a:xfrm rot="5081325" flipH="1">
              <a:off x="6199253" y="3146963"/>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359" name="Group 358">
              <a:extLst>
                <a:ext uri="{FF2B5EF4-FFF2-40B4-BE49-F238E27FC236}">
                  <a16:creationId xmlns:a16="http://schemas.microsoft.com/office/drawing/2014/main" id="{8A0B60CD-8C54-46AC-9A46-BB1F76ABEC27}"/>
                </a:ext>
              </a:extLst>
            </p:cNvPr>
            <p:cNvGrpSpPr/>
            <p:nvPr/>
          </p:nvGrpSpPr>
          <p:grpSpPr>
            <a:xfrm rot="948410">
              <a:off x="6496934" y="2664731"/>
              <a:ext cx="372998" cy="369890"/>
              <a:chOff x="2235729" y="1077383"/>
              <a:chExt cx="571500" cy="566738"/>
            </a:xfrm>
          </p:grpSpPr>
          <p:sp>
            <p:nvSpPr>
              <p:cNvPr id="360" name="Oval 63">
                <a:extLst>
                  <a:ext uri="{FF2B5EF4-FFF2-40B4-BE49-F238E27FC236}">
                    <a16:creationId xmlns:a16="http://schemas.microsoft.com/office/drawing/2014/main" id="{4E5A5438-5950-4AE6-93D5-FDF6669394A0}"/>
                  </a:ext>
                </a:extLst>
              </p:cNvPr>
              <p:cNvSpPr>
                <a:spLocks noChangeArrowheads="1"/>
              </p:cNvSpPr>
              <p:nvPr/>
            </p:nvSpPr>
            <p:spPr bwMode="auto">
              <a:xfrm>
                <a:off x="2235729"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61" name="Oval 64">
                <a:extLst>
                  <a:ext uri="{FF2B5EF4-FFF2-40B4-BE49-F238E27FC236}">
                    <a16:creationId xmlns:a16="http://schemas.microsoft.com/office/drawing/2014/main" id="{68CD3589-2D30-480D-B75F-382FA24A6829}"/>
                  </a:ext>
                </a:extLst>
              </p:cNvPr>
              <p:cNvSpPr>
                <a:spLocks noChangeArrowheads="1"/>
              </p:cNvSpPr>
              <p:nvPr/>
            </p:nvSpPr>
            <p:spPr bwMode="auto">
              <a:xfrm>
                <a:off x="2289704" y="1126595"/>
                <a:ext cx="463550" cy="465138"/>
              </a:xfrm>
              <a:prstGeom prst="ellipse">
                <a:avLst/>
              </a:pr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362" name="Oval 65">
                <a:extLst>
                  <a:ext uri="{FF2B5EF4-FFF2-40B4-BE49-F238E27FC236}">
                    <a16:creationId xmlns:a16="http://schemas.microsoft.com/office/drawing/2014/main" id="{27636911-897D-4AB9-A53B-4A985350CAA3}"/>
                  </a:ext>
                </a:extLst>
              </p:cNvPr>
              <p:cNvSpPr>
                <a:spLocks noChangeArrowheads="1"/>
              </p:cNvSpPr>
              <p:nvPr/>
            </p:nvSpPr>
            <p:spPr bwMode="auto">
              <a:xfrm>
                <a:off x="2332566" y="1174220"/>
                <a:ext cx="376238" cy="374650"/>
              </a:xfrm>
              <a:prstGeom prst="ellipse">
                <a:avLst/>
              </a:prstGeom>
              <a:solidFill>
                <a:schemeClr val="tx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pic>
          <p:nvPicPr>
            <p:cNvPr id="487" name="Picture 2" descr="Node.js on light background">
              <a:extLst>
                <a:ext uri="{FF2B5EF4-FFF2-40B4-BE49-F238E27FC236}">
                  <a16:creationId xmlns:a16="http://schemas.microsoft.com/office/drawing/2014/main" id="{B8E78BB1-9637-4D89-84CA-937CBE1752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4327" y="2800350"/>
              <a:ext cx="193334" cy="118435"/>
            </a:xfrm>
            <a:prstGeom prst="rect">
              <a:avLst/>
            </a:prstGeom>
            <a:noFill/>
            <a:extLst>
              <a:ext uri="{909E8E84-426E-40DD-AFC4-6F175D3DCCD1}">
                <a14:hiddenFill xmlns:a14="http://schemas.microsoft.com/office/drawing/2010/main">
                  <a:solidFill>
                    <a:srgbClr val="FFFFFF"/>
                  </a:solidFill>
                </a14:hiddenFill>
              </a:ext>
            </a:extLst>
          </p:spPr>
        </p:pic>
        <p:grpSp>
          <p:nvGrpSpPr>
            <p:cNvPr id="534" name="Group 533">
              <a:extLst>
                <a:ext uri="{FF2B5EF4-FFF2-40B4-BE49-F238E27FC236}">
                  <a16:creationId xmlns:a16="http://schemas.microsoft.com/office/drawing/2014/main" id="{825CAF06-73F7-4E5B-94DF-ADA016C7E8F5}"/>
                </a:ext>
              </a:extLst>
            </p:cNvPr>
            <p:cNvGrpSpPr/>
            <p:nvPr/>
          </p:nvGrpSpPr>
          <p:grpSpPr>
            <a:xfrm rot="20220474">
              <a:off x="4933542" y="2846525"/>
              <a:ext cx="356035" cy="636385"/>
              <a:chOff x="3748088" y="3730625"/>
              <a:chExt cx="530225" cy="947737"/>
            </a:xfrm>
          </p:grpSpPr>
          <p:sp>
            <p:nvSpPr>
              <p:cNvPr id="535" name="Freeform 5">
                <a:extLst>
                  <a:ext uri="{FF2B5EF4-FFF2-40B4-BE49-F238E27FC236}">
                    <a16:creationId xmlns:a16="http://schemas.microsoft.com/office/drawing/2014/main" id="{53A6832F-392D-4DD5-A776-3853DD463D14}"/>
                  </a:ext>
                </a:extLst>
              </p:cNvPr>
              <p:cNvSpPr>
                <a:spLocks/>
              </p:cNvSpPr>
              <p:nvPr/>
            </p:nvSpPr>
            <p:spPr bwMode="auto">
              <a:xfrm>
                <a:off x="3748088" y="3730625"/>
                <a:ext cx="530225" cy="94773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7" name="Rectangle 6">
                <a:extLst>
                  <a:ext uri="{FF2B5EF4-FFF2-40B4-BE49-F238E27FC236}">
                    <a16:creationId xmlns:a16="http://schemas.microsoft.com/office/drawing/2014/main" id="{A8258BDF-FAA1-4F9D-AC46-3D83E73972DC}"/>
                  </a:ext>
                </a:extLst>
              </p:cNvPr>
              <p:cNvSpPr>
                <a:spLocks noChangeArrowheads="1"/>
              </p:cNvSpPr>
              <p:nvPr/>
            </p:nvSpPr>
            <p:spPr bwMode="auto">
              <a:xfrm>
                <a:off x="3773488" y="3865563"/>
                <a:ext cx="476250" cy="677862"/>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4" name="Freeform 7">
                <a:extLst>
                  <a:ext uri="{FF2B5EF4-FFF2-40B4-BE49-F238E27FC236}">
                    <a16:creationId xmlns:a16="http://schemas.microsoft.com/office/drawing/2014/main" id="{2D66B14D-9DE5-4858-90FE-CC05CF0A02DF}"/>
                  </a:ext>
                </a:extLst>
              </p:cNvPr>
              <p:cNvSpPr>
                <a:spLocks/>
              </p:cNvSpPr>
              <p:nvPr/>
            </p:nvSpPr>
            <p:spPr bwMode="auto">
              <a:xfrm>
                <a:off x="3865563" y="3784600"/>
                <a:ext cx="290513" cy="14287"/>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6" name="Freeform 8">
                <a:extLst>
                  <a:ext uri="{FF2B5EF4-FFF2-40B4-BE49-F238E27FC236}">
                    <a16:creationId xmlns:a16="http://schemas.microsoft.com/office/drawing/2014/main" id="{B40A2421-36DB-426E-8058-4198D7D6F1EC}"/>
                  </a:ext>
                </a:extLst>
              </p:cNvPr>
              <p:cNvSpPr>
                <a:spLocks/>
              </p:cNvSpPr>
              <p:nvPr/>
            </p:nvSpPr>
            <p:spPr bwMode="auto">
              <a:xfrm>
                <a:off x="3773488"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1" name="Freeform 9">
                <a:extLst>
                  <a:ext uri="{FF2B5EF4-FFF2-40B4-BE49-F238E27FC236}">
                    <a16:creationId xmlns:a16="http://schemas.microsoft.com/office/drawing/2014/main" id="{EE461165-AA94-4BEF-B77C-300640EB193E}"/>
                  </a:ext>
                </a:extLst>
              </p:cNvPr>
              <p:cNvSpPr>
                <a:spLocks/>
              </p:cNvSpPr>
              <p:nvPr/>
            </p:nvSpPr>
            <p:spPr bwMode="auto">
              <a:xfrm>
                <a:off x="4195763"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2" name="Freeform 10">
                <a:extLst>
                  <a:ext uri="{FF2B5EF4-FFF2-40B4-BE49-F238E27FC236}">
                    <a16:creationId xmlns:a16="http://schemas.microsoft.com/office/drawing/2014/main" id="{D44A35AC-D823-4EB1-B628-CE98945C2659}"/>
                  </a:ext>
                </a:extLst>
              </p:cNvPr>
              <p:cNvSpPr>
                <a:spLocks/>
              </p:cNvSpPr>
              <p:nvPr/>
            </p:nvSpPr>
            <p:spPr bwMode="auto">
              <a:xfrm>
                <a:off x="3954463" y="4581525"/>
                <a:ext cx="112713" cy="587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sp>
          <p:nvSpPr>
            <p:cNvPr id="342" name="Freeform 5">
              <a:extLst>
                <a:ext uri="{FF2B5EF4-FFF2-40B4-BE49-F238E27FC236}">
                  <a16:creationId xmlns:a16="http://schemas.microsoft.com/office/drawing/2014/main" id="{AF8C0F39-1862-49E5-A58A-6C439637B553}"/>
                </a:ext>
              </a:extLst>
            </p:cNvPr>
            <p:cNvSpPr>
              <a:spLocks/>
            </p:cNvSpPr>
            <p:nvPr/>
          </p:nvSpPr>
          <p:spPr bwMode="auto">
            <a:xfrm rot="5081325" flipH="1">
              <a:off x="5139878" y="2947143"/>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sp>
        <p:nvSpPr>
          <p:cNvPr id="553" name="Rectangle 552">
            <a:extLst>
              <a:ext uri="{FF2B5EF4-FFF2-40B4-BE49-F238E27FC236}">
                <a16:creationId xmlns:a16="http://schemas.microsoft.com/office/drawing/2014/main" id="{C09048CB-D689-4900-B62A-62E0209B928D}"/>
              </a:ext>
            </a:extLst>
          </p:cNvPr>
          <p:cNvSpPr/>
          <p:nvPr/>
        </p:nvSpPr>
        <p:spPr>
          <a:xfrm flipH="1">
            <a:off x="10285016" y="1677871"/>
            <a:ext cx="1458530" cy="1074937"/>
          </a:xfrm>
          <a:prstGeom prst="rect">
            <a:avLst/>
          </a:prstGeom>
          <a:solidFill>
            <a:schemeClr val="tx1">
              <a:lumMod val="95000"/>
            </a:schemeClr>
          </a:solidFill>
        </p:spPr>
        <p:txBody>
          <a:bodyPr wrap="square" lIns="45713" tIns="45713" rIns="45713" bIns="45713" anchor="ctr">
            <a:noAutofit/>
          </a:bodyPr>
          <a:lstStyle/>
          <a:p>
            <a:pPr algn="ctr" defTabSz="932563"/>
            <a:r>
              <a:rPr lang="en-US" sz="1400" kern="0" dirty="0">
                <a:solidFill>
                  <a:srgbClr val="0078D7"/>
                </a:solidFill>
                <a:latin typeface="Segoe UI Semibold" panose="020B0702040204020203" pitchFamily="34" charset="0"/>
              </a:rPr>
              <a:t>Customer’s</a:t>
            </a:r>
          </a:p>
          <a:p>
            <a:pPr algn="ctr" defTabSz="932563"/>
            <a:r>
              <a:rPr lang="en-US" sz="1400" kern="0" dirty="0">
                <a:solidFill>
                  <a:srgbClr val="0078D7"/>
                </a:solidFill>
                <a:latin typeface="Segoe UI Semibold" panose="020B0702040204020203" pitchFamily="34" charset="0"/>
              </a:rPr>
              <a:t> Business Logic &amp; Data</a:t>
            </a:r>
          </a:p>
        </p:txBody>
      </p:sp>
      <p:sp>
        <p:nvSpPr>
          <p:cNvPr id="554" name="Freeform: Shape 553">
            <a:extLst>
              <a:ext uri="{FF2B5EF4-FFF2-40B4-BE49-F238E27FC236}">
                <a16:creationId xmlns:a16="http://schemas.microsoft.com/office/drawing/2014/main" id="{D89A3EFB-B7EF-4CE9-8DCB-3161F4707601}"/>
              </a:ext>
            </a:extLst>
          </p:cNvPr>
          <p:cNvSpPr/>
          <p:nvPr/>
        </p:nvSpPr>
        <p:spPr bwMode="auto">
          <a:xfrm>
            <a:off x="9363531" y="1995838"/>
            <a:ext cx="875703" cy="221776"/>
          </a:xfrm>
          <a:custGeom>
            <a:avLst/>
            <a:gdLst>
              <a:gd name="connsiteX0" fmla="*/ 0 w 1794933"/>
              <a:gd name="connsiteY0" fmla="*/ 0 h 414867"/>
              <a:gd name="connsiteX1" fmla="*/ 762000 w 1794933"/>
              <a:gd name="connsiteY1" fmla="*/ 0 h 414867"/>
              <a:gd name="connsiteX2" fmla="*/ 1109133 w 1794933"/>
              <a:gd name="connsiteY2" fmla="*/ 414867 h 414867"/>
              <a:gd name="connsiteX3" fmla="*/ 1794933 w 1794933"/>
              <a:gd name="connsiteY3" fmla="*/ 414867 h 414867"/>
            </a:gdLst>
            <a:ahLst/>
            <a:cxnLst>
              <a:cxn ang="0">
                <a:pos x="connsiteX0" y="connsiteY0"/>
              </a:cxn>
              <a:cxn ang="0">
                <a:pos x="connsiteX1" y="connsiteY1"/>
              </a:cxn>
              <a:cxn ang="0">
                <a:pos x="connsiteX2" y="connsiteY2"/>
              </a:cxn>
              <a:cxn ang="0">
                <a:pos x="connsiteX3" y="connsiteY3"/>
              </a:cxn>
            </a:cxnLst>
            <a:rect l="l" t="t" r="r" b="b"/>
            <a:pathLst>
              <a:path w="1794933" h="414867">
                <a:moveTo>
                  <a:pt x="0" y="0"/>
                </a:moveTo>
                <a:lnTo>
                  <a:pt x="762000" y="0"/>
                </a:lnTo>
                <a:lnTo>
                  <a:pt x="1109133" y="414867"/>
                </a:lnTo>
                <a:lnTo>
                  <a:pt x="1794933" y="414867"/>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556" name="Speech Bubble: Rectangle 555">
            <a:extLst>
              <a:ext uri="{FF2B5EF4-FFF2-40B4-BE49-F238E27FC236}">
                <a16:creationId xmlns:a16="http://schemas.microsoft.com/office/drawing/2014/main" id="{ABA20B57-80DF-44AC-BF3F-F1B7243F4CC6}"/>
              </a:ext>
            </a:extLst>
          </p:cNvPr>
          <p:cNvSpPr/>
          <p:nvPr/>
        </p:nvSpPr>
        <p:spPr>
          <a:xfrm flipH="1">
            <a:off x="6463278" y="2100705"/>
            <a:ext cx="1475704" cy="538798"/>
          </a:xfrm>
          <a:prstGeom prst="wedgeRectCallout">
            <a:avLst>
              <a:gd name="adj1" fmla="val 40515"/>
              <a:gd name="adj2" fmla="val 102493"/>
            </a:avLst>
          </a:prstGeom>
          <a:solidFill>
            <a:schemeClr val="tx1">
              <a:lumMod val="95000"/>
            </a:schemeClr>
          </a:solidFill>
        </p:spPr>
        <p:txBody>
          <a:bodyPr wrap="square" anchor="ctr">
            <a:noAutofit/>
          </a:bodyPr>
          <a:lstStyle/>
          <a:p>
            <a:pPr algn="ctr" defTabSz="932563"/>
            <a:r>
              <a:rPr lang="en-US" sz="1400" kern="0" dirty="0">
                <a:solidFill>
                  <a:srgbClr val="0078D7"/>
                </a:solidFill>
                <a:latin typeface="Segoe UI Semibold" panose="020B0702040204020203" pitchFamily="34" charset="0"/>
              </a:rPr>
              <a:t>Bot Connector</a:t>
            </a:r>
          </a:p>
        </p:txBody>
      </p:sp>
      <p:sp>
        <p:nvSpPr>
          <p:cNvPr id="16" name="Freeform: Shape 15">
            <a:extLst>
              <a:ext uri="{FF2B5EF4-FFF2-40B4-BE49-F238E27FC236}">
                <a16:creationId xmlns:a16="http://schemas.microsoft.com/office/drawing/2014/main" id="{1C5E9B17-D627-433A-B6B5-43D01A7949B2}"/>
              </a:ext>
            </a:extLst>
          </p:cNvPr>
          <p:cNvSpPr/>
          <p:nvPr/>
        </p:nvSpPr>
        <p:spPr bwMode="auto">
          <a:xfrm>
            <a:off x="7736576" y="1651251"/>
            <a:ext cx="566910" cy="414640"/>
          </a:xfrm>
          <a:custGeom>
            <a:avLst/>
            <a:gdLst>
              <a:gd name="connsiteX0" fmla="*/ 0 w 518160"/>
              <a:gd name="connsiteY0" fmla="*/ 325120 h 325120"/>
              <a:gd name="connsiteX1" fmla="*/ 0 w 518160"/>
              <a:gd name="connsiteY1" fmla="*/ 81280 h 325120"/>
              <a:gd name="connsiteX2" fmla="*/ 106680 w 518160"/>
              <a:gd name="connsiteY2" fmla="*/ 0 h 325120"/>
              <a:gd name="connsiteX3" fmla="*/ 518160 w 518160"/>
              <a:gd name="connsiteY3" fmla="*/ 0 h 325120"/>
            </a:gdLst>
            <a:ahLst/>
            <a:cxnLst>
              <a:cxn ang="0">
                <a:pos x="connsiteX0" y="connsiteY0"/>
              </a:cxn>
              <a:cxn ang="0">
                <a:pos x="connsiteX1" y="connsiteY1"/>
              </a:cxn>
              <a:cxn ang="0">
                <a:pos x="connsiteX2" y="connsiteY2"/>
              </a:cxn>
              <a:cxn ang="0">
                <a:pos x="connsiteX3" y="connsiteY3"/>
              </a:cxn>
            </a:cxnLst>
            <a:rect l="l" t="t" r="r" b="b"/>
            <a:pathLst>
              <a:path w="518160" h="325120">
                <a:moveTo>
                  <a:pt x="0" y="325120"/>
                </a:moveTo>
                <a:lnTo>
                  <a:pt x="0" y="81280"/>
                </a:lnTo>
                <a:lnTo>
                  <a:pt x="106680" y="0"/>
                </a:lnTo>
                <a:lnTo>
                  <a:pt x="518160" y="0"/>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559" name="TextBox 558">
            <a:extLst>
              <a:ext uri="{FF2B5EF4-FFF2-40B4-BE49-F238E27FC236}">
                <a16:creationId xmlns:a16="http://schemas.microsoft.com/office/drawing/2014/main" id="{7A166D68-ACC7-484E-8D17-66758AF5A6EC}"/>
              </a:ext>
            </a:extLst>
          </p:cNvPr>
          <p:cNvSpPr txBox="1"/>
          <p:nvPr/>
        </p:nvSpPr>
        <p:spPr>
          <a:xfrm>
            <a:off x="6916773" y="4538071"/>
            <a:ext cx="578079" cy="110800"/>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Web Chat</a:t>
            </a:r>
          </a:p>
        </p:txBody>
      </p:sp>
      <p:grpSp>
        <p:nvGrpSpPr>
          <p:cNvPr id="22" name="Group 21">
            <a:extLst>
              <a:ext uri="{FF2B5EF4-FFF2-40B4-BE49-F238E27FC236}">
                <a16:creationId xmlns:a16="http://schemas.microsoft.com/office/drawing/2014/main" id="{38494F98-437D-4232-ABA9-F3E076B575B6}"/>
              </a:ext>
            </a:extLst>
          </p:cNvPr>
          <p:cNvGrpSpPr/>
          <p:nvPr/>
        </p:nvGrpSpPr>
        <p:grpSpPr>
          <a:xfrm>
            <a:off x="6997735" y="4065800"/>
            <a:ext cx="416153" cy="416153"/>
            <a:chOff x="5844490" y="4546762"/>
            <a:chExt cx="416212" cy="416212"/>
          </a:xfrm>
        </p:grpSpPr>
        <p:sp>
          <p:nvSpPr>
            <p:cNvPr id="558" name="Oval 557">
              <a:extLst>
                <a:ext uri="{FF2B5EF4-FFF2-40B4-BE49-F238E27FC236}">
                  <a16:creationId xmlns:a16="http://schemas.microsoft.com/office/drawing/2014/main" id="{76994E83-2EBB-4213-B2AD-49A83F999715}"/>
                </a:ext>
              </a:extLst>
            </p:cNvPr>
            <p:cNvSpPr/>
            <p:nvPr/>
          </p:nvSpPr>
          <p:spPr bwMode="auto">
            <a:xfrm>
              <a:off x="5844490" y="4546762"/>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60" name="Freeform: Shape 559">
              <a:extLst>
                <a:ext uri="{FF2B5EF4-FFF2-40B4-BE49-F238E27FC236}">
                  <a16:creationId xmlns:a16="http://schemas.microsoft.com/office/drawing/2014/main" id="{100B12C4-19FC-4D26-B909-260C07CF2437}"/>
                </a:ext>
              </a:extLst>
            </p:cNvPr>
            <p:cNvSpPr/>
            <p:nvPr/>
          </p:nvSpPr>
          <p:spPr bwMode="auto">
            <a:xfrm>
              <a:off x="5938142" y="4669545"/>
              <a:ext cx="228909" cy="170647"/>
            </a:xfrm>
            <a:custGeom>
              <a:avLst/>
              <a:gdLst>
                <a:gd name="connsiteX0" fmla="*/ 1368033 w 1756463"/>
                <a:gd name="connsiteY0" fmla="*/ 629136 h 1309409"/>
                <a:gd name="connsiteX1" fmla="*/ 1513077 w 1756463"/>
                <a:gd name="connsiteY1" fmla="*/ 774180 h 1309409"/>
                <a:gd name="connsiteX2" fmla="*/ 1368033 w 1756463"/>
                <a:gd name="connsiteY2" fmla="*/ 919224 h 1309409"/>
                <a:gd name="connsiteX3" fmla="*/ 1222989 w 1756463"/>
                <a:gd name="connsiteY3" fmla="*/ 774180 h 1309409"/>
                <a:gd name="connsiteX4" fmla="*/ 1368033 w 1756463"/>
                <a:gd name="connsiteY4" fmla="*/ 629136 h 1309409"/>
                <a:gd name="connsiteX5" fmla="*/ 878232 w 1756463"/>
                <a:gd name="connsiteY5" fmla="*/ 629136 h 1309409"/>
                <a:gd name="connsiteX6" fmla="*/ 1023276 w 1756463"/>
                <a:gd name="connsiteY6" fmla="*/ 774180 h 1309409"/>
                <a:gd name="connsiteX7" fmla="*/ 878232 w 1756463"/>
                <a:gd name="connsiteY7" fmla="*/ 919224 h 1309409"/>
                <a:gd name="connsiteX8" fmla="*/ 733188 w 1756463"/>
                <a:gd name="connsiteY8" fmla="*/ 774180 h 1309409"/>
                <a:gd name="connsiteX9" fmla="*/ 878232 w 1756463"/>
                <a:gd name="connsiteY9" fmla="*/ 629136 h 1309409"/>
                <a:gd name="connsiteX10" fmla="*/ 388431 w 1756463"/>
                <a:gd name="connsiteY10" fmla="*/ 629136 h 1309409"/>
                <a:gd name="connsiteX11" fmla="*/ 533475 w 1756463"/>
                <a:gd name="connsiteY11" fmla="*/ 774180 h 1309409"/>
                <a:gd name="connsiteX12" fmla="*/ 388431 w 1756463"/>
                <a:gd name="connsiteY12" fmla="*/ 919224 h 1309409"/>
                <a:gd name="connsiteX13" fmla="*/ 243387 w 1756463"/>
                <a:gd name="connsiteY13" fmla="*/ 774180 h 1309409"/>
                <a:gd name="connsiteX14" fmla="*/ 388431 w 1756463"/>
                <a:gd name="connsiteY14" fmla="*/ 629136 h 1309409"/>
                <a:gd name="connsiteX15" fmla="*/ 42625 w 1756463"/>
                <a:gd name="connsiteY15" fmla="*/ 284798 h 1309409"/>
                <a:gd name="connsiteX16" fmla="*/ 42625 w 1756463"/>
                <a:gd name="connsiteY16" fmla="*/ 1263560 h 1309409"/>
                <a:gd name="connsiteX17" fmla="*/ 1713838 w 1756463"/>
                <a:gd name="connsiteY17" fmla="*/ 1263560 h 1309409"/>
                <a:gd name="connsiteX18" fmla="*/ 1713838 w 1756463"/>
                <a:gd name="connsiteY18" fmla="*/ 284798 h 1309409"/>
                <a:gd name="connsiteX19" fmla="*/ 1513442 w 1756463"/>
                <a:gd name="connsiteY19" fmla="*/ 66921 h 1309409"/>
                <a:gd name="connsiteX20" fmla="*/ 1458142 w 1756463"/>
                <a:gd name="connsiteY20" fmla="*/ 122221 h 1309409"/>
                <a:gd name="connsiteX21" fmla="*/ 1513442 w 1756463"/>
                <a:gd name="connsiteY21" fmla="*/ 177521 h 1309409"/>
                <a:gd name="connsiteX22" fmla="*/ 1568742 w 1756463"/>
                <a:gd name="connsiteY22" fmla="*/ 122221 h 1309409"/>
                <a:gd name="connsiteX23" fmla="*/ 1513442 w 1756463"/>
                <a:gd name="connsiteY23" fmla="*/ 66921 h 1309409"/>
                <a:gd name="connsiteX24" fmla="*/ 1326698 w 1756463"/>
                <a:gd name="connsiteY24" fmla="*/ 66921 h 1309409"/>
                <a:gd name="connsiteX25" fmla="*/ 1271398 w 1756463"/>
                <a:gd name="connsiteY25" fmla="*/ 122221 h 1309409"/>
                <a:gd name="connsiteX26" fmla="*/ 1326698 w 1756463"/>
                <a:gd name="connsiteY26" fmla="*/ 177521 h 1309409"/>
                <a:gd name="connsiteX27" fmla="*/ 1381998 w 1756463"/>
                <a:gd name="connsiteY27" fmla="*/ 122221 h 1309409"/>
                <a:gd name="connsiteX28" fmla="*/ 1326698 w 1756463"/>
                <a:gd name="connsiteY28" fmla="*/ 66921 h 1309409"/>
                <a:gd name="connsiteX29" fmla="*/ 54498 w 1756463"/>
                <a:gd name="connsiteY29" fmla="*/ 66920 h 1309409"/>
                <a:gd name="connsiteX30" fmla="*/ 54498 w 1756463"/>
                <a:gd name="connsiteY30" fmla="*/ 176921 h 1309409"/>
                <a:gd name="connsiteX31" fmla="*/ 654969 w 1756463"/>
                <a:gd name="connsiteY31" fmla="*/ 176921 h 1309409"/>
                <a:gd name="connsiteX32" fmla="*/ 654969 w 1756463"/>
                <a:gd name="connsiteY32" fmla="*/ 66920 h 1309409"/>
                <a:gd name="connsiteX33" fmla="*/ 1 w 1756463"/>
                <a:gd name="connsiteY33" fmla="*/ 0 h 1309409"/>
                <a:gd name="connsiteX34" fmla="*/ 1756463 w 1756463"/>
                <a:gd name="connsiteY34" fmla="*/ 0 h 1309409"/>
                <a:gd name="connsiteX35" fmla="*/ 1756463 w 1756463"/>
                <a:gd name="connsiteY35" fmla="*/ 243840 h 1309409"/>
                <a:gd name="connsiteX36" fmla="*/ 1756462 w 1756463"/>
                <a:gd name="connsiteY36" fmla="*/ 243840 h 1309409"/>
                <a:gd name="connsiteX37" fmla="*/ 1756462 w 1756463"/>
                <a:gd name="connsiteY37" fmla="*/ 1309409 h 1309409"/>
                <a:gd name="connsiteX38" fmla="*/ 0 w 1756463"/>
                <a:gd name="connsiteY38" fmla="*/ 1309409 h 1309409"/>
                <a:gd name="connsiteX39" fmla="*/ 0 w 1756463"/>
                <a:gd name="connsiteY39" fmla="*/ 238950 h 1309409"/>
                <a:gd name="connsiteX40" fmla="*/ 1 w 1756463"/>
                <a:gd name="connsiteY40" fmla="*/ 238950 h 130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6463" h="1309409">
                  <a:moveTo>
                    <a:pt x="1368033" y="629136"/>
                  </a:moveTo>
                  <a:cubicBezTo>
                    <a:pt x="1448139" y="629136"/>
                    <a:pt x="1513077" y="694074"/>
                    <a:pt x="1513077" y="774180"/>
                  </a:cubicBezTo>
                  <a:cubicBezTo>
                    <a:pt x="1513077" y="854286"/>
                    <a:pt x="1448139" y="919224"/>
                    <a:pt x="1368033" y="919224"/>
                  </a:cubicBezTo>
                  <a:cubicBezTo>
                    <a:pt x="1287927" y="919224"/>
                    <a:pt x="1222989" y="854286"/>
                    <a:pt x="1222989" y="774180"/>
                  </a:cubicBezTo>
                  <a:cubicBezTo>
                    <a:pt x="1222989" y="694074"/>
                    <a:pt x="1287927" y="629136"/>
                    <a:pt x="1368033" y="629136"/>
                  </a:cubicBezTo>
                  <a:close/>
                  <a:moveTo>
                    <a:pt x="878232" y="629136"/>
                  </a:moveTo>
                  <a:cubicBezTo>
                    <a:pt x="958338" y="629136"/>
                    <a:pt x="1023276" y="694074"/>
                    <a:pt x="1023276" y="774180"/>
                  </a:cubicBezTo>
                  <a:cubicBezTo>
                    <a:pt x="1023276" y="854286"/>
                    <a:pt x="958338" y="919224"/>
                    <a:pt x="878232" y="919224"/>
                  </a:cubicBezTo>
                  <a:cubicBezTo>
                    <a:pt x="798126" y="919224"/>
                    <a:pt x="733188" y="854286"/>
                    <a:pt x="733188" y="774180"/>
                  </a:cubicBezTo>
                  <a:cubicBezTo>
                    <a:pt x="733188" y="694074"/>
                    <a:pt x="798126" y="629136"/>
                    <a:pt x="878232" y="629136"/>
                  </a:cubicBezTo>
                  <a:close/>
                  <a:moveTo>
                    <a:pt x="388431" y="629136"/>
                  </a:moveTo>
                  <a:cubicBezTo>
                    <a:pt x="468537" y="629136"/>
                    <a:pt x="533475" y="694074"/>
                    <a:pt x="533475" y="774180"/>
                  </a:cubicBezTo>
                  <a:cubicBezTo>
                    <a:pt x="533475" y="854286"/>
                    <a:pt x="468537" y="919224"/>
                    <a:pt x="388431" y="919224"/>
                  </a:cubicBezTo>
                  <a:cubicBezTo>
                    <a:pt x="308325" y="919224"/>
                    <a:pt x="243387" y="854286"/>
                    <a:pt x="243387" y="774180"/>
                  </a:cubicBezTo>
                  <a:cubicBezTo>
                    <a:pt x="243387" y="694074"/>
                    <a:pt x="308325" y="629136"/>
                    <a:pt x="388431" y="629136"/>
                  </a:cubicBezTo>
                  <a:close/>
                  <a:moveTo>
                    <a:pt x="42625" y="284798"/>
                  </a:moveTo>
                  <a:lnTo>
                    <a:pt x="42625" y="1263560"/>
                  </a:lnTo>
                  <a:lnTo>
                    <a:pt x="1713838" y="1263560"/>
                  </a:lnTo>
                  <a:lnTo>
                    <a:pt x="1713838" y="284798"/>
                  </a:lnTo>
                  <a:close/>
                  <a:moveTo>
                    <a:pt x="1513442" y="66921"/>
                  </a:moveTo>
                  <a:cubicBezTo>
                    <a:pt x="1482901" y="66921"/>
                    <a:pt x="1458142" y="91680"/>
                    <a:pt x="1458142" y="122221"/>
                  </a:cubicBezTo>
                  <a:cubicBezTo>
                    <a:pt x="1458142" y="152762"/>
                    <a:pt x="1482901" y="177521"/>
                    <a:pt x="1513442" y="177521"/>
                  </a:cubicBezTo>
                  <a:cubicBezTo>
                    <a:pt x="1543983" y="177521"/>
                    <a:pt x="1568742" y="152762"/>
                    <a:pt x="1568742" y="122221"/>
                  </a:cubicBezTo>
                  <a:cubicBezTo>
                    <a:pt x="1568742" y="91680"/>
                    <a:pt x="1543983" y="66921"/>
                    <a:pt x="1513442" y="66921"/>
                  </a:cubicBezTo>
                  <a:close/>
                  <a:moveTo>
                    <a:pt x="1326698" y="66921"/>
                  </a:moveTo>
                  <a:cubicBezTo>
                    <a:pt x="1296157" y="66921"/>
                    <a:pt x="1271398" y="91680"/>
                    <a:pt x="1271398" y="122221"/>
                  </a:cubicBezTo>
                  <a:cubicBezTo>
                    <a:pt x="1271398" y="152762"/>
                    <a:pt x="1296157" y="177521"/>
                    <a:pt x="1326698" y="177521"/>
                  </a:cubicBezTo>
                  <a:cubicBezTo>
                    <a:pt x="1357239" y="177521"/>
                    <a:pt x="1381998" y="152762"/>
                    <a:pt x="1381998" y="122221"/>
                  </a:cubicBezTo>
                  <a:cubicBezTo>
                    <a:pt x="1381998" y="91680"/>
                    <a:pt x="1357239" y="66921"/>
                    <a:pt x="1326698" y="66921"/>
                  </a:cubicBezTo>
                  <a:close/>
                  <a:moveTo>
                    <a:pt x="54498" y="66920"/>
                  </a:moveTo>
                  <a:lnTo>
                    <a:pt x="54498" y="176921"/>
                  </a:lnTo>
                  <a:lnTo>
                    <a:pt x="654969" y="176921"/>
                  </a:lnTo>
                  <a:lnTo>
                    <a:pt x="654969" y="66920"/>
                  </a:lnTo>
                  <a:close/>
                  <a:moveTo>
                    <a:pt x="1" y="0"/>
                  </a:moveTo>
                  <a:lnTo>
                    <a:pt x="1756463" y="0"/>
                  </a:lnTo>
                  <a:lnTo>
                    <a:pt x="1756463" y="243840"/>
                  </a:lnTo>
                  <a:lnTo>
                    <a:pt x="1756462" y="243840"/>
                  </a:lnTo>
                  <a:lnTo>
                    <a:pt x="1756462" y="1309409"/>
                  </a:lnTo>
                  <a:lnTo>
                    <a:pt x="0" y="1309409"/>
                  </a:lnTo>
                  <a:lnTo>
                    <a:pt x="0" y="238950"/>
                  </a:lnTo>
                  <a:lnTo>
                    <a:pt x="1" y="23895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74" name="Oval 573">
            <a:extLst>
              <a:ext uri="{FF2B5EF4-FFF2-40B4-BE49-F238E27FC236}">
                <a16:creationId xmlns:a16="http://schemas.microsoft.com/office/drawing/2014/main" id="{DBCF50DE-2F95-406A-931F-7B865473D7CD}"/>
              </a:ext>
            </a:extLst>
          </p:cNvPr>
          <p:cNvSpPr/>
          <p:nvPr/>
        </p:nvSpPr>
        <p:spPr bwMode="auto">
          <a:xfrm>
            <a:off x="6017048" y="4797852"/>
            <a:ext cx="416153" cy="416153"/>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75" name="TextBox 574">
            <a:extLst>
              <a:ext uri="{FF2B5EF4-FFF2-40B4-BE49-F238E27FC236}">
                <a16:creationId xmlns:a16="http://schemas.microsoft.com/office/drawing/2014/main" id="{B94C2952-688F-4953-B8B9-01638B7268CB}"/>
              </a:ext>
            </a:extLst>
          </p:cNvPr>
          <p:cNvSpPr txBox="1"/>
          <p:nvPr/>
        </p:nvSpPr>
        <p:spPr>
          <a:xfrm>
            <a:off x="5936086" y="5270123"/>
            <a:ext cx="578079" cy="110800"/>
          </a:xfrm>
          <a:prstGeom prst="rect">
            <a:avLst/>
          </a:prstGeom>
          <a:no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Cortana</a:t>
            </a:r>
          </a:p>
        </p:txBody>
      </p:sp>
      <p:pic>
        <p:nvPicPr>
          <p:cNvPr id="576" name="Picture 575">
            <a:extLst>
              <a:ext uri="{FF2B5EF4-FFF2-40B4-BE49-F238E27FC236}">
                <a16:creationId xmlns:a16="http://schemas.microsoft.com/office/drawing/2014/main" id="{7C375A54-FAF1-4026-BE1A-5DA79D5AAD4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104711" y="4885515"/>
            <a:ext cx="240828" cy="240828"/>
          </a:xfrm>
          <a:prstGeom prst="rect">
            <a:avLst/>
          </a:prstGeom>
          <a:ln>
            <a:noFill/>
          </a:ln>
        </p:spPr>
      </p:pic>
      <p:grpSp>
        <p:nvGrpSpPr>
          <p:cNvPr id="40" name="Group 39">
            <a:extLst>
              <a:ext uri="{FF2B5EF4-FFF2-40B4-BE49-F238E27FC236}">
                <a16:creationId xmlns:a16="http://schemas.microsoft.com/office/drawing/2014/main" id="{9A5FE0B3-A418-40AF-A7F2-A9E638B0CA26}"/>
              </a:ext>
            </a:extLst>
          </p:cNvPr>
          <p:cNvGrpSpPr/>
          <p:nvPr/>
        </p:nvGrpSpPr>
        <p:grpSpPr>
          <a:xfrm>
            <a:off x="5936086" y="4065805"/>
            <a:ext cx="578079" cy="583072"/>
            <a:chOff x="5851487" y="4065890"/>
            <a:chExt cx="578161" cy="583154"/>
          </a:xfrm>
        </p:grpSpPr>
        <p:sp>
          <p:nvSpPr>
            <p:cNvPr id="578" name="TextBox 577">
              <a:extLst>
                <a:ext uri="{FF2B5EF4-FFF2-40B4-BE49-F238E27FC236}">
                  <a16:creationId xmlns:a16="http://schemas.microsoft.com/office/drawing/2014/main" id="{6FB49664-D06F-4564-B0FD-5D5D91F0540D}"/>
                </a:ext>
              </a:extLst>
            </p:cNvPr>
            <p:cNvSpPr txBox="1"/>
            <p:nvPr/>
          </p:nvSpPr>
          <p:spPr>
            <a:xfrm>
              <a:off x="5851487" y="4538228"/>
              <a:ext cx="578161" cy="110816"/>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Bing</a:t>
              </a:r>
            </a:p>
          </p:txBody>
        </p:sp>
        <p:grpSp>
          <p:nvGrpSpPr>
            <p:cNvPr id="579" name="Group 578">
              <a:extLst>
                <a:ext uri="{FF2B5EF4-FFF2-40B4-BE49-F238E27FC236}">
                  <a16:creationId xmlns:a16="http://schemas.microsoft.com/office/drawing/2014/main" id="{EBD324CE-E80E-4111-8146-F1EF820C9EA0}"/>
                </a:ext>
              </a:extLst>
            </p:cNvPr>
            <p:cNvGrpSpPr/>
            <p:nvPr/>
          </p:nvGrpSpPr>
          <p:grpSpPr>
            <a:xfrm>
              <a:off x="5932461" y="4065890"/>
              <a:ext cx="416212" cy="416212"/>
              <a:chOff x="2990684" y="5259981"/>
              <a:chExt cx="416212" cy="416212"/>
            </a:xfrm>
          </p:grpSpPr>
          <p:sp>
            <p:nvSpPr>
              <p:cNvPr id="580" name="Oval 579">
                <a:extLst>
                  <a:ext uri="{FF2B5EF4-FFF2-40B4-BE49-F238E27FC236}">
                    <a16:creationId xmlns:a16="http://schemas.microsoft.com/office/drawing/2014/main" id="{D580AEB8-C94A-4CED-A616-7DDB58C091C1}"/>
                  </a:ext>
                </a:extLst>
              </p:cNvPr>
              <p:cNvSpPr/>
              <p:nvPr/>
            </p:nvSpPr>
            <p:spPr bwMode="auto">
              <a:xfrm>
                <a:off x="2990684" y="5259981"/>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pic>
            <p:nvPicPr>
              <p:cNvPr id="581" name="Picture 12" descr="Image result for bing logo">
                <a:extLst>
                  <a:ext uri="{FF2B5EF4-FFF2-40B4-BE49-F238E27FC236}">
                    <a16:creationId xmlns:a16="http://schemas.microsoft.com/office/drawing/2014/main" id="{EDA11DD1-BEE5-47FA-A976-CE0F54BE833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63" name="TextBox 562">
            <a:extLst>
              <a:ext uri="{FF2B5EF4-FFF2-40B4-BE49-F238E27FC236}">
                <a16:creationId xmlns:a16="http://schemas.microsoft.com/office/drawing/2014/main" id="{CC5D64BE-4088-4A7B-88B1-84258643B80F}"/>
              </a:ext>
            </a:extLst>
          </p:cNvPr>
          <p:cNvSpPr txBox="1"/>
          <p:nvPr/>
        </p:nvSpPr>
        <p:spPr>
          <a:xfrm>
            <a:off x="6916773" y="5270123"/>
            <a:ext cx="578079" cy="110800"/>
          </a:xfrm>
          <a:prstGeom prst="rect">
            <a:avLst/>
          </a:prstGeom>
          <a:noFill/>
          <a:ln>
            <a:noFill/>
          </a:ln>
        </p:spPr>
        <p:txBody>
          <a:bodyPr wrap="square" lIns="45713" tIns="0" rIns="0" bIns="0" rtlCol="0">
            <a:spAutoFit/>
          </a:bodyPr>
          <a:lstStyle/>
          <a:p>
            <a:pPr algn="ctr" defTabSz="914225">
              <a:lnSpc>
                <a:spcPct val="90000"/>
              </a:lnSpc>
              <a:spcAft>
                <a:spcPts val="600"/>
              </a:spcAft>
            </a:pPr>
            <a:r>
              <a:rPr lang="en-US" sz="800" b="1" dirty="0">
                <a:solidFill>
                  <a:srgbClr val="FFFFFF"/>
                </a:solidFill>
                <a:latin typeface="Segoe UI" panose="020B0502040204020203" pitchFamily="34" charset="0"/>
                <a:ea typeface="Segoe UI" panose="020B0502040204020203" pitchFamily="34" charset="0"/>
                <a:cs typeface="Segoe UI" panose="020B0502040204020203" pitchFamily="34" charset="0"/>
              </a:rPr>
              <a:t>Direct Line</a:t>
            </a:r>
          </a:p>
        </p:txBody>
      </p:sp>
      <p:grpSp>
        <p:nvGrpSpPr>
          <p:cNvPr id="31" name="Group 30">
            <a:extLst>
              <a:ext uri="{FF2B5EF4-FFF2-40B4-BE49-F238E27FC236}">
                <a16:creationId xmlns:a16="http://schemas.microsoft.com/office/drawing/2014/main" id="{96B16878-F4B8-4148-85A2-8A5BC158D019}"/>
              </a:ext>
            </a:extLst>
          </p:cNvPr>
          <p:cNvGrpSpPr/>
          <p:nvPr/>
        </p:nvGrpSpPr>
        <p:grpSpPr>
          <a:xfrm>
            <a:off x="6997735" y="4797852"/>
            <a:ext cx="416153" cy="416153"/>
            <a:chOff x="6475335" y="4546762"/>
            <a:chExt cx="416212" cy="416212"/>
          </a:xfrm>
        </p:grpSpPr>
        <p:sp>
          <p:nvSpPr>
            <p:cNvPr id="562" name="Oval 561">
              <a:extLst>
                <a:ext uri="{FF2B5EF4-FFF2-40B4-BE49-F238E27FC236}">
                  <a16:creationId xmlns:a16="http://schemas.microsoft.com/office/drawing/2014/main" id="{DF3920FB-F1DC-4BB8-A8CC-E2AB4235ABBB}"/>
                </a:ext>
              </a:extLst>
            </p:cNvPr>
            <p:cNvSpPr/>
            <p:nvPr/>
          </p:nvSpPr>
          <p:spPr bwMode="auto">
            <a:xfrm>
              <a:off x="6475335" y="4546762"/>
              <a:ext cx="416212" cy="416212"/>
            </a:xfrm>
            <a:prstGeom prst="ellipse">
              <a:avLst/>
            </a:prstGeom>
            <a:solidFill>
              <a:schemeClr val="bg2"/>
            </a:solidFill>
            <a:ln w="12700" cap="flat">
              <a:solidFill>
                <a:schemeClr val="tx1"/>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64" name="Freeform 10">
              <a:extLst>
                <a:ext uri="{FF2B5EF4-FFF2-40B4-BE49-F238E27FC236}">
                  <a16:creationId xmlns:a16="http://schemas.microsoft.com/office/drawing/2014/main" id="{E5F6700D-68D2-4134-865A-AEF905DD7786}"/>
                </a:ext>
              </a:extLst>
            </p:cNvPr>
            <p:cNvSpPr/>
            <p:nvPr/>
          </p:nvSpPr>
          <p:spPr>
            <a:xfrm rot="16200000">
              <a:off x="6542034" y="4613462"/>
              <a:ext cx="282814" cy="282814"/>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tx1"/>
            </a:solidFill>
            <a:ln w="10795" cap="flat" cmpd="sng" algn="ctr">
              <a:noFill/>
              <a:prstDash val="soli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050" kern="0">
                <a:solidFill>
                  <a:srgbClr val="353535"/>
                </a:solidFill>
                <a:latin typeface="Segoe UI Semilight"/>
              </a:endParaRPr>
            </a:p>
          </p:txBody>
        </p:sp>
      </p:grpSp>
      <p:sp>
        <p:nvSpPr>
          <p:cNvPr id="52" name="Freeform: Shape 51">
            <a:extLst>
              <a:ext uri="{FF2B5EF4-FFF2-40B4-BE49-F238E27FC236}">
                <a16:creationId xmlns:a16="http://schemas.microsoft.com/office/drawing/2014/main" id="{F7688B24-CF01-4229-97C5-0811E131E3B4}"/>
              </a:ext>
            </a:extLst>
          </p:cNvPr>
          <p:cNvSpPr/>
          <p:nvPr/>
        </p:nvSpPr>
        <p:spPr bwMode="auto">
          <a:xfrm>
            <a:off x="5365392" y="3185296"/>
            <a:ext cx="1005093" cy="2125225"/>
          </a:xfrm>
          <a:custGeom>
            <a:avLst/>
            <a:gdLst>
              <a:gd name="connsiteX0" fmla="*/ 1005235 w 1005235"/>
              <a:gd name="connsiteY0" fmla="*/ 0 h 2125526"/>
              <a:gd name="connsiteX1" fmla="*/ 0 w 1005235"/>
              <a:gd name="connsiteY1" fmla="*/ 0 h 2125526"/>
              <a:gd name="connsiteX2" fmla="*/ 0 w 1005235"/>
              <a:gd name="connsiteY2" fmla="*/ 2125526 h 2125526"/>
            </a:gdLst>
            <a:ahLst/>
            <a:cxnLst>
              <a:cxn ang="0">
                <a:pos x="connsiteX0" y="connsiteY0"/>
              </a:cxn>
              <a:cxn ang="0">
                <a:pos x="connsiteX1" y="connsiteY1"/>
              </a:cxn>
              <a:cxn ang="0">
                <a:pos x="connsiteX2" y="connsiteY2"/>
              </a:cxn>
            </a:cxnLst>
            <a:rect l="l" t="t" r="r" b="b"/>
            <a:pathLst>
              <a:path w="1005235" h="2125526">
                <a:moveTo>
                  <a:pt x="1005235" y="0"/>
                </a:moveTo>
                <a:lnTo>
                  <a:pt x="0" y="0"/>
                </a:lnTo>
                <a:lnTo>
                  <a:pt x="0" y="2125526"/>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594" name="TextBox 593">
            <a:extLst>
              <a:ext uri="{FF2B5EF4-FFF2-40B4-BE49-F238E27FC236}">
                <a16:creationId xmlns:a16="http://schemas.microsoft.com/office/drawing/2014/main" id="{130E20AB-F2B8-461C-87E7-0A334E6A268E}"/>
              </a:ext>
            </a:extLst>
          </p:cNvPr>
          <p:cNvSpPr txBox="1"/>
          <p:nvPr/>
        </p:nvSpPr>
        <p:spPr>
          <a:xfrm>
            <a:off x="5075422" y="5270124"/>
            <a:ext cx="578079" cy="221599"/>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Skype for Business</a:t>
            </a:r>
          </a:p>
        </p:txBody>
      </p:sp>
      <p:sp>
        <p:nvSpPr>
          <p:cNvPr id="596" name="Oval 595">
            <a:extLst>
              <a:ext uri="{FF2B5EF4-FFF2-40B4-BE49-F238E27FC236}">
                <a16:creationId xmlns:a16="http://schemas.microsoft.com/office/drawing/2014/main" id="{A2CD193A-1512-4343-B858-50C3E7319CEC}"/>
              </a:ext>
            </a:extLst>
          </p:cNvPr>
          <p:cNvSpPr/>
          <p:nvPr/>
        </p:nvSpPr>
        <p:spPr bwMode="auto">
          <a:xfrm>
            <a:off x="5156384" y="4797852"/>
            <a:ext cx="416153" cy="416153"/>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grpSp>
        <p:nvGrpSpPr>
          <p:cNvPr id="57" name="Group 56">
            <a:extLst>
              <a:ext uri="{FF2B5EF4-FFF2-40B4-BE49-F238E27FC236}">
                <a16:creationId xmlns:a16="http://schemas.microsoft.com/office/drawing/2014/main" id="{181F20D8-7CA2-41DA-B502-DB28BF1089BD}"/>
              </a:ext>
            </a:extLst>
          </p:cNvPr>
          <p:cNvGrpSpPr/>
          <p:nvPr/>
        </p:nvGrpSpPr>
        <p:grpSpPr>
          <a:xfrm>
            <a:off x="5075422" y="4065805"/>
            <a:ext cx="578079" cy="583072"/>
            <a:chOff x="5075277" y="4065890"/>
            <a:chExt cx="578161" cy="583154"/>
          </a:xfrm>
        </p:grpSpPr>
        <p:sp>
          <p:nvSpPr>
            <p:cNvPr id="589" name="TextBox 588">
              <a:extLst>
                <a:ext uri="{FF2B5EF4-FFF2-40B4-BE49-F238E27FC236}">
                  <a16:creationId xmlns:a16="http://schemas.microsoft.com/office/drawing/2014/main" id="{6C53759B-7B18-4BF4-82D2-FDC0F19D447E}"/>
                </a:ext>
              </a:extLst>
            </p:cNvPr>
            <p:cNvSpPr txBox="1"/>
            <p:nvPr/>
          </p:nvSpPr>
          <p:spPr>
            <a:xfrm>
              <a:off x="5075277" y="4538228"/>
              <a:ext cx="578161" cy="110816"/>
            </a:xfrm>
            <a:prstGeom prst="rect">
              <a:avLst/>
            </a:prstGeom>
            <a:solidFill>
              <a:srgbClr val="505050"/>
            </a:solid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Skype</a:t>
              </a:r>
            </a:p>
          </p:txBody>
        </p:sp>
        <p:grpSp>
          <p:nvGrpSpPr>
            <p:cNvPr id="55" name="Group 54">
              <a:extLst>
                <a:ext uri="{FF2B5EF4-FFF2-40B4-BE49-F238E27FC236}">
                  <a16:creationId xmlns:a16="http://schemas.microsoft.com/office/drawing/2014/main" id="{40990B1D-7DA3-44B7-B0EE-DB3B23A72F10}"/>
                </a:ext>
              </a:extLst>
            </p:cNvPr>
            <p:cNvGrpSpPr/>
            <p:nvPr/>
          </p:nvGrpSpPr>
          <p:grpSpPr>
            <a:xfrm>
              <a:off x="5156251" y="4065890"/>
              <a:ext cx="416212" cy="416212"/>
              <a:chOff x="5156251" y="4065890"/>
              <a:chExt cx="416212" cy="416212"/>
            </a:xfrm>
          </p:grpSpPr>
          <p:sp>
            <p:nvSpPr>
              <p:cNvPr id="591" name="Oval 590">
                <a:extLst>
                  <a:ext uri="{FF2B5EF4-FFF2-40B4-BE49-F238E27FC236}">
                    <a16:creationId xmlns:a16="http://schemas.microsoft.com/office/drawing/2014/main" id="{E26360B2-21D1-46D8-B4C4-4C44A1779E73}"/>
                  </a:ext>
                </a:extLst>
              </p:cNvPr>
              <p:cNvSpPr/>
              <p:nvPr/>
            </p:nvSpPr>
            <p:spPr bwMode="auto">
              <a:xfrm>
                <a:off x="5156251" y="4065890"/>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pic>
            <p:nvPicPr>
              <p:cNvPr id="572" name="Picture 571">
                <a:extLst>
                  <a:ext uri="{FF2B5EF4-FFF2-40B4-BE49-F238E27FC236}">
                    <a16:creationId xmlns:a16="http://schemas.microsoft.com/office/drawing/2014/main" id="{2034009A-BE56-4B6F-9B7F-91E94C38C688}"/>
                  </a:ext>
                </a:extLst>
              </p:cNvPr>
              <p:cNvPicPr>
                <a:picLocks noChangeAspect="1"/>
              </p:cNvPicPr>
              <p:nvPr/>
            </p:nvPicPr>
            <p:blipFill>
              <a:blip r:embed="rId9"/>
              <a:stretch>
                <a:fillRect/>
              </a:stretch>
            </p:blipFill>
            <p:spPr>
              <a:xfrm>
                <a:off x="5252645" y="4160587"/>
                <a:ext cx="223424" cy="226819"/>
              </a:xfrm>
              <a:prstGeom prst="rect">
                <a:avLst/>
              </a:prstGeom>
              <a:ln>
                <a:noFill/>
              </a:ln>
            </p:spPr>
          </p:pic>
        </p:grpSp>
      </p:grpSp>
      <p:pic>
        <p:nvPicPr>
          <p:cNvPr id="568" name="Picture 567">
            <a:extLst>
              <a:ext uri="{FF2B5EF4-FFF2-40B4-BE49-F238E27FC236}">
                <a16:creationId xmlns:a16="http://schemas.microsoft.com/office/drawing/2014/main" id="{EA2178DD-6612-4CC0-8173-7E6EEC08E3D6}"/>
              </a:ext>
            </a:extLst>
          </p:cNvPr>
          <p:cNvPicPr>
            <a:picLocks noChangeAspect="1"/>
          </p:cNvPicPr>
          <p:nvPr/>
        </p:nvPicPr>
        <p:blipFill>
          <a:blip r:embed="rId10"/>
          <a:stretch>
            <a:fillRect/>
          </a:stretch>
        </p:blipFill>
        <p:spPr>
          <a:xfrm>
            <a:off x="5246435" y="4887903"/>
            <a:ext cx="236054" cy="236054"/>
          </a:xfrm>
          <a:prstGeom prst="rect">
            <a:avLst/>
          </a:prstGeom>
          <a:ln>
            <a:noFill/>
          </a:ln>
        </p:spPr>
      </p:pic>
      <p:sp>
        <p:nvSpPr>
          <p:cNvPr id="249" name="Text Placeholder 1">
            <a:extLst>
              <a:ext uri="{FF2B5EF4-FFF2-40B4-BE49-F238E27FC236}">
                <a16:creationId xmlns:a16="http://schemas.microsoft.com/office/drawing/2014/main" id="{1BED4373-A24D-41FB-BBFC-469175CBCDE0}"/>
              </a:ext>
            </a:extLst>
          </p:cNvPr>
          <p:cNvSpPr txBox="1">
            <a:spLocks/>
          </p:cNvSpPr>
          <p:nvPr/>
        </p:nvSpPr>
        <p:spPr>
          <a:xfrm>
            <a:off x="523937" y="1311336"/>
            <a:ext cx="4239225" cy="1514522"/>
          </a:xfrm>
          <a:prstGeom prst="rect">
            <a:avLst/>
          </a:prstGeom>
          <a:noFill/>
        </p:spPr>
        <p:txBody>
          <a:bodyPr lIns="0" tIns="91427" bIns="91427">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pPr>
            <a:r>
              <a:rPr lang="en-US" sz="1400" u="sng" dirty="0">
                <a:solidFill>
                  <a:srgbClr val="FFFFFF"/>
                </a:solidFill>
                <a:latin typeface="Segoe UI Semibold" panose="020B0702040204020203" pitchFamily="34" charset="0"/>
                <a:ea typeface="Segoe UI" panose="020B0502040204020203" pitchFamily="34" charset="0"/>
                <a:cs typeface="Segoe UI" panose="020B0502040204020203" pitchFamily="34" charset="0"/>
              </a:rPr>
              <a:t>What? </a:t>
            </a:r>
            <a:endParaRPr lang="en-US" sz="1400" dirty="0">
              <a:solidFill>
                <a:srgbClr val="FFFFFF"/>
              </a:solidFill>
              <a:latin typeface="Segoe UI Semibold" panose="020B0702040204020203" pitchFamily="34" charset="0"/>
              <a:ea typeface="Segoe UI" panose="020B0502040204020203" pitchFamily="34" charset="0"/>
              <a:cs typeface="Segoe UI" panose="020B0502040204020203" pitchFamily="34" charset="0"/>
            </a:endParaRP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Tools for building REST Web Sites</a:t>
            </a: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Services to enrich</a:t>
            </a: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Mechanisms for receive events</a:t>
            </a: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Data to debug and analyze</a:t>
            </a:r>
          </a:p>
        </p:txBody>
      </p:sp>
      <p:sp>
        <p:nvSpPr>
          <p:cNvPr id="250" name="Text Placeholder 1">
            <a:extLst>
              <a:ext uri="{FF2B5EF4-FFF2-40B4-BE49-F238E27FC236}">
                <a16:creationId xmlns:a16="http://schemas.microsoft.com/office/drawing/2014/main" id="{A330C695-61A0-4EEC-91B8-28EA02D24230}"/>
              </a:ext>
            </a:extLst>
          </p:cNvPr>
          <p:cNvSpPr txBox="1">
            <a:spLocks/>
          </p:cNvSpPr>
          <p:nvPr/>
        </p:nvSpPr>
        <p:spPr>
          <a:xfrm>
            <a:off x="523937" y="2916861"/>
            <a:ext cx="4239225" cy="1717514"/>
          </a:xfrm>
          <a:prstGeom prst="rect">
            <a:avLst/>
          </a:prstGeom>
          <a:noFill/>
        </p:spPr>
        <p:txBody>
          <a:bodyPr lIns="0" tIns="91427" bIns="91427">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600"/>
              </a:spcBef>
              <a:buNone/>
            </a:pPr>
            <a:r>
              <a:rPr lang="en-US" sz="1400" u="sng" dirty="0">
                <a:solidFill>
                  <a:srgbClr val="FFFFFF"/>
                </a:solidFill>
                <a:latin typeface="Segoe UI Semibold" panose="020B0702040204020203" pitchFamily="34" charset="0"/>
                <a:ea typeface="Segoe UI" panose="020B0502040204020203" pitchFamily="34" charset="0"/>
                <a:cs typeface="Segoe UI" panose="020B0502040204020203" pitchFamily="34" charset="0"/>
              </a:rPr>
              <a:t>Why? </a:t>
            </a:r>
            <a:endParaRPr lang="en-US" sz="1400" dirty="0">
              <a:solidFill>
                <a:srgbClr val="FFFFFF"/>
              </a:solidFill>
              <a:latin typeface="Segoe UI Semibold" panose="020B0702040204020203" pitchFamily="34" charset="0"/>
              <a:ea typeface="Segoe UI" panose="020B0502040204020203" pitchFamily="34" charset="0"/>
              <a:cs typeface="Segoe UI" panose="020B0502040204020203" pitchFamily="34" charset="0"/>
            </a:endParaRP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Implements standard protocols</a:t>
            </a: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Modeling conversations is hard. Tools help! </a:t>
            </a: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UI across multiple canvases is hard. Cards rock! </a:t>
            </a: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Language Understanding is hard</a:t>
            </a:r>
          </a:p>
          <a:p>
            <a:pPr marL="228556" indent="-168243" defTabSz="932563">
              <a:lnSpc>
                <a:spcPct val="100000"/>
              </a:lnSpc>
              <a:spcBef>
                <a:spcPts val="300"/>
              </a:spcBef>
              <a:buFont typeface="Arial" panose="020B0604020202020204" pitchFamily="34" charset="0"/>
              <a:buChar char="•"/>
            </a:pPr>
            <a:r>
              <a:rPr lang="en-US" sz="1400" dirty="0">
                <a:solidFill>
                  <a:srgbClr val="FFFFFF"/>
                </a:solidFill>
                <a:latin typeface="Segoe UI Light"/>
              </a:rPr>
              <a:t>Common and well understood patterns</a:t>
            </a:r>
          </a:p>
        </p:txBody>
      </p:sp>
    </p:spTree>
    <p:custDataLst>
      <p:tags r:id="rId1"/>
    </p:custDataLst>
    <p:extLst>
      <p:ext uri="{BB962C8B-B14F-4D97-AF65-F5344CB8AC3E}">
        <p14:creationId xmlns:p14="http://schemas.microsoft.com/office/powerpoint/2010/main" val="14495211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Shape 110">
            <a:extLst>
              <a:ext uri="{FF2B5EF4-FFF2-40B4-BE49-F238E27FC236}">
                <a16:creationId xmlns:a16="http://schemas.microsoft.com/office/drawing/2014/main" id="{CCD2D443-E773-4935-B651-6A2FA6D5332A}"/>
              </a:ext>
            </a:extLst>
          </p:cNvPr>
          <p:cNvSpPr/>
          <p:nvPr/>
        </p:nvSpPr>
        <p:spPr bwMode="auto">
          <a:xfrm>
            <a:off x="2726744" y="4495649"/>
            <a:ext cx="4184112" cy="469833"/>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041041" y="4140099"/>
            <a:ext cx="4250376" cy="673005"/>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105" name="Freeform: Shape 104">
            <a:extLst>
              <a:ext uri="{FF2B5EF4-FFF2-40B4-BE49-F238E27FC236}">
                <a16:creationId xmlns:a16="http://schemas.microsoft.com/office/drawing/2014/main" id="{C4F85C73-F839-4A00-82AF-372199651989}"/>
              </a:ext>
            </a:extLst>
          </p:cNvPr>
          <p:cNvSpPr/>
          <p:nvPr/>
        </p:nvSpPr>
        <p:spPr bwMode="auto">
          <a:xfrm>
            <a:off x="2701348" y="5196889"/>
            <a:ext cx="3717755" cy="107213"/>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342641" y="4271313"/>
            <a:ext cx="4948776" cy="825383"/>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tx1">
                <a:lumMod val="75000"/>
              </a:schemeClr>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a:solidFill>
                <a:srgbClr val="FFFFFF"/>
              </a:solidFill>
              <a:latin typeface="Segoe UI Semilight"/>
            </a:endParaRPr>
          </a:p>
        </p:txBody>
      </p:sp>
      <p:sp>
        <p:nvSpPr>
          <p:cNvPr id="2" name="Title 1"/>
          <p:cNvSpPr>
            <a:spLocks noGrp="1"/>
          </p:cNvSpPr>
          <p:nvPr>
            <p:ph type="title"/>
          </p:nvPr>
        </p:nvSpPr>
        <p:spPr>
          <a:xfrm>
            <a:off x="270066" y="289957"/>
            <a:ext cx="11654187" cy="899537"/>
          </a:xfrm>
        </p:spPr>
        <p:txBody>
          <a:bodyPr>
            <a:normAutofit/>
          </a:bodyPr>
          <a:lstStyle/>
          <a:p>
            <a:r>
              <a:rPr lang="en-US" dirty="0"/>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804949" y="1263484"/>
            <a:ext cx="2929051" cy="5251180"/>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55848" y="1562545"/>
            <a:ext cx="1600863" cy="79164"/>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8936887" y="6057274"/>
            <a:ext cx="299061" cy="1583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1276609" y="6057274"/>
            <a:ext cx="299061" cy="1583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948422" y="5978109"/>
            <a:ext cx="615717" cy="32545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8937802" y="2011139"/>
            <a:ext cx="2663342" cy="3835790"/>
          </a:xfrm>
          <a:prstGeom prst="rect">
            <a:avLst/>
          </a:prstGeom>
        </p:spPr>
      </p:pic>
      <p:grpSp>
        <p:nvGrpSpPr>
          <p:cNvPr id="96" name="Group 95">
            <a:extLst>
              <a:ext uri="{FF2B5EF4-FFF2-40B4-BE49-F238E27FC236}">
                <a16:creationId xmlns:a16="http://schemas.microsoft.com/office/drawing/2014/main" id="{708BF256-1E55-4495-B8FA-ACAA793FA52A}"/>
              </a:ext>
            </a:extLst>
          </p:cNvPr>
          <p:cNvGrpSpPr/>
          <p:nvPr/>
        </p:nvGrpSpPr>
        <p:grpSpPr>
          <a:xfrm>
            <a:off x="1381538" y="1685688"/>
            <a:ext cx="5984103" cy="1561697"/>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rgbClr val="505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dirty="0">
                    <a:solidFill>
                      <a:srgbClr val="00BCF2"/>
                    </a:soli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rgbClr val="505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dirty="0">
                    <a:solidFill>
                      <a:srgbClr val="00BCF2"/>
                    </a:solidFill>
                    <a:latin typeface="Segoe UI Semilight"/>
                    <a:ea typeface="Segoe UI" pitchFamily="34" charset="0"/>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rgbClr val="505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dirty="0">
                    <a:solidFill>
                      <a:srgbClr val="00BCF2"/>
                    </a:solidFill>
                    <a:latin typeface="Segoe UI Semilight"/>
                    <a:ea typeface="Segoe UI" pitchFamily="34" charset="0"/>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865" y="6501964"/>
            <a:ext cx="12190271" cy="355549"/>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401109" y="4786035"/>
            <a:ext cx="1918219" cy="174132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7"/>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932563">
                    <a:defRPr/>
                  </a:pPr>
                  <a:endParaRPr lang="en-US"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932563">
                    <a:defRPr/>
                  </a:pPr>
                  <a:endParaRPr lang="en-US" kern="0" dirty="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932563">
                    <a:defRPr/>
                  </a:pPr>
                  <a:endParaRPr lang="en-US" kern="0" dirty="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932563">
                  <a:defRPr/>
                </a:pPr>
                <a:endParaRPr lang="en-US" kern="0" dirty="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932563">
                  <a:defRPr/>
                </a:pPr>
                <a:endParaRPr lang="en-US" kern="0" dirty="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932563">
                  <a:defRPr/>
                </a:pPr>
                <a:endParaRPr lang="en-US"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932563">
                  <a:defRPr/>
                </a:pPr>
                <a:endParaRPr lang="en-US" kern="0" dirty="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8"/>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932563">
                  <a:defRPr/>
                </a:pPr>
                <a:endParaRPr lang="en-US"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932563">
                  <a:defRPr/>
                </a:pPr>
                <a:endParaRPr lang="en-US"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932563">
                  <a:defRPr/>
                </a:pPr>
                <a:endParaRPr lang="en-US"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932563">
                  <a:defRPr/>
                </a:pPr>
                <a:endParaRPr lang="en-US"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932563">
                  <a:defRPr/>
                </a:pPr>
                <a:endParaRPr lang="en-US"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932563">
                  <a:defRPr/>
                </a:pPr>
                <a:endParaRPr lang="en-US"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932563">
                  <a:defRPr/>
                </a:pPr>
                <a:endParaRPr lang="en-US" kern="0" dirty="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568113" y="3798272"/>
            <a:ext cx="1175304" cy="2712158"/>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782616" y="3941666"/>
            <a:ext cx="578079" cy="562629"/>
            <a:chOff x="1100895" y="4248709"/>
            <a:chExt cx="578161" cy="562709"/>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100895" y="4248709"/>
              <a:ext cx="578161" cy="110816"/>
            </a:xfrm>
            <a:prstGeom prst="rect">
              <a:avLst/>
            </a:prstGeom>
            <a:no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802581" y="5048647"/>
            <a:ext cx="578079" cy="552672"/>
            <a:chOff x="2863143" y="5259981"/>
            <a:chExt cx="578161" cy="552750"/>
          </a:xfrm>
        </p:grpSpPr>
        <p:sp>
          <p:nvSpPr>
            <p:cNvPr id="590" name="TextBox 589">
              <a:extLst>
                <a:ext uri="{FF2B5EF4-FFF2-40B4-BE49-F238E27FC236}">
                  <a16:creationId xmlns:a16="http://schemas.microsoft.com/office/drawing/2014/main" id="{348A8AFF-6C4B-4592-BAF6-10D76D720F8C}"/>
                </a:ext>
              </a:extLst>
            </p:cNvPr>
            <p:cNvSpPr txBox="1"/>
            <p:nvPr/>
          </p:nvSpPr>
          <p:spPr>
            <a:xfrm>
              <a:off x="2863143" y="5701915"/>
              <a:ext cx="578161" cy="110816"/>
            </a:xfrm>
            <a:prstGeom prst="rect">
              <a:avLst/>
            </a:prstGeom>
            <a:no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545157" y="4182360"/>
            <a:ext cx="1026100" cy="416153"/>
            <a:chOff x="3987594" y="4793261"/>
            <a:chExt cx="1026245"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987594" y="4890568"/>
              <a:ext cx="578161" cy="221630"/>
            </a:xfrm>
            <a:prstGeom prst="rect">
              <a:avLst/>
            </a:prstGeom>
            <a:noFill/>
            <a:ln>
              <a:noFill/>
            </a:ln>
          </p:spPr>
          <p:txBody>
            <a:bodyPr wrap="square" lIns="45713" tIns="0" rIns="0" bIns="0" rtlCol="0">
              <a:spAutoFit/>
            </a:bodyPr>
            <a:lstStyle/>
            <a:p>
              <a:pPr algn="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2987788" y="4367737"/>
            <a:ext cx="578079" cy="571097"/>
            <a:chOff x="2909710" y="4240240"/>
            <a:chExt cx="578161" cy="571178"/>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tx1"/>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endParaRPr lang="en-US" dirty="0">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240240"/>
              <a:ext cx="578161" cy="110816"/>
            </a:xfrm>
            <a:prstGeom prst="rect">
              <a:avLst/>
            </a:prstGeom>
            <a:noFill/>
            <a:ln>
              <a:noFill/>
            </a:ln>
          </p:spPr>
          <p:txBody>
            <a:bodyPr wrap="square" lIns="45713" tIns="0" rIns="0" bIns="0" rtlCol="0">
              <a:spAutoFit/>
            </a:bodyPr>
            <a:lstStyle/>
            <a:p>
              <a:pPr algn="ctr" defTabSz="914225">
                <a:lnSpc>
                  <a:spcPct val="90000"/>
                </a:lnSpc>
                <a:spcAft>
                  <a:spcPts val="600"/>
                </a:spcAft>
              </a:pPr>
              <a:r>
                <a:rPr lang="en-US" sz="800" dirty="0">
                  <a:gradFill>
                    <a:gsLst>
                      <a:gs pos="2917">
                        <a:srgbClr val="FFFFFF"/>
                      </a:gs>
                      <a:gs pos="30000">
                        <a:srgbClr val="FFFFFF"/>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2"/>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7890" y="3729311"/>
            <a:ext cx="713792" cy="711183"/>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53629" y="4112481"/>
            <a:ext cx="713792" cy="711183"/>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7065" y="4583170"/>
            <a:ext cx="713792" cy="711183"/>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34875" y="3658495"/>
            <a:ext cx="1166766" cy="36466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ct val="0"/>
              </a:spcAft>
            </a:pPr>
            <a:r>
              <a:rPr lang="en-US" sz="1600" dirty="0">
                <a:solidFill>
                  <a:srgbClr val="FFFFFF"/>
                </a:soli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83985" y="4285742"/>
            <a:ext cx="982003" cy="36466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ct val="0"/>
              </a:spcAft>
            </a:pPr>
            <a:r>
              <a:rPr lang="en-US" sz="1600" dirty="0">
                <a:solidFill>
                  <a:srgbClr val="FFFFFF"/>
                </a:soli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606292" y="5187787"/>
            <a:ext cx="1627135" cy="36466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ct val="0"/>
              </a:spcAft>
            </a:pPr>
            <a:r>
              <a:rPr lang="en-US" sz="1600" dirty="0">
                <a:solidFill>
                  <a:srgbClr val="FFFFFF"/>
                </a:solidFill>
                <a:latin typeface="Segoe UI Semilight"/>
                <a:ea typeface="Segoe UI" pitchFamily="34" charset="0"/>
                <a:cs typeface="Segoe UI" pitchFamily="34" charset="0"/>
              </a:rPr>
              <a:t>Intelligent Tools</a:t>
            </a:r>
          </a:p>
        </p:txBody>
      </p:sp>
    </p:spTree>
    <p:custDataLst>
      <p:tags r:id="rId1"/>
    </p:custDataLst>
    <p:extLst>
      <p:ext uri="{BB962C8B-B14F-4D97-AF65-F5344CB8AC3E}">
        <p14:creationId xmlns:p14="http://schemas.microsoft.com/office/powerpoint/2010/main" val="23117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41"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6616" y="1021294"/>
            <a:ext cx="7548605" cy="2092624"/>
          </a:xfrm>
          <a:prstGeom prst="rect">
            <a:avLst/>
          </a:prstGeom>
          <a:noFill/>
        </p:spPr>
        <p:txBody>
          <a:bodyPr wrap="none" lIns="152400" tIns="121920" rIns="152400" bIns="121920" rtlCol="0">
            <a:spAutoFit/>
          </a:bodyPr>
          <a:lstStyle/>
          <a:p>
            <a:pPr>
              <a:lnSpc>
                <a:spcPct val="90000"/>
              </a:lnSpc>
              <a:spcAft>
                <a:spcPts val="500"/>
              </a:spcAft>
            </a:pPr>
            <a:r>
              <a:rPr lang="en-US" sz="6666" dirty="0">
                <a:gradFill>
                  <a:gsLst>
                    <a:gs pos="2917">
                      <a:schemeClr val="tx1"/>
                    </a:gs>
                    <a:gs pos="30000">
                      <a:schemeClr val="tx1"/>
                    </a:gs>
                  </a:gsLst>
                  <a:lin ang="5400000" scaled="0"/>
                </a:gradFill>
              </a:rPr>
              <a:t>Azure is a platform:</a:t>
            </a:r>
            <a:br>
              <a:rPr lang="en-US" sz="6666" dirty="0">
                <a:gradFill>
                  <a:gsLst>
                    <a:gs pos="2917">
                      <a:schemeClr val="tx1"/>
                    </a:gs>
                    <a:gs pos="30000">
                      <a:schemeClr val="tx1"/>
                    </a:gs>
                  </a:gsLst>
                  <a:lin ang="5400000" scaled="0"/>
                </a:gradFill>
              </a:rPr>
            </a:br>
            <a:r>
              <a:rPr lang="en-US" sz="6666" dirty="0">
                <a:gradFill>
                  <a:gsLst>
                    <a:gs pos="2917">
                      <a:schemeClr val="tx1"/>
                    </a:gs>
                    <a:gs pos="30000">
                      <a:schemeClr val="tx1"/>
                    </a:gs>
                  </a:gsLst>
                  <a:lin ang="5400000" scaled="0"/>
                </a:gradFill>
              </a:rPr>
              <a:t>Think building blocks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5744" y="3725039"/>
            <a:ext cx="3986562" cy="2657708"/>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75517" y="3182744"/>
            <a:ext cx="3807273" cy="3373243"/>
          </a:xfrm>
          <a:prstGeom prst="rect">
            <a:avLst/>
          </a:prstGeom>
        </p:spPr>
      </p:pic>
    </p:spTree>
    <p:custDataLst>
      <p:tags r:id="rId1"/>
    </p:custDataLst>
    <p:extLst>
      <p:ext uri="{BB962C8B-B14F-4D97-AF65-F5344CB8AC3E}">
        <p14:creationId xmlns:p14="http://schemas.microsoft.com/office/powerpoint/2010/main" val="33584833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Clipping">
            <a:extLst>
              <a:ext uri="{FF2B5EF4-FFF2-40B4-BE49-F238E27FC236}">
                <a16:creationId xmlns:a16="http://schemas.microsoft.com/office/drawing/2014/main" id="{3D18AC84-B93F-41A1-91AD-891128AB3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289" y="4777932"/>
            <a:ext cx="2029896" cy="1715336"/>
          </a:xfrm>
          <a:prstGeom prst="rect">
            <a:avLst/>
          </a:prstGeom>
        </p:spPr>
      </p:pic>
      <p:sp>
        <p:nvSpPr>
          <p:cNvPr id="3" name="Rectangle 2">
            <a:extLst>
              <a:ext uri="{FF2B5EF4-FFF2-40B4-BE49-F238E27FC236}">
                <a16:creationId xmlns:a16="http://schemas.microsoft.com/office/drawing/2014/main" id="{E5532C40-1D12-453A-9D5D-E1E25AB84F52}"/>
              </a:ext>
            </a:extLst>
          </p:cNvPr>
          <p:cNvSpPr/>
          <p:nvPr/>
        </p:nvSpPr>
        <p:spPr>
          <a:xfrm>
            <a:off x="3406517" y="3950161"/>
            <a:ext cx="5013324" cy="520625"/>
          </a:xfrm>
          <a:prstGeom prst="rect">
            <a:avLst/>
          </a:prstGeom>
        </p:spPr>
        <p:txBody>
          <a:bodyPr wrap="square" lIns="74915" tIns="74915" rIns="74915" bIns="74915">
            <a:spAutoFit/>
          </a:bodyPr>
          <a:lstStyle>
            <a:defPPr>
              <a:defRPr lang="en-US"/>
            </a:defPPr>
            <a:lvl1pPr marL="0" algn="l" defTabSz="1064362" rtl="0" eaLnBrk="1" latinLnBrk="0" hangingPunct="1">
              <a:defRPr sz="2095" kern="1200">
                <a:solidFill>
                  <a:schemeClr val="tx1"/>
                </a:solidFill>
                <a:latin typeface="+mn-lt"/>
                <a:ea typeface="+mn-ea"/>
                <a:cs typeface="+mn-cs"/>
              </a:defRPr>
            </a:lvl1pPr>
            <a:lvl2pPr marL="532181" algn="l" defTabSz="1064362" rtl="0" eaLnBrk="1" latinLnBrk="0" hangingPunct="1">
              <a:defRPr sz="2095" kern="1200">
                <a:solidFill>
                  <a:schemeClr val="tx1"/>
                </a:solidFill>
                <a:latin typeface="+mn-lt"/>
                <a:ea typeface="+mn-ea"/>
                <a:cs typeface="+mn-cs"/>
              </a:defRPr>
            </a:lvl2pPr>
            <a:lvl3pPr marL="1064362" algn="l" defTabSz="1064362" rtl="0" eaLnBrk="1" latinLnBrk="0" hangingPunct="1">
              <a:defRPr sz="2095" kern="1200">
                <a:solidFill>
                  <a:schemeClr val="tx1"/>
                </a:solidFill>
                <a:latin typeface="+mn-lt"/>
                <a:ea typeface="+mn-ea"/>
                <a:cs typeface="+mn-cs"/>
              </a:defRPr>
            </a:lvl3pPr>
            <a:lvl4pPr marL="1596542" algn="l" defTabSz="1064362" rtl="0" eaLnBrk="1" latinLnBrk="0" hangingPunct="1">
              <a:defRPr sz="2095" kern="1200">
                <a:solidFill>
                  <a:schemeClr val="tx1"/>
                </a:solidFill>
                <a:latin typeface="+mn-lt"/>
                <a:ea typeface="+mn-ea"/>
                <a:cs typeface="+mn-cs"/>
              </a:defRPr>
            </a:lvl4pPr>
            <a:lvl5pPr marL="2128723" algn="l" defTabSz="1064362" rtl="0" eaLnBrk="1" latinLnBrk="0" hangingPunct="1">
              <a:defRPr sz="2095" kern="1200">
                <a:solidFill>
                  <a:schemeClr val="tx1"/>
                </a:solidFill>
                <a:latin typeface="+mn-lt"/>
                <a:ea typeface="+mn-ea"/>
                <a:cs typeface="+mn-cs"/>
              </a:defRPr>
            </a:lvl5pPr>
            <a:lvl6pPr marL="2660904" algn="l" defTabSz="1064362" rtl="0" eaLnBrk="1" latinLnBrk="0" hangingPunct="1">
              <a:defRPr sz="2095" kern="1200">
                <a:solidFill>
                  <a:schemeClr val="tx1"/>
                </a:solidFill>
                <a:latin typeface="+mn-lt"/>
                <a:ea typeface="+mn-ea"/>
                <a:cs typeface="+mn-cs"/>
              </a:defRPr>
            </a:lvl6pPr>
            <a:lvl7pPr marL="3193085" algn="l" defTabSz="1064362" rtl="0" eaLnBrk="1" latinLnBrk="0" hangingPunct="1">
              <a:defRPr sz="2095" kern="1200">
                <a:solidFill>
                  <a:schemeClr val="tx1"/>
                </a:solidFill>
                <a:latin typeface="+mn-lt"/>
                <a:ea typeface="+mn-ea"/>
                <a:cs typeface="+mn-cs"/>
              </a:defRPr>
            </a:lvl7pPr>
            <a:lvl8pPr marL="3725266" algn="l" defTabSz="1064362" rtl="0" eaLnBrk="1" latinLnBrk="0" hangingPunct="1">
              <a:defRPr sz="2095" kern="1200">
                <a:solidFill>
                  <a:schemeClr val="tx1"/>
                </a:solidFill>
                <a:latin typeface="+mn-lt"/>
                <a:ea typeface="+mn-ea"/>
                <a:cs typeface="+mn-cs"/>
              </a:defRPr>
            </a:lvl8pPr>
            <a:lvl9pPr marL="4257446" algn="l" defTabSz="1064362" rtl="0" eaLnBrk="1" latinLnBrk="0" hangingPunct="1">
              <a:defRPr sz="2095" kern="1200">
                <a:solidFill>
                  <a:schemeClr val="tx1"/>
                </a:solidFill>
                <a:latin typeface="+mn-lt"/>
                <a:ea typeface="+mn-ea"/>
                <a:cs typeface="+mn-cs"/>
              </a:defRPr>
            </a:lvl9pPr>
          </a:lstStyle>
          <a:p>
            <a:pPr algn="ctr"/>
            <a:r>
              <a:rPr lang="en-US" sz="2400" dirty="0">
                <a:gradFill>
                  <a:gsLst>
                    <a:gs pos="1250">
                      <a:schemeClr val="tx2"/>
                    </a:gs>
                    <a:gs pos="100000">
                      <a:schemeClr val="tx2"/>
                    </a:gs>
                  </a:gsLst>
                  <a:lin ang="5400000" scaled="0"/>
                </a:gradFill>
                <a:latin typeface="Segoe UI Semibold" panose="020B0702040204020203" pitchFamily="34" charset="0"/>
                <a:ea typeface="Segoe UI" panose="020B0502040204020203" pitchFamily="34" charset="0"/>
                <a:cs typeface="Segoe UI" panose="020B0502040204020203" pitchFamily="34" charset="0"/>
              </a:rPr>
              <a:t>Bot builder</a:t>
            </a:r>
            <a:endParaRPr lang="en-US" sz="2000" dirty="0">
              <a:gradFill>
                <a:gsLst>
                  <a:gs pos="1250">
                    <a:schemeClr val="tx2"/>
                  </a:gs>
                  <a:gs pos="100000">
                    <a:schemeClr val="tx2"/>
                  </a:gs>
                </a:gsLst>
                <a:lin ang="5400000" scaled="0"/>
              </a:gradFill>
              <a:latin typeface="Segoe UI Semibold" panose="020B0702040204020203" pitchFamily="34" charset="0"/>
              <a:ea typeface="Segoe UI" panose="020B0502040204020203" pitchFamily="34" charset="0"/>
              <a:cs typeface="Segoe UI" panose="020B0502040204020203" pitchFamily="34" charset="0"/>
            </a:endParaRPr>
          </a:p>
        </p:txBody>
      </p:sp>
      <p:grpSp>
        <p:nvGrpSpPr>
          <p:cNvPr id="4" name="Group 3">
            <a:extLst>
              <a:ext uri="{FF2B5EF4-FFF2-40B4-BE49-F238E27FC236}">
                <a16:creationId xmlns:a16="http://schemas.microsoft.com/office/drawing/2014/main" id="{AACCE9D8-1B2B-4F0E-99DE-0E846571B9C2}"/>
              </a:ext>
            </a:extLst>
          </p:cNvPr>
          <p:cNvGrpSpPr/>
          <p:nvPr/>
        </p:nvGrpSpPr>
        <p:grpSpPr>
          <a:xfrm>
            <a:off x="2860237" y="2394445"/>
            <a:ext cx="1379939" cy="1284625"/>
            <a:chOff x="4805363" y="3397719"/>
            <a:chExt cx="2581275" cy="2581275"/>
          </a:xfrm>
        </p:grpSpPr>
        <p:pic>
          <p:nvPicPr>
            <p:cNvPr id="10" name="Picture 9" descr="bot-framework-default-7.png">
              <a:extLst>
                <a:ext uri="{FF2B5EF4-FFF2-40B4-BE49-F238E27FC236}">
                  <a16:creationId xmlns:a16="http://schemas.microsoft.com/office/drawing/2014/main" id="{5D99C434-C8CE-401B-A4F5-5C4E066F1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363" y="3397719"/>
              <a:ext cx="2581275" cy="2581275"/>
            </a:xfrm>
            <a:prstGeom prst="rect">
              <a:avLst/>
            </a:prstGeom>
          </p:spPr>
        </p:pic>
        <p:sp>
          <p:nvSpPr>
            <p:cNvPr id="11" name="Rectangle 10">
              <a:extLst>
                <a:ext uri="{FF2B5EF4-FFF2-40B4-BE49-F238E27FC236}">
                  <a16:creationId xmlns:a16="http://schemas.microsoft.com/office/drawing/2014/main" id="{89EBE9FD-3F32-49E4-8620-297B60EEC71B}"/>
                </a:ext>
              </a:extLst>
            </p:cNvPr>
            <p:cNvSpPr/>
            <p:nvPr/>
          </p:nvSpPr>
          <p:spPr>
            <a:xfrm>
              <a:off x="4895850" y="3490407"/>
              <a:ext cx="2405064" cy="239283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algn="ctr"/>
              <a:endParaRPr lang="en-US" sz="2000"/>
            </a:p>
          </p:txBody>
        </p:sp>
      </p:grpSp>
      <p:sp>
        <p:nvSpPr>
          <p:cNvPr id="5" name="Rectangle 4">
            <a:extLst>
              <a:ext uri="{FF2B5EF4-FFF2-40B4-BE49-F238E27FC236}">
                <a16:creationId xmlns:a16="http://schemas.microsoft.com/office/drawing/2014/main" id="{3F128906-DD8F-4B5F-ACEF-83EE112843DF}"/>
              </a:ext>
            </a:extLst>
          </p:cNvPr>
          <p:cNvSpPr/>
          <p:nvPr/>
        </p:nvSpPr>
        <p:spPr>
          <a:xfrm>
            <a:off x="449331" y="4593266"/>
            <a:ext cx="3562765" cy="369332"/>
          </a:xfrm>
          <a:prstGeom prst="rect">
            <a:avLst/>
          </a:prstGeom>
        </p:spPr>
        <p:txBody>
          <a:bodyPr wrap="square" lIns="74915" tIns="0" rIns="74915" bIns="0">
            <a:spAutoFit/>
          </a:bodyPr>
          <a:lstStyle>
            <a:defPPr>
              <a:defRPr lang="en-US"/>
            </a:defPPr>
            <a:lvl1pPr marL="0" algn="l" defTabSz="1064362" rtl="0" eaLnBrk="1" latinLnBrk="0" hangingPunct="1">
              <a:defRPr sz="2095" kern="1200">
                <a:solidFill>
                  <a:schemeClr val="tx1"/>
                </a:solidFill>
                <a:latin typeface="+mn-lt"/>
                <a:ea typeface="+mn-ea"/>
                <a:cs typeface="+mn-cs"/>
              </a:defRPr>
            </a:lvl1pPr>
            <a:lvl2pPr marL="532181" algn="l" defTabSz="1064362" rtl="0" eaLnBrk="1" latinLnBrk="0" hangingPunct="1">
              <a:defRPr sz="2095" kern="1200">
                <a:solidFill>
                  <a:schemeClr val="tx1"/>
                </a:solidFill>
                <a:latin typeface="+mn-lt"/>
                <a:ea typeface="+mn-ea"/>
                <a:cs typeface="+mn-cs"/>
              </a:defRPr>
            </a:lvl2pPr>
            <a:lvl3pPr marL="1064362" algn="l" defTabSz="1064362" rtl="0" eaLnBrk="1" latinLnBrk="0" hangingPunct="1">
              <a:defRPr sz="2095" kern="1200">
                <a:solidFill>
                  <a:schemeClr val="tx1"/>
                </a:solidFill>
                <a:latin typeface="+mn-lt"/>
                <a:ea typeface="+mn-ea"/>
                <a:cs typeface="+mn-cs"/>
              </a:defRPr>
            </a:lvl3pPr>
            <a:lvl4pPr marL="1596542" algn="l" defTabSz="1064362" rtl="0" eaLnBrk="1" latinLnBrk="0" hangingPunct="1">
              <a:defRPr sz="2095" kern="1200">
                <a:solidFill>
                  <a:schemeClr val="tx1"/>
                </a:solidFill>
                <a:latin typeface="+mn-lt"/>
                <a:ea typeface="+mn-ea"/>
                <a:cs typeface="+mn-cs"/>
              </a:defRPr>
            </a:lvl4pPr>
            <a:lvl5pPr marL="2128723" algn="l" defTabSz="1064362" rtl="0" eaLnBrk="1" latinLnBrk="0" hangingPunct="1">
              <a:defRPr sz="2095" kern="1200">
                <a:solidFill>
                  <a:schemeClr val="tx1"/>
                </a:solidFill>
                <a:latin typeface="+mn-lt"/>
                <a:ea typeface="+mn-ea"/>
                <a:cs typeface="+mn-cs"/>
              </a:defRPr>
            </a:lvl5pPr>
            <a:lvl6pPr marL="2660904" algn="l" defTabSz="1064362" rtl="0" eaLnBrk="1" latinLnBrk="0" hangingPunct="1">
              <a:defRPr sz="2095" kern="1200">
                <a:solidFill>
                  <a:schemeClr val="tx1"/>
                </a:solidFill>
                <a:latin typeface="+mn-lt"/>
                <a:ea typeface="+mn-ea"/>
                <a:cs typeface="+mn-cs"/>
              </a:defRPr>
            </a:lvl6pPr>
            <a:lvl7pPr marL="3193085" algn="l" defTabSz="1064362" rtl="0" eaLnBrk="1" latinLnBrk="0" hangingPunct="1">
              <a:defRPr sz="2095" kern="1200">
                <a:solidFill>
                  <a:schemeClr val="tx1"/>
                </a:solidFill>
                <a:latin typeface="+mn-lt"/>
                <a:ea typeface="+mn-ea"/>
                <a:cs typeface="+mn-cs"/>
              </a:defRPr>
            </a:lvl7pPr>
            <a:lvl8pPr marL="3725266" algn="l" defTabSz="1064362" rtl="0" eaLnBrk="1" latinLnBrk="0" hangingPunct="1">
              <a:defRPr sz="2095" kern="1200">
                <a:solidFill>
                  <a:schemeClr val="tx1"/>
                </a:solidFill>
                <a:latin typeface="+mn-lt"/>
                <a:ea typeface="+mn-ea"/>
                <a:cs typeface="+mn-cs"/>
              </a:defRPr>
            </a:lvl8pPr>
            <a:lvl9pPr marL="4257446" algn="l" defTabSz="1064362" rtl="0" eaLnBrk="1" latinLnBrk="0" hangingPunct="1">
              <a:defRPr sz="2095" kern="1200">
                <a:solidFill>
                  <a:schemeClr val="tx1"/>
                </a:solidFill>
                <a:latin typeface="+mn-lt"/>
                <a:ea typeface="+mn-ea"/>
                <a:cs typeface="+mn-cs"/>
              </a:defRPr>
            </a:lvl9pPr>
          </a:lstStyle>
          <a:p>
            <a:pPr algn="r"/>
            <a:r>
              <a:rPr lang="en-US" sz="2400" dirty="0">
                <a:gradFill>
                  <a:gsLst>
                    <a:gs pos="1250">
                      <a:schemeClr val="tx2"/>
                    </a:gs>
                    <a:gs pos="100000">
                      <a:schemeClr val="tx2"/>
                    </a:gs>
                  </a:gsLst>
                  <a:lin ang="5400000" scaled="0"/>
                </a:gradFill>
                <a:latin typeface="Segoe UI Semibold" panose="020B0702040204020203" pitchFamily="34" charset="0"/>
                <a:cs typeface="Segoe UI" panose="020B0502040204020203" pitchFamily="34" charset="0"/>
              </a:rPr>
              <a:t>Core platform</a:t>
            </a:r>
            <a:endParaRPr lang="en-US" sz="2000" dirty="0">
              <a:gradFill>
                <a:gsLst>
                  <a:gs pos="1250">
                    <a:schemeClr val="tx1"/>
                  </a:gs>
                  <a:gs pos="100000">
                    <a:schemeClr val="tx1"/>
                  </a:gs>
                </a:gsLst>
                <a:lin ang="5400000" scaled="0"/>
              </a:gradFill>
            </a:endParaRPr>
          </a:p>
        </p:txBody>
      </p:sp>
      <p:sp>
        <p:nvSpPr>
          <p:cNvPr id="6" name="Rectangle 5">
            <a:extLst>
              <a:ext uri="{FF2B5EF4-FFF2-40B4-BE49-F238E27FC236}">
                <a16:creationId xmlns:a16="http://schemas.microsoft.com/office/drawing/2014/main" id="{41C83C9E-C88B-4814-931D-E8B578DF51D8}"/>
              </a:ext>
            </a:extLst>
          </p:cNvPr>
          <p:cNvSpPr/>
          <p:nvPr/>
        </p:nvSpPr>
        <p:spPr>
          <a:xfrm>
            <a:off x="7770706" y="4507329"/>
            <a:ext cx="4353245" cy="369332"/>
          </a:xfrm>
          <a:prstGeom prst="rect">
            <a:avLst/>
          </a:prstGeom>
        </p:spPr>
        <p:txBody>
          <a:bodyPr wrap="square" lIns="74915" tIns="0" rIns="74915" bIns="0">
            <a:spAutoFit/>
          </a:bodyPr>
          <a:lstStyle>
            <a:defPPr>
              <a:defRPr lang="en-US"/>
            </a:defPPr>
            <a:lvl1pPr marL="0" algn="l" defTabSz="1064362" rtl="0" eaLnBrk="1" latinLnBrk="0" hangingPunct="1">
              <a:defRPr sz="2095" kern="1200">
                <a:solidFill>
                  <a:schemeClr val="tx1"/>
                </a:solidFill>
                <a:latin typeface="+mn-lt"/>
                <a:ea typeface="+mn-ea"/>
                <a:cs typeface="+mn-cs"/>
              </a:defRPr>
            </a:lvl1pPr>
            <a:lvl2pPr marL="532181" algn="l" defTabSz="1064362" rtl="0" eaLnBrk="1" latinLnBrk="0" hangingPunct="1">
              <a:defRPr sz="2095" kern="1200">
                <a:solidFill>
                  <a:schemeClr val="tx1"/>
                </a:solidFill>
                <a:latin typeface="+mn-lt"/>
                <a:ea typeface="+mn-ea"/>
                <a:cs typeface="+mn-cs"/>
              </a:defRPr>
            </a:lvl2pPr>
            <a:lvl3pPr marL="1064362" algn="l" defTabSz="1064362" rtl="0" eaLnBrk="1" latinLnBrk="0" hangingPunct="1">
              <a:defRPr sz="2095" kern="1200">
                <a:solidFill>
                  <a:schemeClr val="tx1"/>
                </a:solidFill>
                <a:latin typeface="+mn-lt"/>
                <a:ea typeface="+mn-ea"/>
                <a:cs typeface="+mn-cs"/>
              </a:defRPr>
            </a:lvl3pPr>
            <a:lvl4pPr marL="1596542" algn="l" defTabSz="1064362" rtl="0" eaLnBrk="1" latinLnBrk="0" hangingPunct="1">
              <a:defRPr sz="2095" kern="1200">
                <a:solidFill>
                  <a:schemeClr val="tx1"/>
                </a:solidFill>
                <a:latin typeface="+mn-lt"/>
                <a:ea typeface="+mn-ea"/>
                <a:cs typeface="+mn-cs"/>
              </a:defRPr>
            </a:lvl4pPr>
            <a:lvl5pPr marL="2128723" algn="l" defTabSz="1064362" rtl="0" eaLnBrk="1" latinLnBrk="0" hangingPunct="1">
              <a:defRPr sz="2095" kern="1200">
                <a:solidFill>
                  <a:schemeClr val="tx1"/>
                </a:solidFill>
                <a:latin typeface="+mn-lt"/>
                <a:ea typeface="+mn-ea"/>
                <a:cs typeface="+mn-cs"/>
              </a:defRPr>
            </a:lvl5pPr>
            <a:lvl6pPr marL="2660904" algn="l" defTabSz="1064362" rtl="0" eaLnBrk="1" latinLnBrk="0" hangingPunct="1">
              <a:defRPr sz="2095" kern="1200">
                <a:solidFill>
                  <a:schemeClr val="tx1"/>
                </a:solidFill>
                <a:latin typeface="+mn-lt"/>
                <a:ea typeface="+mn-ea"/>
                <a:cs typeface="+mn-cs"/>
              </a:defRPr>
            </a:lvl6pPr>
            <a:lvl7pPr marL="3193085" algn="l" defTabSz="1064362" rtl="0" eaLnBrk="1" latinLnBrk="0" hangingPunct="1">
              <a:defRPr sz="2095" kern="1200">
                <a:solidFill>
                  <a:schemeClr val="tx1"/>
                </a:solidFill>
                <a:latin typeface="+mn-lt"/>
                <a:ea typeface="+mn-ea"/>
                <a:cs typeface="+mn-cs"/>
              </a:defRPr>
            </a:lvl7pPr>
            <a:lvl8pPr marL="3725266" algn="l" defTabSz="1064362" rtl="0" eaLnBrk="1" latinLnBrk="0" hangingPunct="1">
              <a:defRPr sz="2095" kern="1200">
                <a:solidFill>
                  <a:schemeClr val="tx1"/>
                </a:solidFill>
                <a:latin typeface="+mn-lt"/>
                <a:ea typeface="+mn-ea"/>
                <a:cs typeface="+mn-cs"/>
              </a:defRPr>
            </a:lvl8pPr>
            <a:lvl9pPr marL="4257446" algn="l" defTabSz="1064362" rtl="0" eaLnBrk="1" latinLnBrk="0" hangingPunct="1">
              <a:defRPr sz="2095" kern="1200">
                <a:solidFill>
                  <a:schemeClr val="tx1"/>
                </a:solidFill>
                <a:latin typeface="+mn-lt"/>
                <a:ea typeface="+mn-ea"/>
                <a:cs typeface="+mn-cs"/>
              </a:defRPr>
            </a:lvl9pPr>
          </a:lstStyle>
          <a:p>
            <a:r>
              <a:rPr lang="en-US" sz="2400" dirty="0">
                <a:gradFill>
                  <a:gsLst>
                    <a:gs pos="1250">
                      <a:schemeClr val="tx2"/>
                    </a:gs>
                    <a:gs pos="100000">
                      <a:schemeClr val="tx2"/>
                    </a:gs>
                  </a:gsLst>
                  <a:lin ang="5400000" scaled="0"/>
                </a:gradFill>
                <a:latin typeface="Segoe UI Semibold" panose="020B0702040204020203" pitchFamily="34" charset="0"/>
                <a:cs typeface="Segoe UI" panose="020B0502040204020203" pitchFamily="34" charset="0"/>
              </a:rPr>
              <a:t>AI and resources </a:t>
            </a:r>
            <a:endParaRPr lang="en-US" sz="2000" dirty="0">
              <a:gradFill>
                <a:gsLst>
                  <a:gs pos="1250">
                    <a:schemeClr val="tx1"/>
                  </a:gs>
                  <a:gs pos="100000">
                    <a:schemeClr val="tx1"/>
                  </a:gs>
                </a:gsLst>
                <a:lin ang="5400000" scaled="0"/>
              </a:gradFill>
            </a:endParaRPr>
          </a:p>
        </p:txBody>
      </p:sp>
      <p:sp>
        <p:nvSpPr>
          <p:cNvPr id="12" name="TextBox 11">
            <a:extLst>
              <a:ext uri="{FF2B5EF4-FFF2-40B4-BE49-F238E27FC236}">
                <a16:creationId xmlns:a16="http://schemas.microsoft.com/office/drawing/2014/main" id="{86ED56C9-50F4-4AC2-A421-60992E045B32}"/>
              </a:ext>
            </a:extLst>
          </p:cNvPr>
          <p:cNvSpPr txBox="1"/>
          <p:nvPr/>
        </p:nvSpPr>
        <p:spPr>
          <a:xfrm>
            <a:off x="287115" y="95465"/>
            <a:ext cx="5382499" cy="646331"/>
          </a:xfrm>
          <a:prstGeom prst="rect">
            <a:avLst/>
          </a:prstGeom>
          <a:noFill/>
        </p:spPr>
        <p:txBody>
          <a:bodyPr wrap="none" rtlCol="0">
            <a:spAutoFit/>
          </a:bodyPr>
          <a:lstStyle/>
          <a:p>
            <a:r>
              <a:rPr lang="en-US" sz="3600" dirty="0"/>
              <a:t>Bot framework surface area</a:t>
            </a:r>
          </a:p>
        </p:txBody>
      </p:sp>
      <p:pic>
        <p:nvPicPr>
          <p:cNvPr id="13" name="Picture 12">
            <a:extLst>
              <a:ext uri="{FF2B5EF4-FFF2-40B4-BE49-F238E27FC236}">
                <a16:creationId xmlns:a16="http://schemas.microsoft.com/office/drawing/2014/main" id="{720D1A31-20BF-4197-B968-27B6C89417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7762" y="4913204"/>
            <a:ext cx="1785097" cy="1064795"/>
          </a:xfrm>
          <a:prstGeom prst="rect">
            <a:avLst/>
          </a:prstGeom>
        </p:spPr>
      </p:pic>
      <p:pic>
        <p:nvPicPr>
          <p:cNvPr id="14" name="Picture 13">
            <a:extLst>
              <a:ext uri="{FF2B5EF4-FFF2-40B4-BE49-F238E27FC236}">
                <a16:creationId xmlns:a16="http://schemas.microsoft.com/office/drawing/2014/main" id="{0CA1113C-1B76-4C97-A677-1F0A8256C2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45032" y="4641963"/>
            <a:ext cx="859861" cy="847918"/>
          </a:xfrm>
          <a:prstGeom prst="rect">
            <a:avLst/>
          </a:prstGeom>
        </p:spPr>
      </p:pic>
      <p:sp>
        <p:nvSpPr>
          <p:cNvPr id="18" name="Rectangle 17">
            <a:extLst>
              <a:ext uri="{FF2B5EF4-FFF2-40B4-BE49-F238E27FC236}">
                <a16:creationId xmlns:a16="http://schemas.microsoft.com/office/drawing/2014/main" id="{E563B073-F15A-411F-A18F-3F319408D958}"/>
              </a:ext>
            </a:extLst>
          </p:cNvPr>
          <p:cNvSpPr/>
          <p:nvPr/>
        </p:nvSpPr>
        <p:spPr>
          <a:xfrm>
            <a:off x="3412867" y="2737985"/>
            <a:ext cx="5013324" cy="520625"/>
          </a:xfrm>
          <a:prstGeom prst="rect">
            <a:avLst/>
          </a:prstGeom>
        </p:spPr>
        <p:txBody>
          <a:bodyPr wrap="square" lIns="74915" tIns="74915" rIns="74915" bIns="74915">
            <a:spAutoFit/>
          </a:bodyPr>
          <a:lstStyle>
            <a:defPPr>
              <a:defRPr lang="en-US"/>
            </a:defPPr>
            <a:lvl1pPr marL="0" algn="l" defTabSz="1064362" rtl="0" eaLnBrk="1" latinLnBrk="0" hangingPunct="1">
              <a:defRPr sz="2095" kern="1200">
                <a:solidFill>
                  <a:schemeClr val="tx1"/>
                </a:solidFill>
                <a:latin typeface="+mn-lt"/>
                <a:ea typeface="+mn-ea"/>
                <a:cs typeface="+mn-cs"/>
              </a:defRPr>
            </a:lvl1pPr>
            <a:lvl2pPr marL="532181" algn="l" defTabSz="1064362" rtl="0" eaLnBrk="1" latinLnBrk="0" hangingPunct="1">
              <a:defRPr sz="2095" kern="1200">
                <a:solidFill>
                  <a:schemeClr val="tx1"/>
                </a:solidFill>
                <a:latin typeface="+mn-lt"/>
                <a:ea typeface="+mn-ea"/>
                <a:cs typeface="+mn-cs"/>
              </a:defRPr>
            </a:lvl2pPr>
            <a:lvl3pPr marL="1064362" algn="l" defTabSz="1064362" rtl="0" eaLnBrk="1" latinLnBrk="0" hangingPunct="1">
              <a:defRPr sz="2095" kern="1200">
                <a:solidFill>
                  <a:schemeClr val="tx1"/>
                </a:solidFill>
                <a:latin typeface="+mn-lt"/>
                <a:ea typeface="+mn-ea"/>
                <a:cs typeface="+mn-cs"/>
              </a:defRPr>
            </a:lvl3pPr>
            <a:lvl4pPr marL="1596542" algn="l" defTabSz="1064362" rtl="0" eaLnBrk="1" latinLnBrk="0" hangingPunct="1">
              <a:defRPr sz="2095" kern="1200">
                <a:solidFill>
                  <a:schemeClr val="tx1"/>
                </a:solidFill>
                <a:latin typeface="+mn-lt"/>
                <a:ea typeface="+mn-ea"/>
                <a:cs typeface="+mn-cs"/>
              </a:defRPr>
            </a:lvl4pPr>
            <a:lvl5pPr marL="2128723" algn="l" defTabSz="1064362" rtl="0" eaLnBrk="1" latinLnBrk="0" hangingPunct="1">
              <a:defRPr sz="2095" kern="1200">
                <a:solidFill>
                  <a:schemeClr val="tx1"/>
                </a:solidFill>
                <a:latin typeface="+mn-lt"/>
                <a:ea typeface="+mn-ea"/>
                <a:cs typeface="+mn-cs"/>
              </a:defRPr>
            </a:lvl5pPr>
            <a:lvl6pPr marL="2660904" algn="l" defTabSz="1064362" rtl="0" eaLnBrk="1" latinLnBrk="0" hangingPunct="1">
              <a:defRPr sz="2095" kern="1200">
                <a:solidFill>
                  <a:schemeClr val="tx1"/>
                </a:solidFill>
                <a:latin typeface="+mn-lt"/>
                <a:ea typeface="+mn-ea"/>
                <a:cs typeface="+mn-cs"/>
              </a:defRPr>
            </a:lvl6pPr>
            <a:lvl7pPr marL="3193085" algn="l" defTabSz="1064362" rtl="0" eaLnBrk="1" latinLnBrk="0" hangingPunct="1">
              <a:defRPr sz="2095" kern="1200">
                <a:solidFill>
                  <a:schemeClr val="tx1"/>
                </a:solidFill>
                <a:latin typeface="+mn-lt"/>
                <a:ea typeface="+mn-ea"/>
                <a:cs typeface="+mn-cs"/>
              </a:defRPr>
            </a:lvl7pPr>
            <a:lvl8pPr marL="3725266" algn="l" defTabSz="1064362" rtl="0" eaLnBrk="1" latinLnBrk="0" hangingPunct="1">
              <a:defRPr sz="2095" kern="1200">
                <a:solidFill>
                  <a:schemeClr val="tx1"/>
                </a:solidFill>
                <a:latin typeface="+mn-lt"/>
                <a:ea typeface="+mn-ea"/>
                <a:cs typeface="+mn-cs"/>
              </a:defRPr>
            </a:lvl8pPr>
            <a:lvl9pPr marL="4257446" algn="l" defTabSz="1064362" rtl="0" eaLnBrk="1" latinLnBrk="0" hangingPunct="1">
              <a:defRPr sz="2095" kern="1200">
                <a:solidFill>
                  <a:schemeClr val="tx1"/>
                </a:solidFill>
                <a:latin typeface="+mn-lt"/>
                <a:ea typeface="+mn-ea"/>
                <a:cs typeface="+mn-cs"/>
              </a:defRPr>
            </a:lvl9pPr>
          </a:lstStyle>
          <a:p>
            <a:pPr algn="ctr"/>
            <a:r>
              <a:rPr lang="en-US" sz="2400" dirty="0">
                <a:gradFill>
                  <a:gsLst>
                    <a:gs pos="1250">
                      <a:schemeClr val="tx2"/>
                    </a:gs>
                    <a:gs pos="100000">
                      <a:schemeClr val="tx2"/>
                    </a:gs>
                  </a:gsLst>
                  <a:lin ang="5400000" scaled="0"/>
                </a:gradFill>
                <a:latin typeface="Segoe UI Semibold" panose="020B0702040204020203" pitchFamily="34" charset="0"/>
                <a:ea typeface="Segoe UI" panose="020B0502040204020203" pitchFamily="34" charset="0"/>
                <a:cs typeface="Segoe UI" panose="020B0502040204020203" pitchFamily="34" charset="0"/>
              </a:rPr>
              <a:t>Bot Connector Service</a:t>
            </a:r>
            <a:endParaRPr lang="en-US" sz="2000" dirty="0">
              <a:gradFill>
                <a:gsLst>
                  <a:gs pos="1250">
                    <a:schemeClr val="tx2"/>
                  </a:gs>
                  <a:gs pos="100000">
                    <a:schemeClr val="tx2"/>
                  </a:gs>
                </a:gsLst>
                <a:lin ang="5400000" scaled="0"/>
              </a:gradFill>
              <a:latin typeface="Segoe UI Semibold" panose="020B0702040204020203" pitchFamily="34" charset="0"/>
              <a:ea typeface="Segoe UI" panose="020B0502040204020203" pitchFamily="34" charset="0"/>
              <a:cs typeface="Segoe UI" panose="020B0502040204020203" pitchFamily="34" charset="0"/>
            </a:endParaRPr>
          </a:p>
        </p:txBody>
      </p:sp>
      <p:cxnSp>
        <p:nvCxnSpPr>
          <p:cNvPr id="33" name="Elbow Connector 11">
            <a:extLst>
              <a:ext uri="{FF2B5EF4-FFF2-40B4-BE49-F238E27FC236}">
                <a16:creationId xmlns:a16="http://schemas.microsoft.com/office/drawing/2014/main" id="{17746F56-C1CF-48F7-A065-3BB5AA5485C7}"/>
              </a:ext>
            </a:extLst>
          </p:cNvPr>
          <p:cNvCxnSpPr>
            <a:cxnSpLocks/>
            <a:stCxn id="3" idx="0"/>
            <a:endCxn id="18" idx="2"/>
          </p:cNvCxnSpPr>
          <p:nvPr/>
        </p:nvCxnSpPr>
        <p:spPr>
          <a:xfrm rot="5400000" flipH="1" flipV="1">
            <a:off x="5570579" y="3601211"/>
            <a:ext cx="691551" cy="6350"/>
          </a:xfrm>
          <a:prstGeom prst="bentConnector3">
            <a:avLst>
              <a:gd name="adj1" fmla="val 50000"/>
            </a:avLst>
          </a:prstGeom>
          <a:ln w="19050" cap="rnd">
            <a:solidFill>
              <a:schemeClr val="accent5"/>
            </a:solidFill>
            <a:prstDash val="dash"/>
            <a:round/>
            <a:headEnd type="oval"/>
            <a:tailEnd type="oval"/>
          </a:ln>
        </p:spPr>
        <p:style>
          <a:lnRef idx="3">
            <a:schemeClr val="accent5"/>
          </a:lnRef>
          <a:fillRef idx="0">
            <a:schemeClr val="accent5"/>
          </a:fillRef>
          <a:effectRef idx="2">
            <a:schemeClr val="accent5"/>
          </a:effectRef>
          <a:fontRef idx="minor">
            <a:schemeClr val="tx1"/>
          </a:fontRef>
        </p:style>
      </p:cxnSp>
      <p:sp>
        <p:nvSpPr>
          <p:cNvPr id="38" name="Rectangle 37">
            <a:extLst>
              <a:ext uri="{FF2B5EF4-FFF2-40B4-BE49-F238E27FC236}">
                <a16:creationId xmlns:a16="http://schemas.microsoft.com/office/drawing/2014/main" id="{16316553-561F-4F88-8F21-A0707951E3FA}"/>
              </a:ext>
            </a:extLst>
          </p:cNvPr>
          <p:cNvSpPr/>
          <p:nvPr/>
        </p:nvSpPr>
        <p:spPr>
          <a:xfrm>
            <a:off x="4963193" y="1517924"/>
            <a:ext cx="1899971" cy="520625"/>
          </a:xfrm>
          <a:prstGeom prst="rect">
            <a:avLst/>
          </a:prstGeom>
        </p:spPr>
        <p:txBody>
          <a:bodyPr wrap="square" lIns="74915" tIns="74915" rIns="74915" bIns="74915">
            <a:spAutoFit/>
          </a:bodyPr>
          <a:lstStyle>
            <a:defPPr>
              <a:defRPr lang="en-US"/>
            </a:defPPr>
            <a:lvl1pPr marL="0" algn="l" defTabSz="1064362" rtl="0" eaLnBrk="1" latinLnBrk="0" hangingPunct="1">
              <a:defRPr sz="2095" kern="1200">
                <a:solidFill>
                  <a:schemeClr val="tx1"/>
                </a:solidFill>
                <a:latin typeface="+mn-lt"/>
                <a:ea typeface="+mn-ea"/>
                <a:cs typeface="+mn-cs"/>
              </a:defRPr>
            </a:lvl1pPr>
            <a:lvl2pPr marL="532181" algn="l" defTabSz="1064362" rtl="0" eaLnBrk="1" latinLnBrk="0" hangingPunct="1">
              <a:defRPr sz="2095" kern="1200">
                <a:solidFill>
                  <a:schemeClr val="tx1"/>
                </a:solidFill>
                <a:latin typeface="+mn-lt"/>
                <a:ea typeface="+mn-ea"/>
                <a:cs typeface="+mn-cs"/>
              </a:defRPr>
            </a:lvl2pPr>
            <a:lvl3pPr marL="1064362" algn="l" defTabSz="1064362" rtl="0" eaLnBrk="1" latinLnBrk="0" hangingPunct="1">
              <a:defRPr sz="2095" kern="1200">
                <a:solidFill>
                  <a:schemeClr val="tx1"/>
                </a:solidFill>
                <a:latin typeface="+mn-lt"/>
                <a:ea typeface="+mn-ea"/>
                <a:cs typeface="+mn-cs"/>
              </a:defRPr>
            </a:lvl3pPr>
            <a:lvl4pPr marL="1596542" algn="l" defTabSz="1064362" rtl="0" eaLnBrk="1" latinLnBrk="0" hangingPunct="1">
              <a:defRPr sz="2095" kern="1200">
                <a:solidFill>
                  <a:schemeClr val="tx1"/>
                </a:solidFill>
                <a:latin typeface="+mn-lt"/>
                <a:ea typeface="+mn-ea"/>
                <a:cs typeface="+mn-cs"/>
              </a:defRPr>
            </a:lvl4pPr>
            <a:lvl5pPr marL="2128723" algn="l" defTabSz="1064362" rtl="0" eaLnBrk="1" latinLnBrk="0" hangingPunct="1">
              <a:defRPr sz="2095" kern="1200">
                <a:solidFill>
                  <a:schemeClr val="tx1"/>
                </a:solidFill>
                <a:latin typeface="+mn-lt"/>
                <a:ea typeface="+mn-ea"/>
                <a:cs typeface="+mn-cs"/>
              </a:defRPr>
            </a:lvl5pPr>
            <a:lvl6pPr marL="2660904" algn="l" defTabSz="1064362" rtl="0" eaLnBrk="1" latinLnBrk="0" hangingPunct="1">
              <a:defRPr sz="2095" kern="1200">
                <a:solidFill>
                  <a:schemeClr val="tx1"/>
                </a:solidFill>
                <a:latin typeface="+mn-lt"/>
                <a:ea typeface="+mn-ea"/>
                <a:cs typeface="+mn-cs"/>
              </a:defRPr>
            </a:lvl6pPr>
            <a:lvl7pPr marL="3193085" algn="l" defTabSz="1064362" rtl="0" eaLnBrk="1" latinLnBrk="0" hangingPunct="1">
              <a:defRPr sz="2095" kern="1200">
                <a:solidFill>
                  <a:schemeClr val="tx1"/>
                </a:solidFill>
                <a:latin typeface="+mn-lt"/>
                <a:ea typeface="+mn-ea"/>
                <a:cs typeface="+mn-cs"/>
              </a:defRPr>
            </a:lvl7pPr>
            <a:lvl8pPr marL="3725266" algn="l" defTabSz="1064362" rtl="0" eaLnBrk="1" latinLnBrk="0" hangingPunct="1">
              <a:defRPr sz="2095" kern="1200">
                <a:solidFill>
                  <a:schemeClr val="tx1"/>
                </a:solidFill>
                <a:latin typeface="+mn-lt"/>
                <a:ea typeface="+mn-ea"/>
                <a:cs typeface="+mn-cs"/>
              </a:defRPr>
            </a:lvl8pPr>
            <a:lvl9pPr marL="4257446" algn="l" defTabSz="1064362" rtl="0" eaLnBrk="1" latinLnBrk="0" hangingPunct="1">
              <a:defRPr sz="2095" kern="1200">
                <a:solidFill>
                  <a:schemeClr val="tx1"/>
                </a:solidFill>
                <a:latin typeface="+mn-lt"/>
                <a:ea typeface="+mn-ea"/>
                <a:cs typeface="+mn-cs"/>
              </a:defRPr>
            </a:lvl9pPr>
          </a:lstStyle>
          <a:p>
            <a:pPr algn="ctr"/>
            <a:r>
              <a:rPr lang="en-US" sz="2400" dirty="0">
                <a:gradFill>
                  <a:gsLst>
                    <a:gs pos="1250">
                      <a:schemeClr val="tx2"/>
                    </a:gs>
                    <a:gs pos="100000">
                      <a:schemeClr val="tx2"/>
                    </a:gs>
                  </a:gsLst>
                  <a:lin ang="5400000" scaled="0"/>
                </a:gradFill>
                <a:latin typeface="Segoe UI Semibold" panose="020B0702040204020203" pitchFamily="34" charset="0"/>
                <a:ea typeface="Segoe UI" panose="020B0502040204020203" pitchFamily="34" charset="0"/>
                <a:cs typeface="Segoe UI" panose="020B0502040204020203" pitchFamily="34" charset="0"/>
              </a:rPr>
              <a:t>Channels </a:t>
            </a:r>
            <a:endParaRPr lang="en-US" sz="2400" dirty="0">
              <a:gradFill>
                <a:gsLst>
                  <a:gs pos="3000">
                    <a:schemeClr val="tx1"/>
                  </a:gs>
                  <a:gs pos="100000">
                    <a:schemeClr val="tx1"/>
                  </a:gs>
                </a:gsLst>
                <a:lin ang="5400000" scaled="0"/>
              </a:gradFill>
            </a:endParaRPr>
          </a:p>
        </p:txBody>
      </p:sp>
      <p:cxnSp>
        <p:nvCxnSpPr>
          <p:cNvPr id="79" name="Elbow Connector 11">
            <a:extLst>
              <a:ext uri="{FF2B5EF4-FFF2-40B4-BE49-F238E27FC236}">
                <a16:creationId xmlns:a16="http://schemas.microsoft.com/office/drawing/2014/main" id="{A5146F35-F85E-41EF-942C-76EB5B07D109}"/>
              </a:ext>
            </a:extLst>
          </p:cNvPr>
          <p:cNvCxnSpPr>
            <a:cxnSpLocks/>
            <a:stCxn id="18" idx="0"/>
            <a:endCxn id="38" idx="2"/>
          </p:cNvCxnSpPr>
          <p:nvPr/>
        </p:nvCxnSpPr>
        <p:spPr>
          <a:xfrm rot="16200000" flipV="1">
            <a:off x="5566636" y="2385092"/>
            <a:ext cx="699436" cy="6350"/>
          </a:xfrm>
          <a:prstGeom prst="bentConnector3">
            <a:avLst>
              <a:gd name="adj1" fmla="val 50000"/>
            </a:avLst>
          </a:prstGeom>
          <a:ln w="19050" cap="rnd">
            <a:solidFill>
              <a:schemeClr val="accent5"/>
            </a:solidFill>
            <a:prstDash val="dash"/>
            <a:round/>
            <a:headEnd type="oval"/>
            <a:tailEnd type="oval"/>
          </a:ln>
        </p:spPr>
        <p:style>
          <a:lnRef idx="3">
            <a:schemeClr val="accent5"/>
          </a:lnRef>
          <a:fillRef idx="0">
            <a:schemeClr val="accent5"/>
          </a:fillRef>
          <a:effectRef idx="2">
            <a:schemeClr val="accent5"/>
          </a:effectRef>
          <a:fontRef idx="minor">
            <a:schemeClr val="tx1"/>
          </a:fontRef>
        </p:style>
      </p:cxnSp>
      <p:cxnSp>
        <p:nvCxnSpPr>
          <p:cNvPr id="97" name="Elbow Connector 11">
            <a:extLst>
              <a:ext uri="{FF2B5EF4-FFF2-40B4-BE49-F238E27FC236}">
                <a16:creationId xmlns:a16="http://schemas.microsoft.com/office/drawing/2014/main" id="{A43B4386-8635-4E6F-9DEE-DC01F5E0121C}"/>
              </a:ext>
            </a:extLst>
          </p:cNvPr>
          <p:cNvCxnSpPr>
            <a:cxnSpLocks/>
          </p:cNvCxnSpPr>
          <p:nvPr/>
        </p:nvCxnSpPr>
        <p:spPr>
          <a:xfrm rot="10800000">
            <a:off x="5944966" y="4563248"/>
            <a:ext cx="2292799" cy="1005348"/>
          </a:xfrm>
          <a:prstGeom prst="bentConnector3">
            <a:avLst>
              <a:gd name="adj1" fmla="val 54929"/>
            </a:avLst>
          </a:prstGeom>
          <a:ln w="19050" cap="rnd">
            <a:solidFill>
              <a:schemeClr val="accent5"/>
            </a:solidFill>
            <a:prstDash val="dash"/>
            <a:round/>
            <a:headEnd type="oval"/>
            <a:tailEnd type="oval"/>
          </a:ln>
        </p:spPr>
        <p:style>
          <a:lnRef idx="3">
            <a:schemeClr val="accent5"/>
          </a:lnRef>
          <a:fillRef idx="0">
            <a:schemeClr val="accent5"/>
          </a:fillRef>
          <a:effectRef idx="2">
            <a:schemeClr val="accent5"/>
          </a:effectRef>
          <a:fontRef idx="minor">
            <a:schemeClr val="tx1"/>
          </a:fontRef>
        </p:style>
      </p:cxnSp>
      <p:cxnSp>
        <p:nvCxnSpPr>
          <p:cNvPr id="100" name="Elbow Connector 11">
            <a:extLst>
              <a:ext uri="{FF2B5EF4-FFF2-40B4-BE49-F238E27FC236}">
                <a16:creationId xmlns:a16="http://schemas.microsoft.com/office/drawing/2014/main" id="{F2212F2E-F826-49E9-8DBA-BBFCCCA1317F}"/>
              </a:ext>
            </a:extLst>
          </p:cNvPr>
          <p:cNvCxnSpPr>
            <a:cxnSpLocks/>
            <a:stCxn id="16" idx="3"/>
          </p:cNvCxnSpPr>
          <p:nvPr/>
        </p:nvCxnSpPr>
        <p:spPr>
          <a:xfrm flipV="1">
            <a:off x="3875185" y="4567428"/>
            <a:ext cx="2057045" cy="1068172"/>
          </a:xfrm>
          <a:prstGeom prst="bentConnector3">
            <a:avLst>
              <a:gd name="adj1" fmla="val 50000"/>
            </a:avLst>
          </a:prstGeom>
          <a:ln w="19050" cap="rnd">
            <a:solidFill>
              <a:schemeClr val="accent5"/>
            </a:solidFill>
            <a:prstDash val="dash"/>
            <a:round/>
            <a:headEnd type="oval"/>
            <a:tailEnd type="oval"/>
          </a:ln>
        </p:spPr>
        <p:style>
          <a:lnRef idx="3">
            <a:schemeClr val="accent5"/>
          </a:lnRef>
          <a:fillRef idx="0">
            <a:schemeClr val="accent5"/>
          </a:fillRef>
          <a:effectRef idx="2">
            <a:schemeClr val="accent5"/>
          </a:effectRef>
          <a:fontRef idx="minor">
            <a:schemeClr val="tx1"/>
          </a:fontRef>
        </p:style>
      </p:cxnSp>
      <p:grpSp>
        <p:nvGrpSpPr>
          <p:cNvPr id="104" name="Group 103">
            <a:extLst>
              <a:ext uri="{FF2B5EF4-FFF2-40B4-BE49-F238E27FC236}">
                <a16:creationId xmlns:a16="http://schemas.microsoft.com/office/drawing/2014/main" id="{D89E597B-F8D5-42AC-B635-2F3D8ACC5A06}"/>
              </a:ext>
            </a:extLst>
          </p:cNvPr>
          <p:cNvGrpSpPr/>
          <p:nvPr/>
        </p:nvGrpSpPr>
        <p:grpSpPr>
          <a:xfrm>
            <a:off x="4340822" y="977790"/>
            <a:ext cx="622371" cy="569261"/>
            <a:chOff x="1519739" y="1631236"/>
            <a:chExt cx="1093284" cy="1096432"/>
          </a:xfrm>
        </p:grpSpPr>
        <p:sp>
          <p:nvSpPr>
            <p:cNvPr id="105" name="Rectangle 104">
              <a:extLst>
                <a:ext uri="{FF2B5EF4-FFF2-40B4-BE49-F238E27FC236}">
                  <a16:creationId xmlns:a16="http://schemas.microsoft.com/office/drawing/2014/main" id="{2903101A-95A3-467A-A18E-1BF799C0E528}"/>
                </a:ext>
              </a:extLst>
            </p:cNvPr>
            <p:cNvSpPr/>
            <p:nvPr/>
          </p:nvSpPr>
          <p:spPr bwMode="auto">
            <a:xfrm>
              <a:off x="1519739" y="1631236"/>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106" name="Picture 105">
              <a:extLst>
                <a:ext uri="{FF2B5EF4-FFF2-40B4-BE49-F238E27FC236}">
                  <a16:creationId xmlns:a16="http://schemas.microsoft.com/office/drawing/2014/main" id="{4EA6649B-F115-4A3E-A134-5E472D5F26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051" y="1660867"/>
              <a:ext cx="1066801" cy="1066801"/>
            </a:xfrm>
            <a:prstGeom prst="rect">
              <a:avLst/>
            </a:prstGeom>
            <a:noFill/>
          </p:spPr>
        </p:pic>
      </p:grpSp>
      <p:grpSp>
        <p:nvGrpSpPr>
          <p:cNvPr id="107" name="Group 106">
            <a:extLst>
              <a:ext uri="{FF2B5EF4-FFF2-40B4-BE49-F238E27FC236}">
                <a16:creationId xmlns:a16="http://schemas.microsoft.com/office/drawing/2014/main" id="{7CF15B62-019D-4075-961F-56221B2D03A2}"/>
              </a:ext>
            </a:extLst>
          </p:cNvPr>
          <p:cNvGrpSpPr/>
          <p:nvPr/>
        </p:nvGrpSpPr>
        <p:grpSpPr>
          <a:xfrm>
            <a:off x="7051255" y="980419"/>
            <a:ext cx="622371" cy="567626"/>
            <a:chOff x="5296366" y="3497919"/>
            <a:chExt cx="1093284" cy="1093284"/>
          </a:xfrm>
        </p:grpSpPr>
        <p:sp>
          <p:nvSpPr>
            <p:cNvPr id="108" name="Rectangle 107">
              <a:extLst>
                <a:ext uri="{FF2B5EF4-FFF2-40B4-BE49-F238E27FC236}">
                  <a16:creationId xmlns:a16="http://schemas.microsoft.com/office/drawing/2014/main" id="{AF3F0D16-BF46-439B-AC0E-D875FDBB9AAE}"/>
                </a:ext>
              </a:extLst>
            </p:cNvPr>
            <p:cNvSpPr/>
            <p:nvPr/>
          </p:nvSpPr>
          <p:spPr bwMode="auto">
            <a:xfrm>
              <a:off x="5296366" y="3497919"/>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109" name="Picture 108">
              <a:extLst>
                <a:ext uri="{FF2B5EF4-FFF2-40B4-BE49-F238E27FC236}">
                  <a16:creationId xmlns:a16="http://schemas.microsoft.com/office/drawing/2014/main" id="{DFC93198-B1DF-4D18-8CA9-1DBC1519DB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8807" y="3517292"/>
              <a:ext cx="1066801" cy="1066801"/>
            </a:xfrm>
            <a:prstGeom prst="rect">
              <a:avLst/>
            </a:prstGeom>
            <a:noFill/>
          </p:spPr>
        </p:pic>
      </p:grpSp>
      <p:grpSp>
        <p:nvGrpSpPr>
          <p:cNvPr id="113" name="Group 112">
            <a:extLst>
              <a:ext uri="{FF2B5EF4-FFF2-40B4-BE49-F238E27FC236}">
                <a16:creationId xmlns:a16="http://schemas.microsoft.com/office/drawing/2014/main" id="{76E2C451-6B97-40EF-9B87-53107E6BA860}"/>
              </a:ext>
            </a:extLst>
          </p:cNvPr>
          <p:cNvGrpSpPr/>
          <p:nvPr/>
        </p:nvGrpSpPr>
        <p:grpSpPr>
          <a:xfrm>
            <a:off x="3660379" y="976702"/>
            <a:ext cx="624576" cy="573424"/>
            <a:chOff x="2000386" y="3269183"/>
            <a:chExt cx="1097158" cy="1104452"/>
          </a:xfrm>
        </p:grpSpPr>
        <p:sp>
          <p:nvSpPr>
            <p:cNvPr id="114" name="Rectangle 113">
              <a:extLst>
                <a:ext uri="{FF2B5EF4-FFF2-40B4-BE49-F238E27FC236}">
                  <a16:creationId xmlns:a16="http://schemas.microsoft.com/office/drawing/2014/main" id="{37287384-63AE-45BD-B0C1-4D46ADFD3462}"/>
                </a:ext>
              </a:extLst>
            </p:cNvPr>
            <p:cNvSpPr/>
            <p:nvPr/>
          </p:nvSpPr>
          <p:spPr bwMode="auto">
            <a:xfrm>
              <a:off x="2000386" y="3269183"/>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95A5A01A-73E0-4872-8D2E-90E3CDB93F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0743" y="3306834"/>
              <a:ext cx="1066801" cy="1066801"/>
            </a:xfrm>
            <a:prstGeom prst="rect">
              <a:avLst/>
            </a:prstGeom>
            <a:noFill/>
          </p:spPr>
        </p:pic>
      </p:grpSp>
      <p:grpSp>
        <p:nvGrpSpPr>
          <p:cNvPr id="116" name="Group 115">
            <a:extLst>
              <a:ext uri="{FF2B5EF4-FFF2-40B4-BE49-F238E27FC236}">
                <a16:creationId xmlns:a16="http://schemas.microsoft.com/office/drawing/2014/main" id="{744311AC-ADEC-4EDD-B047-27BD84E5FB72}"/>
              </a:ext>
            </a:extLst>
          </p:cNvPr>
          <p:cNvGrpSpPr/>
          <p:nvPr/>
        </p:nvGrpSpPr>
        <p:grpSpPr>
          <a:xfrm>
            <a:off x="5692574" y="990147"/>
            <a:ext cx="622371" cy="569176"/>
            <a:chOff x="4892563" y="4830523"/>
            <a:chExt cx="1093284" cy="1096269"/>
          </a:xfrm>
        </p:grpSpPr>
        <p:sp>
          <p:nvSpPr>
            <p:cNvPr id="117" name="Rectangle 116">
              <a:extLst>
                <a:ext uri="{FF2B5EF4-FFF2-40B4-BE49-F238E27FC236}">
                  <a16:creationId xmlns:a16="http://schemas.microsoft.com/office/drawing/2014/main" id="{1DECB852-158A-4860-A444-B45010A75713}"/>
                </a:ext>
              </a:extLst>
            </p:cNvPr>
            <p:cNvSpPr/>
            <p:nvPr/>
          </p:nvSpPr>
          <p:spPr bwMode="auto">
            <a:xfrm>
              <a:off x="4892563" y="4830523"/>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118" name="Picture 117">
              <a:extLst>
                <a:ext uri="{FF2B5EF4-FFF2-40B4-BE49-F238E27FC236}">
                  <a16:creationId xmlns:a16="http://schemas.microsoft.com/office/drawing/2014/main" id="{531C7DB4-7D8F-46F2-8CCC-432CD6419C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4823" y="4859991"/>
              <a:ext cx="1066801" cy="1066801"/>
            </a:xfrm>
            <a:prstGeom prst="rect">
              <a:avLst/>
            </a:prstGeom>
            <a:noFill/>
          </p:spPr>
        </p:pic>
      </p:grpSp>
      <p:grpSp>
        <p:nvGrpSpPr>
          <p:cNvPr id="125" name="Group 124">
            <a:extLst>
              <a:ext uri="{FF2B5EF4-FFF2-40B4-BE49-F238E27FC236}">
                <a16:creationId xmlns:a16="http://schemas.microsoft.com/office/drawing/2014/main" id="{009DDB20-1F6A-4D5A-BB2B-8E90ECB66CD8}"/>
              </a:ext>
            </a:extLst>
          </p:cNvPr>
          <p:cNvGrpSpPr/>
          <p:nvPr/>
        </p:nvGrpSpPr>
        <p:grpSpPr>
          <a:xfrm>
            <a:off x="6374576" y="975125"/>
            <a:ext cx="622371" cy="567626"/>
            <a:chOff x="9493697" y="3737238"/>
            <a:chExt cx="1093284" cy="1093284"/>
          </a:xfrm>
        </p:grpSpPr>
        <p:sp>
          <p:nvSpPr>
            <p:cNvPr id="126" name="Rectangle 125">
              <a:extLst>
                <a:ext uri="{FF2B5EF4-FFF2-40B4-BE49-F238E27FC236}">
                  <a16:creationId xmlns:a16="http://schemas.microsoft.com/office/drawing/2014/main" id="{B7C94D72-BA42-4C1F-A2E9-4B683C1FF4D0}"/>
                </a:ext>
              </a:extLst>
            </p:cNvPr>
            <p:cNvSpPr/>
            <p:nvPr/>
          </p:nvSpPr>
          <p:spPr bwMode="auto">
            <a:xfrm>
              <a:off x="9493697" y="3737238"/>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127" name="Picture 126">
              <a:extLst>
                <a:ext uri="{FF2B5EF4-FFF2-40B4-BE49-F238E27FC236}">
                  <a16:creationId xmlns:a16="http://schemas.microsoft.com/office/drawing/2014/main" id="{1970AF08-480D-4E11-A1EC-0A63619278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11802" y="3751243"/>
              <a:ext cx="1066801" cy="1066801"/>
            </a:xfrm>
            <a:prstGeom prst="rect">
              <a:avLst/>
            </a:prstGeom>
            <a:noFill/>
          </p:spPr>
        </p:pic>
      </p:grpSp>
      <p:grpSp>
        <p:nvGrpSpPr>
          <p:cNvPr id="128" name="Group 127">
            <a:extLst>
              <a:ext uri="{FF2B5EF4-FFF2-40B4-BE49-F238E27FC236}">
                <a16:creationId xmlns:a16="http://schemas.microsoft.com/office/drawing/2014/main" id="{4C53BB10-BA0C-468A-9F01-DE5E6B1D7D47}"/>
              </a:ext>
            </a:extLst>
          </p:cNvPr>
          <p:cNvGrpSpPr/>
          <p:nvPr/>
        </p:nvGrpSpPr>
        <p:grpSpPr>
          <a:xfrm>
            <a:off x="5019060" y="976702"/>
            <a:ext cx="622371" cy="567626"/>
            <a:chOff x="8798198" y="1992185"/>
            <a:chExt cx="1093284" cy="1093284"/>
          </a:xfrm>
        </p:grpSpPr>
        <p:sp>
          <p:nvSpPr>
            <p:cNvPr id="129" name="Rectangle 128">
              <a:extLst>
                <a:ext uri="{FF2B5EF4-FFF2-40B4-BE49-F238E27FC236}">
                  <a16:creationId xmlns:a16="http://schemas.microsoft.com/office/drawing/2014/main" id="{7D8AAE1B-9820-41E9-8CA3-7A320D768431}"/>
                </a:ext>
              </a:extLst>
            </p:cNvPr>
            <p:cNvSpPr/>
            <p:nvPr/>
          </p:nvSpPr>
          <p:spPr bwMode="auto">
            <a:xfrm>
              <a:off x="8798198" y="1992185"/>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130" name="Picture 129">
              <a:extLst>
                <a:ext uri="{FF2B5EF4-FFF2-40B4-BE49-F238E27FC236}">
                  <a16:creationId xmlns:a16="http://schemas.microsoft.com/office/drawing/2014/main" id="{C78049E9-4A87-4C64-A7FD-D94924FBD8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15458" y="2018080"/>
              <a:ext cx="1066801" cy="1066801"/>
            </a:xfrm>
            <a:prstGeom prst="rect">
              <a:avLst/>
            </a:prstGeom>
            <a:noFill/>
          </p:spPr>
        </p:pic>
      </p:grpSp>
      <p:grpSp>
        <p:nvGrpSpPr>
          <p:cNvPr id="134" name="Group 133">
            <a:extLst>
              <a:ext uri="{FF2B5EF4-FFF2-40B4-BE49-F238E27FC236}">
                <a16:creationId xmlns:a16="http://schemas.microsoft.com/office/drawing/2014/main" id="{2AB2F577-CA57-4122-93A4-5579E775F808}"/>
              </a:ext>
            </a:extLst>
          </p:cNvPr>
          <p:cNvGrpSpPr/>
          <p:nvPr/>
        </p:nvGrpSpPr>
        <p:grpSpPr>
          <a:xfrm>
            <a:off x="7730092" y="982396"/>
            <a:ext cx="629833" cy="567626"/>
            <a:chOff x="9463235" y="5005143"/>
            <a:chExt cx="1086684" cy="1073809"/>
          </a:xfrm>
        </p:grpSpPr>
        <p:sp>
          <p:nvSpPr>
            <p:cNvPr id="135" name="Rectangle 134">
              <a:extLst>
                <a:ext uri="{FF2B5EF4-FFF2-40B4-BE49-F238E27FC236}">
                  <a16:creationId xmlns:a16="http://schemas.microsoft.com/office/drawing/2014/main" id="{36FBAC57-6B0E-4E19-A56D-AB6DCAFAC15E}"/>
                </a:ext>
              </a:extLst>
            </p:cNvPr>
            <p:cNvSpPr/>
            <p:nvPr/>
          </p:nvSpPr>
          <p:spPr bwMode="auto">
            <a:xfrm>
              <a:off x="9463235" y="5005143"/>
              <a:ext cx="1073809" cy="1073809"/>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136" name="Picture 135">
              <a:extLst>
                <a:ext uri="{FF2B5EF4-FFF2-40B4-BE49-F238E27FC236}">
                  <a16:creationId xmlns:a16="http://schemas.microsoft.com/office/drawing/2014/main" id="{EB34F7AB-109D-4E79-99BC-C60DCF68A3B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98359" y="5026436"/>
              <a:ext cx="1051560" cy="1051560"/>
            </a:xfrm>
            <a:prstGeom prst="rect">
              <a:avLst/>
            </a:prstGeom>
          </p:spPr>
        </p:pic>
      </p:grpSp>
    </p:spTree>
    <p:extLst>
      <p:ext uri="{BB962C8B-B14F-4D97-AF65-F5344CB8AC3E}">
        <p14:creationId xmlns:p14="http://schemas.microsoft.com/office/powerpoint/2010/main" val="2555266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C91F-4D97-495E-8CE9-6A510B218326}"/>
              </a:ext>
            </a:extLst>
          </p:cNvPr>
          <p:cNvSpPr>
            <a:spLocks noGrp="1"/>
          </p:cNvSpPr>
          <p:nvPr>
            <p:ph type="title"/>
          </p:nvPr>
        </p:nvSpPr>
        <p:spPr/>
        <p:txBody>
          <a:bodyPr/>
          <a:lstStyle/>
          <a:p>
            <a:r>
              <a:rPr lang="en-US" dirty="0"/>
              <a:t>Bot Connector Service</a:t>
            </a:r>
          </a:p>
        </p:txBody>
      </p:sp>
      <p:sp>
        <p:nvSpPr>
          <p:cNvPr id="3" name="Rectangle 2">
            <a:extLst>
              <a:ext uri="{FF2B5EF4-FFF2-40B4-BE49-F238E27FC236}">
                <a16:creationId xmlns:a16="http://schemas.microsoft.com/office/drawing/2014/main" id="{2A1E87AD-49F4-4B18-8193-8C0F74BBECB5}"/>
              </a:ext>
            </a:extLst>
          </p:cNvPr>
          <p:cNvSpPr/>
          <p:nvPr/>
        </p:nvSpPr>
        <p:spPr>
          <a:xfrm>
            <a:off x="325434" y="1112380"/>
            <a:ext cx="11505257" cy="954107"/>
          </a:xfrm>
          <a:prstGeom prst="rect">
            <a:avLst/>
          </a:prstGeom>
        </p:spPr>
        <p:txBody>
          <a:bodyPr wrap="square">
            <a:spAutoFit/>
          </a:bodyPr>
          <a:lstStyle/>
          <a:p>
            <a:pPr algn="ctr"/>
            <a:r>
              <a:rPr lang="en-US" sz="2800" dirty="0">
                <a:gradFill>
                  <a:gsLst>
                    <a:gs pos="3000">
                      <a:schemeClr val="tx1"/>
                    </a:gs>
                    <a:gs pos="100000">
                      <a:schemeClr val="tx1"/>
                    </a:gs>
                  </a:gsLst>
                  <a:lin ang="5400000" scaled="0"/>
                </a:gradFill>
              </a:rPr>
              <a:t>Registration, routing from channels, authentication.</a:t>
            </a:r>
          </a:p>
          <a:p>
            <a:pPr algn="ctr"/>
            <a:r>
              <a:rPr lang="en-US" sz="2800" dirty="0">
                <a:gradFill>
                  <a:gsLst>
                    <a:gs pos="3000">
                      <a:schemeClr val="tx1"/>
                    </a:gs>
                    <a:gs pos="100000">
                      <a:schemeClr val="tx1"/>
                    </a:gs>
                  </a:gsLst>
                  <a:lin ang="5400000" scaled="0"/>
                </a:gradFill>
              </a:rPr>
              <a:t>Runs in Azure.</a:t>
            </a:r>
          </a:p>
        </p:txBody>
      </p:sp>
      <p:grpSp>
        <p:nvGrpSpPr>
          <p:cNvPr id="4" name="Group 3">
            <a:extLst>
              <a:ext uri="{FF2B5EF4-FFF2-40B4-BE49-F238E27FC236}">
                <a16:creationId xmlns:a16="http://schemas.microsoft.com/office/drawing/2014/main" id="{9B0F77EA-A571-49D9-A20A-C2EB3FD02534}"/>
              </a:ext>
            </a:extLst>
          </p:cNvPr>
          <p:cNvGrpSpPr/>
          <p:nvPr/>
        </p:nvGrpSpPr>
        <p:grpSpPr>
          <a:xfrm>
            <a:off x="3926527" y="3431099"/>
            <a:ext cx="1950291" cy="1813421"/>
            <a:chOff x="4805363" y="3397719"/>
            <a:chExt cx="2581275" cy="2581275"/>
          </a:xfrm>
        </p:grpSpPr>
        <p:pic>
          <p:nvPicPr>
            <p:cNvPr id="5" name="Picture 4" descr="bot-framework-default-7.png">
              <a:extLst>
                <a:ext uri="{FF2B5EF4-FFF2-40B4-BE49-F238E27FC236}">
                  <a16:creationId xmlns:a16="http://schemas.microsoft.com/office/drawing/2014/main" id="{F1280E8E-E928-46B4-A44D-663C13013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363" y="3397719"/>
              <a:ext cx="2581275" cy="2581275"/>
            </a:xfrm>
            <a:prstGeom prst="rect">
              <a:avLst/>
            </a:prstGeom>
          </p:spPr>
        </p:pic>
        <p:sp>
          <p:nvSpPr>
            <p:cNvPr id="6" name="Rectangle 5">
              <a:extLst>
                <a:ext uri="{FF2B5EF4-FFF2-40B4-BE49-F238E27FC236}">
                  <a16:creationId xmlns:a16="http://schemas.microsoft.com/office/drawing/2014/main" id="{1177F3B3-FFD8-4BC7-AD82-25794A8B57B1}"/>
                </a:ext>
              </a:extLst>
            </p:cNvPr>
            <p:cNvSpPr/>
            <p:nvPr/>
          </p:nvSpPr>
          <p:spPr>
            <a:xfrm>
              <a:off x="4895850" y="3490407"/>
              <a:ext cx="2405064" cy="239283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algn="ctr"/>
              <a:endParaRPr lang="en-US" sz="2000"/>
            </a:p>
          </p:txBody>
        </p:sp>
      </p:grpSp>
      <p:sp>
        <p:nvSpPr>
          <p:cNvPr id="7" name="TextBox 6">
            <a:extLst>
              <a:ext uri="{FF2B5EF4-FFF2-40B4-BE49-F238E27FC236}">
                <a16:creationId xmlns:a16="http://schemas.microsoft.com/office/drawing/2014/main" id="{7409D085-9CA1-4AFF-8DC6-51B70761B329}"/>
              </a:ext>
            </a:extLst>
          </p:cNvPr>
          <p:cNvSpPr txBox="1"/>
          <p:nvPr/>
        </p:nvSpPr>
        <p:spPr>
          <a:xfrm>
            <a:off x="2612762" y="5711500"/>
            <a:ext cx="4274050" cy="508571"/>
          </a:xfrm>
          <a:prstGeom prst="rect">
            <a:avLst/>
          </a:prstGeom>
          <a:noFill/>
        </p:spPr>
        <p:txBody>
          <a:bodyPr wrap="none" lIns="182880" tIns="146304" rIns="182880" bIns="146304" rtlCol="0">
            <a:noAutofit/>
          </a:bodyPr>
          <a:lstStyle/>
          <a:p>
            <a:pPr>
              <a:lnSpc>
                <a:spcPct val="90000"/>
              </a:lnSpc>
              <a:spcAft>
                <a:spcPts val="600"/>
              </a:spcAft>
            </a:pPr>
            <a:r>
              <a:rPr lang="en-US" sz="2800" dirty="0">
                <a:gradFill>
                  <a:gsLst>
                    <a:gs pos="2917">
                      <a:schemeClr val="tx1"/>
                    </a:gs>
                    <a:gs pos="30000">
                      <a:schemeClr val="tx1"/>
                    </a:gs>
                  </a:gsLst>
                  <a:lin ang="5400000" scaled="0"/>
                </a:gradFill>
              </a:rPr>
              <a:t>http://dev.botframework.com</a:t>
            </a:r>
          </a:p>
        </p:txBody>
      </p:sp>
      <p:sp>
        <p:nvSpPr>
          <p:cNvPr id="9" name="Arrow: Right 8">
            <a:extLst>
              <a:ext uri="{FF2B5EF4-FFF2-40B4-BE49-F238E27FC236}">
                <a16:creationId xmlns:a16="http://schemas.microsoft.com/office/drawing/2014/main" id="{7571FE56-FA94-45DF-8A37-50D0298656D9}"/>
              </a:ext>
            </a:extLst>
          </p:cNvPr>
          <p:cNvSpPr/>
          <p:nvPr/>
        </p:nvSpPr>
        <p:spPr bwMode="auto">
          <a:xfrm rot="5400000">
            <a:off x="4557795" y="2810719"/>
            <a:ext cx="764129" cy="476630"/>
          </a:xfrm>
          <a:prstGeom prst="rightArrow">
            <a:avLst>
              <a:gd name="adj1" fmla="val 50000"/>
              <a:gd name="adj2" fmla="val 61876"/>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 name="Arrow: Right 9">
            <a:extLst>
              <a:ext uri="{FF2B5EF4-FFF2-40B4-BE49-F238E27FC236}">
                <a16:creationId xmlns:a16="http://schemas.microsoft.com/office/drawing/2014/main" id="{B0425B8F-6711-41C4-894C-9402D1ED9F9C}"/>
              </a:ext>
            </a:extLst>
          </p:cNvPr>
          <p:cNvSpPr/>
          <p:nvPr/>
        </p:nvSpPr>
        <p:spPr bwMode="auto">
          <a:xfrm>
            <a:off x="5876818" y="4098416"/>
            <a:ext cx="1530850" cy="476630"/>
          </a:xfrm>
          <a:prstGeom prst="rightArrow">
            <a:avLst>
              <a:gd name="adj1" fmla="val 50000"/>
              <a:gd name="adj2" fmla="val 6187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 name="TextBox 11">
            <a:extLst>
              <a:ext uri="{FF2B5EF4-FFF2-40B4-BE49-F238E27FC236}">
                <a16:creationId xmlns:a16="http://schemas.microsoft.com/office/drawing/2014/main" id="{4FC76594-2595-45BA-84F8-A29267B1C3B8}"/>
              </a:ext>
            </a:extLst>
          </p:cNvPr>
          <p:cNvSpPr txBox="1"/>
          <p:nvPr/>
        </p:nvSpPr>
        <p:spPr>
          <a:xfrm>
            <a:off x="3344239" y="5201656"/>
            <a:ext cx="3298004" cy="52322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Bot Connector Service</a:t>
            </a:r>
          </a:p>
        </p:txBody>
      </p:sp>
      <p:grpSp>
        <p:nvGrpSpPr>
          <p:cNvPr id="34" name="Group 33">
            <a:extLst>
              <a:ext uri="{FF2B5EF4-FFF2-40B4-BE49-F238E27FC236}">
                <a16:creationId xmlns:a16="http://schemas.microsoft.com/office/drawing/2014/main" id="{49F62D7B-7A0E-410B-A219-9BE690C09C19}"/>
              </a:ext>
            </a:extLst>
          </p:cNvPr>
          <p:cNvGrpSpPr/>
          <p:nvPr/>
        </p:nvGrpSpPr>
        <p:grpSpPr>
          <a:xfrm>
            <a:off x="2771664" y="2067662"/>
            <a:ext cx="4699546" cy="584198"/>
            <a:chOff x="2771664" y="2029927"/>
            <a:chExt cx="4699546" cy="584198"/>
          </a:xfrm>
        </p:grpSpPr>
        <p:grpSp>
          <p:nvGrpSpPr>
            <p:cNvPr id="13" name="Group 12">
              <a:extLst>
                <a:ext uri="{FF2B5EF4-FFF2-40B4-BE49-F238E27FC236}">
                  <a16:creationId xmlns:a16="http://schemas.microsoft.com/office/drawing/2014/main" id="{6805389D-B317-4730-A6E9-E6D94F5806A4}"/>
                </a:ext>
              </a:extLst>
            </p:cNvPr>
            <p:cNvGrpSpPr/>
            <p:nvPr/>
          </p:nvGrpSpPr>
          <p:grpSpPr>
            <a:xfrm>
              <a:off x="3452107" y="2032592"/>
              <a:ext cx="622371" cy="569261"/>
              <a:chOff x="1519739" y="1631236"/>
              <a:chExt cx="1093284" cy="1096432"/>
            </a:xfrm>
          </p:grpSpPr>
          <p:sp>
            <p:nvSpPr>
              <p:cNvPr id="14" name="Rectangle 13">
                <a:extLst>
                  <a:ext uri="{FF2B5EF4-FFF2-40B4-BE49-F238E27FC236}">
                    <a16:creationId xmlns:a16="http://schemas.microsoft.com/office/drawing/2014/main" id="{452CA874-1F1E-4ABD-97C7-8026E7B61C8C}"/>
                  </a:ext>
                </a:extLst>
              </p:cNvPr>
              <p:cNvSpPr/>
              <p:nvPr/>
            </p:nvSpPr>
            <p:spPr bwMode="auto">
              <a:xfrm>
                <a:off x="1519739" y="1631236"/>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15" name="Picture 14">
                <a:extLst>
                  <a:ext uri="{FF2B5EF4-FFF2-40B4-BE49-F238E27FC236}">
                    <a16:creationId xmlns:a16="http://schemas.microsoft.com/office/drawing/2014/main" id="{BE756AF2-5FD0-4FA7-8B75-D61BAED65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051" y="1660867"/>
                <a:ext cx="1066801" cy="1066801"/>
              </a:xfrm>
              <a:prstGeom prst="rect">
                <a:avLst/>
              </a:prstGeom>
              <a:noFill/>
            </p:spPr>
          </p:pic>
        </p:grpSp>
        <p:grpSp>
          <p:nvGrpSpPr>
            <p:cNvPr id="16" name="Group 15">
              <a:extLst>
                <a:ext uri="{FF2B5EF4-FFF2-40B4-BE49-F238E27FC236}">
                  <a16:creationId xmlns:a16="http://schemas.microsoft.com/office/drawing/2014/main" id="{D68A127C-A3BE-4B4A-97BB-EDB1B6EB326D}"/>
                </a:ext>
              </a:extLst>
            </p:cNvPr>
            <p:cNvGrpSpPr/>
            <p:nvPr/>
          </p:nvGrpSpPr>
          <p:grpSpPr>
            <a:xfrm>
              <a:off x="6162540" y="2035221"/>
              <a:ext cx="622371" cy="567626"/>
              <a:chOff x="5296366" y="3497919"/>
              <a:chExt cx="1093284" cy="1093284"/>
            </a:xfrm>
          </p:grpSpPr>
          <p:sp>
            <p:nvSpPr>
              <p:cNvPr id="17" name="Rectangle 16">
                <a:extLst>
                  <a:ext uri="{FF2B5EF4-FFF2-40B4-BE49-F238E27FC236}">
                    <a16:creationId xmlns:a16="http://schemas.microsoft.com/office/drawing/2014/main" id="{B060F364-B143-4ACE-BA2D-463785EC1268}"/>
                  </a:ext>
                </a:extLst>
              </p:cNvPr>
              <p:cNvSpPr/>
              <p:nvPr/>
            </p:nvSpPr>
            <p:spPr bwMode="auto">
              <a:xfrm>
                <a:off x="5296366" y="3497919"/>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18" name="Picture 17">
                <a:extLst>
                  <a:ext uri="{FF2B5EF4-FFF2-40B4-BE49-F238E27FC236}">
                    <a16:creationId xmlns:a16="http://schemas.microsoft.com/office/drawing/2014/main" id="{3AC2A484-44FE-44D5-8828-D5DEFFE6C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807" y="3517292"/>
                <a:ext cx="1066801" cy="1066801"/>
              </a:xfrm>
              <a:prstGeom prst="rect">
                <a:avLst/>
              </a:prstGeom>
              <a:noFill/>
            </p:spPr>
          </p:pic>
        </p:grpSp>
        <p:grpSp>
          <p:nvGrpSpPr>
            <p:cNvPr id="19" name="Group 18">
              <a:extLst>
                <a:ext uri="{FF2B5EF4-FFF2-40B4-BE49-F238E27FC236}">
                  <a16:creationId xmlns:a16="http://schemas.microsoft.com/office/drawing/2014/main" id="{AC5B1933-79C5-4DE0-8DC1-3A99C1829D92}"/>
                </a:ext>
              </a:extLst>
            </p:cNvPr>
            <p:cNvGrpSpPr/>
            <p:nvPr/>
          </p:nvGrpSpPr>
          <p:grpSpPr>
            <a:xfrm>
              <a:off x="2771664" y="2031504"/>
              <a:ext cx="624576" cy="573424"/>
              <a:chOff x="2000386" y="3269183"/>
              <a:chExt cx="1097158" cy="1104452"/>
            </a:xfrm>
          </p:grpSpPr>
          <p:sp>
            <p:nvSpPr>
              <p:cNvPr id="20" name="Rectangle 19">
                <a:extLst>
                  <a:ext uri="{FF2B5EF4-FFF2-40B4-BE49-F238E27FC236}">
                    <a16:creationId xmlns:a16="http://schemas.microsoft.com/office/drawing/2014/main" id="{219FBCA7-98F3-49E4-AFD2-5E5D236BCA52}"/>
                  </a:ext>
                </a:extLst>
              </p:cNvPr>
              <p:cNvSpPr/>
              <p:nvPr/>
            </p:nvSpPr>
            <p:spPr bwMode="auto">
              <a:xfrm>
                <a:off x="2000386" y="3269183"/>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21" name="Picture 20">
                <a:extLst>
                  <a:ext uri="{FF2B5EF4-FFF2-40B4-BE49-F238E27FC236}">
                    <a16:creationId xmlns:a16="http://schemas.microsoft.com/office/drawing/2014/main" id="{2A9630B4-F3C2-4D0B-B1C6-8DB4BE2F5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743" y="3306834"/>
                <a:ext cx="1066801" cy="1066801"/>
              </a:xfrm>
              <a:prstGeom prst="rect">
                <a:avLst/>
              </a:prstGeom>
              <a:noFill/>
            </p:spPr>
          </p:pic>
        </p:grpSp>
        <p:grpSp>
          <p:nvGrpSpPr>
            <p:cNvPr id="22" name="Group 21">
              <a:extLst>
                <a:ext uri="{FF2B5EF4-FFF2-40B4-BE49-F238E27FC236}">
                  <a16:creationId xmlns:a16="http://schemas.microsoft.com/office/drawing/2014/main" id="{83B5FAF9-BF64-4A92-8142-4B6827FA693A}"/>
                </a:ext>
              </a:extLst>
            </p:cNvPr>
            <p:cNvGrpSpPr/>
            <p:nvPr/>
          </p:nvGrpSpPr>
          <p:grpSpPr>
            <a:xfrm>
              <a:off x="4803859" y="2044949"/>
              <a:ext cx="622371" cy="569176"/>
              <a:chOff x="4892563" y="4830523"/>
              <a:chExt cx="1093284" cy="1096269"/>
            </a:xfrm>
          </p:grpSpPr>
          <p:sp>
            <p:nvSpPr>
              <p:cNvPr id="23" name="Rectangle 22">
                <a:extLst>
                  <a:ext uri="{FF2B5EF4-FFF2-40B4-BE49-F238E27FC236}">
                    <a16:creationId xmlns:a16="http://schemas.microsoft.com/office/drawing/2014/main" id="{6ACA1AEE-C181-4776-9D5B-F86FDF0EE9EC}"/>
                  </a:ext>
                </a:extLst>
              </p:cNvPr>
              <p:cNvSpPr/>
              <p:nvPr/>
            </p:nvSpPr>
            <p:spPr bwMode="auto">
              <a:xfrm>
                <a:off x="4892563" y="4830523"/>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24" name="Picture 23">
                <a:extLst>
                  <a:ext uri="{FF2B5EF4-FFF2-40B4-BE49-F238E27FC236}">
                    <a16:creationId xmlns:a16="http://schemas.microsoft.com/office/drawing/2014/main" id="{EFD2F3B4-1806-41E8-8C65-2D4353019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4823" y="4859991"/>
                <a:ext cx="1066801" cy="1066801"/>
              </a:xfrm>
              <a:prstGeom prst="rect">
                <a:avLst/>
              </a:prstGeom>
              <a:noFill/>
            </p:spPr>
          </p:pic>
        </p:grpSp>
        <p:grpSp>
          <p:nvGrpSpPr>
            <p:cNvPr id="25" name="Group 24">
              <a:extLst>
                <a:ext uri="{FF2B5EF4-FFF2-40B4-BE49-F238E27FC236}">
                  <a16:creationId xmlns:a16="http://schemas.microsoft.com/office/drawing/2014/main" id="{041F20AB-AAD4-4B4A-A2F1-1F2B302A0A5A}"/>
                </a:ext>
              </a:extLst>
            </p:cNvPr>
            <p:cNvGrpSpPr/>
            <p:nvPr/>
          </p:nvGrpSpPr>
          <p:grpSpPr>
            <a:xfrm>
              <a:off x="5485861" y="2029927"/>
              <a:ext cx="622371" cy="567626"/>
              <a:chOff x="9493697" y="3737238"/>
              <a:chExt cx="1093284" cy="1093284"/>
            </a:xfrm>
          </p:grpSpPr>
          <p:sp>
            <p:nvSpPr>
              <p:cNvPr id="26" name="Rectangle 25">
                <a:extLst>
                  <a:ext uri="{FF2B5EF4-FFF2-40B4-BE49-F238E27FC236}">
                    <a16:creationId xmlns:a16="http://schemas.microsoft.com/office/drawing/2014/main" id="{2D59C360-3DCE-4A9E-B5F0-8A25340A1F0B}"/>
                  </a:ext>
                </a:extLst>
              </p:cNvPr>
              <p:cNvSpPr/>
              <p:nvPr/>
            </p:nvSpPr>
            <p:spPr bwMode="auto">
              <a:xfrm>
                <a:off x="9493697" y="3737238"/>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27" name="Picture 26">
                <a:extLst>
                  <a:ext uri="{FF2B5EF4-FFF2-40B4-BE49-F238E27FC236}">
                    <a16:creationId xmlns:a16="http://schemas.microsoft.com/office/drawing/2014/main" id="{175CD4BC-38C7-4415-A289-6C216E0F1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1802" y="3751243"/>
                <a:ext cx="1066801" cy="1066801"/>
              </a:xfrm>
              <a:prstGeom prst="rect">
                <a:avLst/>
              </a:prstGeom>
              <a:noFill/>
            </p:spPr>
          </p:pic>
        </p:grpSp>
        <p:grpSp>
          <p:nvGrpSpPr>
            <p:cNvPr id="28" name="Group 27">
              <a:extLst>
                <a:ext uri="{FF2B5EF4-FFF2-40B4-BE49-F238E27FC236}">
                  <a16:creationId xmlns:a16="http://schemas.microsoft.com/office/drawing/2014/main" id="{87E01203-0506-4250-B43F-DDBAFFC8E6B1}"/>
                </a:ext>
              </a:extLst>
            </p:cNvPr>
            <p:cNvGrpSpPr/>
            <p:nvPr/>
          </p:nvGrpSpPr>
          <p:grpSpPr>
            <a:xfrm>
              <a:off x="4130345" y="2031504"/>
              <a:ext cx="622371" cy="567626"/>
              <a:chOff x="8798198" y="1992185"/>
              <a:chExt cx="1093284" cy="1093284"/>
            </a:xfrm>
          </p:grpSpPr>
          <p:sp>
            <p:nvSpPr>
              <p:cNvPr id="29" name="Rectangle 28">
                <a:extLst>
                  <a:ext uri="{FF2B5EF4-FFF2-40B4-BE49-F238E27FC236}">
                    <a16:creationId xmlns:a16="http://schemas.microsoft.com/office/drawing/2014/main" id="{7D34BDB5-620D-4E08-8504-9DB5D594881E}"/>
                  </a:ext>
                </a:extLst>
              </p:cNvPr>
              <p:cNvSpPr/>
              <p:nvPr/>
            </p:nvSpPr>
            <p:spPr bwMode="auto">
              <a:xfrm>
                <a:off x="8798198" y="1992185"/>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30" name="Picture 29">
                <a:extLst>
                  <a:ext uri="{FF2B5EF4-FFF2-40B4-BE49-F238E27FC236}">
                    <a16:creationId xmlns:a16="http://schemas.microsoft.com/office/drawing/2014/main" id="{E2401431-346F-404E-8E32-8C9A5441E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5458" y="2018080"/>
                <a:ext cx="1066801" cy="1066801"/>
              </a:xfrm>
              <a:prstGeom prst="rect">
                <a:avLst/>
              </a:prstGeom>
              <a:noFill/>
            </p:spPr>
          </p:pic>
        </p:grpSp>
        <p:grpSp>
          <p:nvGrpSpPr>
            <p:cNvPr id="31" name="Group 30">
              <a:extLst>
                <a:ext uri="{FF2B5EF4-FFF2-40B4-BE49-F238E27FC236}">
                  <a16:creationId xmlns:a16="http://schemas.microsoft.com/office/drawing/2014/main" id="{B0E22DCB-538B-4229-B5A2-8104B0227834}"/>
                </a:ext>
              </a:extLst>
            </p:cNvPr>
            <p:cNvGrpSpPr/>
            <p:nvPr/>
          </p:nvGrpSpPr>
          <p:grpSpPr>
            <a:xfrm>
              <a:off x="6841377" y="2037198"/>
              <a:ext cx="629833" cy="567626"/>
              <a:chOff x="9463235" y="5005143"/>
              <a:chExt cx="1086684" cy="1073809"/>
            </a:xfrm>
          </p:grpSpPr>
          <p:sp>
            <p:nvSpPr>
              <p:cNvPr id="32" name="Rectangle 31">
                <a:extLst>
                  <a:ext uri="{FF2B5EF4-FFF2-40B4-BE49-F238E27FC236}">
                    <a16:creationId xmlns:a16="http://schemas.microsoft.com/office/drawing/2014/main" id="{F78C7344-1777-42FC-A576-1C523D4D0F7C}"/>
                  </a:ext>
                </a:extLst>
              </p:cNvPr>
              <p:cNvSpPr/>
              <p:nvPr/>
            </p:nvSpPr>
            <p:spPr bwMode="auto">
              <a:xfrm>
                <a:off x="9463235" y="5005143"/>
                <a:ext cx="1073809" cy="1073809"/>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BE5471CF-8DB2-4596-BF0B-4EBC73D9FF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8359" y="5026436"/>
                <a:ext cx="1051560" cy="1051560"/>
              </a:xfrm>
              <a:prstGeom prst="rect">
                <a:avLst/>
              </a:prstGeom>
            </p:spPr>
          </p:pic>
        </p:grpSp>
      </p:grpSp>
      <p:sp>
        <p:nvSpPr>
          <p:cNvPr id="35" name="Rectangle 34">
            <a:extLst>
              <a:ext uri="{FF2B5EF4-FFF2-40B4-BE49-F238E27FC236}">
                <a16:creationId xmlns:a16="http://schemas.microsoft.com/office/drawing/2014/main" id="{FC30B44E-9BA1-463E-93D4-CE7D5BEA2745}"/>
              </a:ext>
            </a:extLst>
          </p:cNvPr>
          <p:cNvSpPr/>
          <p:nvPr/>
        </p:nvSpPr>
        <p:spPr>
          <a:xfrm>
            <a:off x="7209335" y="3581611"/>
            <a:ext cx="2443236" cy="520625"/>
          </a:xfrm>
          <a:prstGeom prst="rect">
            <a:avLst/>
          </a:prstGeom>
        </p:spPr>
        <p:txBody>
          <a:bodyPr wrap="square" lIns="74915" tIns="74915" rIns="74915" bIns="74915">
            <a:spAutoFit/>
          </a:bodyPr>
          <a:lstStyle>
            <a:defPPr>
              <a:defRPr lang="en-US"/>
            </a:defPPr>
            <a:lvl1pPr marL="0" algn="l" defTabSz="1064362" rtl="0" eaLnBrk="1" latinLnBrk="0" hangingPunct="1">
              <a:defRPr sz="2095" kern="1200">
                <a:solidFill>
                  <a:schemeClr val="tx1"/>
                </a:solidFill>
                <a:latin typeface="+mn-lt"/>
                <a:ea typeface="+mn-ea"/>
                <a:cs typeface="+mn-cs"/>
              </a:defRPr>
            </a:lvl1pPr>
            <a:lvl2pPr marL="532181" algn="l" defTabSz="1064362" rtl="0" eaLnBrk="1" latinLnBrk="0" hangingPunct="1">
              <a:defRPr sz="2095" kern="1200">
                <a:solidFill>
                  <a:schemeClr val="tx1"/>
                </a:solidFill>
                <a:latin typeface="+mn-lt"/>
                <a:ea typeface="+mn-ea"/>
                <a:cs typeface="+mn-cs"/>
              </a:defRPr>
            </a:lvl2pPr>
            <a:lvl3pPr marL="1064362" algn="l" defTabSz="1064362" rtl="0" eaLnBrk="1" latinLnBrk="0" hangingPunct="1">
              <a:defRPr sz="2095" kern="1200">
                <a:solidFill>
                  <a:schemeClr val="tx1"/>
                </a:solidFill>
                <a:latin typeface="+mn-lt"/>
                <a:ea typeface="+mn-ea"/>
                <a:cs typeface="+mn-cs"/>
              </a:defRPr>
            </a:lvl3pPr>
            <a:lvl4pPr marL="1596542" algn="l" defTabSz="1064362" rtl="0" eaLnBrk="1" latinLnBrk="0" hangingPunct="1">
              <a:defRPr sz="2095" kern="1200">
                <a:solidFill>
                  <a:schemeClr val="tx1"/>
                </a:solidFill>
                <a:latin typeface="+mn-lt"/>
                <a:ea typeface="+mn-ea"/>
                <a:cs typeface="+mn-cs"/>
              </a:defRPr>
            </a:lvl4pPr>
            <a:lvl5pPr marL="2128723" algn="l" defTabSz="1064362" rtl="0" eaLnBrk="1" latinLnBrk="0" hangingPunct="1">
              <a:defRPr sz="2095" kern="1200">
                <a:solidFill>
                  <a:schemeClr val="tx1"/>
                </a:solidFill>
                <a:latin typeface="+mn-lt"/>
                <a:ea typeface="+mn-ea"/>
                <a:cs typeface="+mn-cs"/>
              </a:defRPr>
            </a:lvl5pPr>
            <a:lvl6pPr marL="2660904" algn="l" defTabSz="1064362" rtl="0" eaLnBrk="1" latinLnBrk="0" hangingPunct="1">
              <a:defRPr sz="2095" kern="1200">
                <a:solidFill>
                  <a:schemeClr val="tx1"/>
                </a:solidFill>
                <a:latin typeface="+mn-lt"/>
                <a:ea typeface="+mn-ea"/>
                <a:cs typeface="+mn-cs"/>
              </a:defRPr>
            </a:lvl6pPr>
            <a:lvl7pPr marL="3193085" algn="l" defTabSz="1064362" rtl="0" eaLnBrk="1" latinLnBrk="0" hangingPunct="1">
              <a:defRPr sz="2095" kern="1200">
                <a:solidFill>
                  <a:schemeClr val="tx1"/>
                </a:solidFill>
                <a:latin typeface="+mn-lt"/>
                <a:ea typeface="+mn-ea"/>
                <a:cs typeface="+mn-cs"/>
              </a:defRPr>
            </a:lvl7pPr>
            <a:lvl8pPr marL="3725266" algn="l" defTabSz="1064362" rtl="0" eaLnBrk="1" latinLnBrk="0" hangingPunct="1">
              <a:defRPr sz="2095" kern="1200">
                <a:solidFill>
                  <a:schemeClr val="tx1"/>
                </a:solidFill>
                <a:latin typeface="+mn-lt"/>
                <a:ea typeface="+mn-ea"/>
                <a:cs typeface="+mn-cs"/>
              </a:defRPr>
            </a:lvl8pPr>
            <a:lvl9pPr marL="4257446" algn="l" defTabSz="1064362" rtl="0" eaLnBrk="1" latinLnBrk="0" hangingPunct="1">
              <a:defRPr sz="2095" kern="1200">
                <a:solidFill>
                  <a:schemeClr val="tx1"/>
                </a:solidFill>
                <a:latin typeface="+mn-lt"/>
                <a:ea typeface="+mn-ea"/>
                <a:cs typeface="+mn-cs"/>
              </a:defRPr>
            </a:lvl9pPr>
          </a:lstStyle>
          <a:p>
            <a:pPr algn="ctr"/>
            <a:r>
              <a:rPr lang="en-US" sz="2400" dirty="0">
                <a:gradFill>
                  <a:gsLst>
                    <a:gs pos="1250">
                      <a:schemeClr val="tx2"/>
                    </a:gs>
                    <a:gs pos="100000">
                      <a:schemeClr val="tx2"/>
                    </a:gs>
                  </a:gsLst>
                  <a:lin ang="5400000" scaled="0"/>
                </a:gradFill>
                <a:latin typeface="Segoe UI Semibold" panose="020B0702040204020203" pitchFamily="34" charset="0"/>
                <a:ea typeface="Segoe UI" panose="020B0502040204020203" pitchFamily="34" charset="0"/>
                <a:cs typeface="Segoe UI" panose="020B0502040204020203" pitchFamily="34" charset="0"/>
              </a:rPr>
              <a:t>Bot Code </a:t>
            </a:r>
            <a:endParaRPr lang="en-US" sz="2000" dirty="0">
              <a:gradFill>
                <a:gsLst>
                  <a:gs pos="1250">
                    <a:schemeClr val="tx2"/>
                  </a:gs>
                  <a:gs pos="100000">
                    <a:schemeClr val="tx2"/>
                  </a:gs>
                </a:gsLst>
                <a:lin ang="5400000" scaled="0"/>
              </a:gradFill>
              <a:latin typeface="Segoe UI Semibold" panose="020B0702040204020203" pitchFamily="34" charset="0"/>
              <a:ea typeface="Segoe UI" panose="020B0502040204020203" pitchFamily="34" charset="0"/>
              <a:cs typeface="Segoe UI" panose="020B0502040204020203" pitchFamily="34" charset="0"/>
            </a:endParaRPr>
          </a:p>
        </p:txBody>
      </p:sp>
      <p:pic>
        <p:nvPicPr>
          <p:cNvPr id="36" name="Picture 35">
            <a:extLst>
              <a:ext uri="{FF2B5EF4-FFF2-40B4-BE49-F238E27FC236}">
                <a16:creationId xmlns:a16="http://schemas.microsoft.com/office/drawing/2014/main" id="{D78F4323-D6DE-4E68-A858-3C0F033D5B2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794057" y="4098416"/>
            <a:ext cx="859861" cy="847918"/>
          </a:xfrm>
          <a:prstGeom prst="rect">
            <a:avLst/>
          </a:prstGeom>
        </p:spPr>
      </p:pic>
    </p:spTree>
    <p:extLst>
      <p:ext uri="{BB962C8B-B14F-4D97-AF65-F5344CB8AC3E}">
        <p14:creationId xmlns:p14="http://schemas.microsoft.com/office/powerpoint/2010/main" val="234637977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AC9CD-6211-4193-A436-E1BC2B8A6963}"/>
              </a:ext>
            </a:extLst>
          </p:cNvPr>
          <p:cNvSpPr>
            <a:spLocks noGrp="1"/>
          </p:cNvSpPr>
          <p:nvPr>
            <p:ph type="title"/>
          </p:nvPr>
        </p:nvSpPr>
        <p:spPr/>
        <p:txBody>
          <a:bodyPr/>
          <a:lstStyle/>
          <a:p>
            <a:r>
              <a:rPr lang="en-US" dirty="0"/>
              <a:t>Channels</a:t>
            </a:r>
          </a:p>
        </p:txBody>
      </p:sp>
      <p:grpSp>
        <p:nvGrpSpPr>
          <p:cNvPr id="36" name="Group 35">
            <a:extLst>
              <a:ext uri="{FF2B5EF4-FFF2-40B4-BE49-F238E27FC236}">
                <a16:creationId xmlns:a16="http://schemas.microsoft.com/office/drawing/2014/main" id="{BD71B4EF-00DB-412C-94CB-76CF3A4225B1}"/>
              </a:ext>
            </a:extLst>
          </p:cNvPr>
          <p:cNvGrpSpPr/>
          <p:nvPr/>
        </p:nvGrpSpPr>
        <p:grpSpPr>
          <a:xfrm>
            <a:off x="1269077" y="2363617"/>
            <a:ext cx="962609" cy="965381"/>
            <a:chOff x="1519739" y="1631236"/>
            <a:chExt cx="1093284" cy="1096432"/>
          </a:xfrm>
        </p:grpSpPr>
        <p:sp>
          <p:nvSpPr>
            <p:cNvPr id="67" name="Rectangle 66">
              <a:extLst>
                <a:ext uri="{FF2B5EF4-FFF2-40B4-BE49-F238E27FC236}">
                  <a16:creationId xmlns:a16="http://schemas.microsoft.com/office/drawing/2014/main" id="{2B26D70F-B036-43E2-A237-5E7DC81363EF}"/>
                </a:ext>
              </a:extLst>
            </p:cNvPr>
            <p:cNvSpPr/>
            <p:nvPr/>
          </p:nvSpPr>
          <p:spPr bwMode="auto">
            <a:xfrm>
              <a:off x="1519739" y="1631236"/>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68" name="Picture 67">
              <a:extLst>
                <a:ext uri="{FF2B5EF4-FFF2-40B4-BE49-F238E27FC236}">
                  <a16:creationId xmlns:a16="http://schemas.microsoft.com/office/drawing/2014/main" id="{50A3033A-3355-4980-BB90-AE20C24B0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051" y="1660867"/>
              <a:ext cx="1066801" cy="1066801"/>
            </a:xfrm>
            <a:prstGeom prst="rect">
              <a:avLst/>
            </a:prstGeom>
            <a:noFill/>
          </p:spPr>
        </p:pic>
      </p:grpSp>
      <p:grpSp>
        <p:nvGrpSpPr>
          <p:cNvPr id="37" name="Group 36">
            <a:extLst>
              <a:ext uri="{FF2B5EF4-FFF2-40B4-BE49-F238E27FC236}">
                <a16:creationId xmlns:a16="http://schemas.microsoft.com/office/drawing/2014/main" id="{034D1D0C-0062-4ED6-890B-8EA86A276FB9}"/>
              </a:ext>
            </a:extLst>
          </p:cNvPr>
          <p:cNvGrpSpPr/>
          <p:nvPr/>
        </p:nvGrpSpPr>
        <p:grpSpPr>
          <a:xfrm>
            <a:off x="4543955" y="2363616"/>
            <a:ext cx="962609" cy="962609"/>
            <a:chOff x="5296366" y="3497919"/>
            <a:chExt cx="1093284" cy="1093284"/>
          </a:xfrm>
        </p:grpSpPr>
        <p:sp>
          <p:nvSpPr>
            <p:cNvPr id="65" name="Rectangle 64">
              <a:extLst>
                <a:ext uri="{FF2B5EF4-FFF2-40B4-BE49-F238E27FC236}">
                  <a16:creationId xmlns:a16="http://schemas.microsoft.com/office/drawing/2014/main" id="{2C7F3246-5947-4C7D-89B6-657881D0EB2F}"/>
                </a:ext>
              </a:extLst>
            </p:cNvPr>
            <p:cNvSpPr/>
            <p:nvPr/>
          </p:nvSpPr>
          <p:spPr bwMode="auto">
            <a:xfrm>
              <a:off x="5296366" y="3497919"/>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66" name="Picture 65">
              <a:extLst>
                <a:ext uri="{FF2B5EF4-FFF2-40B4-BE49-F238E27FC236}">
                  <a16:creationId xmlns:a16="http://schemas.microsoft.com/office/drawing/2014/main" id="{5BFFFE84-B2C7-40AD-94E5-7A3A21CD6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807" y="3517292"/>
              <a:ext cx="1066801" cy="1066801"/>
            </a:xfrm>
            <a:prstGeom prst="rect">
              <a:avLst/>
            </a:prstGeom>
            <a:noFill/>
          </p:spPr>
        </p:pic>
      </p:grpSp>
      <p:grpSp>
        <p:nvGrpSpPr>
          <p:cNvPr id="38" name="Group 37">
            <a:extLst>
              <a:ext uri="{FF2B5EF4-FFF2-40B4-BE49-F238E27FC236}">
                <a16:creationId xmlns:a16="http://schemas.microsoft.com/office/drawing/2014/main" id="{61391047-F207-4188-9E80-D462DA8628AB}"/>
              </a:ext>
            </a:extLst>
          </p:cNvPr>
          <p:cNvGrpSpPr/>
          <p:nvPr/>
        </p:nvGrpSpPr>
        <p:grpSpPr>
          <a:xfrm>
            <a:off x="5635582" y="2363616"/>
            <a:ext cx="966575" cy="962609"/>
            <a:chOff x="3552110" y="3267062"/>
            <a:chExt cx="1097788" cy="1093284"/>
          </a:xfrm>
        </p:grpSpPr>
        <p:sp>
          <p:nvSpPr>
            <p:cNvPr id="63" name="Rectangle 62">
              <a:extLst>
                <a:ext uri="{FF2B5EF4-FFF2-40B4-BE49-F238E27FC236}">
                  <a16:creationId xmlns:a16="http://schemas.microsoft.com/office/drawing/2014/main" id="{FC9C55F7-0100-4AFB-9300-15D820A3FEC5}"/>
                </a:ext>
              </a:extLst>
            </p:cNvPr>
            <p:cNvSpPr/>
            <p:nvPr/>
          </p:nvSpPr>
          <p:spPr bwMode="auto">
            <a:xfrm>
              <a:off x="3552110" y="3267062"/>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64" name="Picture 63">
              <a:extLst>
                <a:ext uri="{FF2B5EF4-FFF2-40B4-BE49-F238E27FC236}">
                  <a16:creationId xmlns:a16="http://schemas.microsoft.com/office/drawing/2014/main" id="{A771D833-D329-4FDE-9EFA-39EF169AB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097" y="3267105"/>
              <a:ext cx="1066801" cy="1066801"/>
            </a:xfrm>
            <a:prstGeom prst="rect">
              <a:avLst/>
            </a:prstGeom>
            <a:noFill/>
          </p:spPr>
        </p:pic>
      </p:grpSp>
      <p:grpSp>
        <p:nvGrpSpPr>
          <p:cNvPr id="39" name="Group 38">
            <a:extLst>
              <a:ext uri="{FF2B5EF4-FFF2-40B4-BE49-F238E27FC236}">
                <a16:creationId xmlns:a16="http://schemas.microsoft.com/office/drawing/2014/main" id="{28E15D07-4884-4389-96FF-AE0AE0F3C21A}"/>
              </a:ext>
            </a:extLst>
          </p:cNvPr>
          <p:cNvGrpSpPr/>
          <p:nvPr/>
        </p:nvGrpSpPr>
        <p:grpSpPr>
          <a:xfrm>
            <a:off x="177451" y="2363615"/>
            <a:ext cx="966020" cy="972442"/>
            <a:chOff x="2000386" y="3269183"/>
            <a:chExt cx="1097158" cy="1104452"/>
          </a:xfrm>
        </p:grpSpPr>
        <p:sp>
          <p:nvSpPr>
            <p:cNvPr id="61" name="Rectangle 60">
              <a:extLst>
                <a:ext uri="{FF2B5EF4-FFF2-40B4-BE49-F238E27FC236}">
                  <a16:creationId xmlns:a16="http://schemas.microsoft.com/office/drawing/2014/main" id="{86931542-5522-456F-9389-258AD172D65B}"/>
                </a:ext>
              </a:extLst>
            </p:cNvPr>
            <p:cNvSpPr/>
            <p:nvPr/>
          </p:nvSpPr>
          <p:spPr bwMode="auto">
            <a:xfrm>
              <a:off x="2000386" y="3269183"/>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62" name="Picture 61">
              <a:extLst>
                <a:ext uri="{FF2B5EF4-FFF2-40B4-BE49-F238E27FC236}">
                  <a16:creationId xmlns:a16="http://schemas.microsoft.com/office/drawing/2014/main" id="{0B4C1057-D696-4687-AA3B-65B8B1582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743" y="3306834"/>
              <a:ext cx="1066801" cy="1066801"/>
            </a:xfrm>
            <a:prstGeom prst="rect">
              <a:avLst/>
            </a:prstGeom>
            <a:noFill/>
          </p:spPr>
        </p:pic>
      </p:grpSp>
      <p:grpSp>
        <p:nvGrpSpPr>
          <p:cNvPr id="40" name="Group 39">
            <a:extLst>
              <a:ext uri="{FF2B5EF4-FFF2-40B4-BE49-F238E27FC236}">
                <a16:creationId xmlns:a16="http://schemas.microsoft.com/office/drawing/2014/main" id="{4DE06EB3-C740-451D-89EF-7316722C68C7}"/>
              </a:ext>
            </a:extLst>
          </p:cNvPr>
          <p:cNvGrpSpPr/>
          <p:nvPr/>
        </p:nvGrpSpPr>
        <p:grpSpPr>
          <a:xfrm>
            <a:off x="3452329" y="2363615"/>
            <a:ext cx="962609" cy="965237"/>
            <a:chOff x="4892563" y="4830523"/>
            <a:chExt cx="1093284" cy="1096269"/>
          </a:xfrm>
        </p:grpSpPr>
        <p:sp>
          <p:nvSpPr>
            <p:cNvPr id="59" name="Rectangle 58">
              <a:extLst>
                <a:ext uri="{FF2B5EF4-FFF2-40B4-BE49-F238E27FC236}">
                  <a16:creationId xmlns:a16="http://schemas.microsoft.com/office/drawing/2014/main" id="{B26E2D77-97AC-444C-9226-5C0F8F8C75C3}"/>
                </a:ext>
              </a:extLst>
            </p:cNvPr>
            <p:cNvSpPr/>
            <p:nvPr/>
          </p:nvSpPr>
          <p:spPr bwMode="auto">
            <a:xfrm>
              <a:off x="4892563" y="4830523"/>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60" name="Picture 59">
              <a:extLst>
                <a:ext uri="{FF2B5EF4-FFF2-40B4-BE49-F238E27FC236}">
                  <a16:creationId xmlns:a16="http://schemas.microsoft.com/office/drawing/2014/main" id="{C2C962C0-21BB-4E01-B4FE-C71BC858CB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4823" y="4859991"/>
              <a:ext cx="1066801" cy="1066801"/>
            </a:xfrm>
            <a:prstGeom prst="rect">
              <a:avLst/>
            </a:prstGeom>
            <a:noFill/>
          </p:spPr>
        </p:pic>
      </p:grpSp>
      <p:grpSp>
        <p:nvGrpSpPr>
          <p:cNvPr id="41" name="Group 40">
            <a:extLst>
              <a:ext uri="{FF2B5EF4-FFF2-40B4-BE49-F238E27FC236}">
                <a16:creationId xmlns:a16="http://schemas.microsoft.com/office/drawing/2014/main" id="{D9E0D5FA-3C43-47DD-B139-A10FD7AAC696}"/>
              </a:ext>
            </a:extLst>
          </p:cNvPr>
          <p:cNvGrpSpPr/>
          <p:nvPr/>
        </p:nvGrpSpPr>
        <p:grpSpPr>
          <a:xfrm>
            <a:off x="7830491" y="2330142"/>
            <a:ext cx="970940" cy="996084"/>
            <a:chOff x="7358880" y="2942553"/>
            <a:chExt cx="1102746" cy="1131303"/>
          </a:xfrm>
        </p:grpSpPr>
        <p:sp>
          <p:nvSpPr>
            <p:cNvPr id="57" name="Rectangle 56">
              <a:extLst>
                <a:ext uri="{FF2B5EF4-FFF2-40B4-BE49-F238E27FC236}">
                  <a16:creationId xmlns:a16="http://schemas.microsoft.com/office/drawing/2014/main" id="{AC9EA8B0-65F7-4AB4-B6F0-FE6A65AAEB15}"/>
                </a:ext>
              </a:extLst>
            </p:cNvPr>
            <p:cNvSpPr/>
            <p:nvPr/>
          </p:nvSpPr>
          <p:spPr bwMode="auto">
            <a:xfrm>
              <a:off x="7358880" y="2980572"/>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7385F1EF-2F8F-4EA2-A9FF-5846805E13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4826" y="2942553"/>
              <a:ext cx="1066800" cy="1066800"/>
            </a:xfrm>
            <a:prstGeom prst="rect">
              <a:avLst/>
            </a:prstGeom>
          </p:spPr>
        </p:pic>
      </p:grpSp>
      <p:grpSp>
        <p:nvGrpSpPr>
          <p:cNvPr id="42" name="Group 41">
            <a:extLst>
              <a:ext uri="{FF2B5EF4-FFF2-40B4-BE49-F238E27FC236}">
                <a16:creationId xmlns:a16="http://schemas.microsoft.com/office/drawing/2014/main" id="{840474F0-B448-4F2F-A95F-B803A6E89E38}"/>
              </a:ext>
            </a:extLst>
          </p:cNvPr>
          <p:cNvGrpSpPr/>
          <p:nvPr/>
        </p:nvGrpSpPr>
        <p:grpSpPr>
          <a:xfrm>
            <a:off x="6727206" y="2363619"/>
            <a:ext cx="962609" cy="971682"/>
            <a:chOff x="7571136" y="5006322"/>
            <a:chExt cx="1093284" cy="1103588"/>
          </a:xfrm>
        </p:grpSpPr>
        <p:sp>
          <p:nvSpPr>
            <p:cNvPr id="55" name="Rectangle 54">
              <a:extLst>
                <a:ext uri="{FF2B5EF4-FFF2-40B4-BE49-F238E27FC236}">
                  <a16:creationId xmlns:a16="http://schemas.microsoft.com/office/drawing/2014/main" id="{F5544011-1231-4B28-A4D4-CE4649744997}"/>
                </a:ext>
              </a:extLst>
            </p:cNvPr>
            <p:cNvSpPr/>
            <p:nvPr/>
          </p:nvSpPr>
          <p:spPr bwMode="auto">
            <a:xfrm>
              <a:off x="7571136" y="5006322"/>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56" name="Picture 55">
              <a:extLst>
                <a:ext uri="{FF2B5EF4-FFF2-40B4-BE49-F238E27FC236}">
                  <a16:creationId xmlns:a16="http://schemas.microsoft.com/office/drawing/2014/main" id="{2CF237AE-B6F8-4BF6-AB19-261FDDBD55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1541" y="5043109"/>
              <a:ext cx="1066801" cy="1066801"/>
            </a:xfrm>
            <a:prstGeom prst="rect">
              <a:avLst/>
            </a:prstGeom>
            <a:noFill/>
            <a:ln>
              <a:noFill/>
            </a:ln>
          </p:spPr>
        </p:pic>
      </p:grpSp>
      <p:grpSp>
        <p:nvGrpSpPr>
          <p:cNvPr id="43" name="Group 42">
            <a:extLst>
              <a:ext uri="{FF2B5EF4-FFF2-40B4-BE49-F238E27FC236}">
                <a16:creationId xmlns:a16="http://schemas.microsoft.com/office/drawing/2014/main" id="{7172278C-5522-4D34-B78C-CE5E20A9BA0B}"/>
              </a:ext>
            </a:extLst>
          </p:cNvPr>
          <p:cNvGrpSpPr/>
          <p:nvPr/>
        </p:nvGrpSpPr>
        <p:grpSpPr>
          <a:xfrm>
            <a:off x="8918790" y="2363616"/>
            <a:ext cx="962609" cy="962609"/>
            <a:chOff x="9493697" y="3737238"/>
            <a:chExt cx="1093284" cy="1093284"/>
          </a:xfrm>
        </p:grpSpPr>
        <p:sp>
          <p:nvSpPr>
            <p:cNvPr id="53" name="Rectangle 52">
              <a:extLst>
                <a:ext uri="{FF2B5EF4-FFF2-40B4-BE49-F238E27FC236}">
                  <a16:creationId xmlns:a16="http://schemas.microsoft.com/office/drawing/2014/main" id="{A41B9963-0D6B-47E0-B6C3-3800A1E57E3C}"/>
                </a:ext>
              </a:extLst>
            </p:cNvPr>
            <p:cNvSpPr/>
            <p:nvPr/>
          </p:nvSpPr>
          <p:spPr bwMode="auto">
            <a:xfrm>
              <a:off x="9493697" y="3737238"/>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523F635F-D70F-4347-81DF-E8A3BB528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11802" y="3751243"/>
              <a:ext cx="1066801" cy="1066801"/>
            </a:xfrm>
            <a:prstGeom prst="rect">
              <a:avLst/>
            </a:prstGeom>
            <a:noFill/>
          </p:spPr>
        </p:pic>
      </p:grpSp>
      <p:grpSp>
        <p:nvGrpSpPr>
          <p:cNvPr id="44" name="Group 43">
            <a:extLst>
              <a:ext uri="{FF2B5EF4-FFF2-40B4-BE49-F238E27FC236}">
                <a16:creationId xmlns:a16="http://schemas.microsoft.com/office/drawing/2014/main" id="{0442015D-A3B1-4464-BD5A-088C3EF1559B}"/>
              </a:ext>
            </a:extLst>
          </p:cNvPr>
          <p:cNvGrpSpPr/>
          <p:nvPr/>
        </p:nvGrpSpPr>
        <p:grpSpPr>
          <a:xfrm>
            <a:off x="2360702" y="2363616"/>
            <a:ext cx="962609" cy="962609"/>
            <a:chOff x="8798198" y="1992185"/>
            <a:chExt cx="1093284" cy="1093284"/>
          </a:xfrm>
        </p:grpSpPr>
        <p:sp>
          <p:nvSpPr>
            <p:cNvPr id="51" name="Rectangle 50">
              <a:extLst>
                <a:ext uri="{FF2B5EF4-FFF2-40B4-BE49-F238E27FC236}">
                  <a16:creationId xmlns:a16="http://schemas.microsoft.com/office/drawing/2014/main" id="{E45D5E7F-38A8-48F3-BDA2-3C6330DC1017}"/>
                </a:ext>
              </a:extLst>
            </p:cNvPr>
            <p:cNvSpPr/>
            <p:nvPr/>
          </p:nvSpPr>
          <p:spPr bwMode="auto">
            <a:xfrm>
              <a:off x="8798198" y="1992185"/>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862822C4-0032-4D3E-9874-64084E5610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5458" y="2018080"/>
              <a:ext cx="1066801" cy="1066801"/>
            </a:xfrm>
            <a:prstGeom prst="rect">
              <a:avLst/>
            </a:prstGeom>
            <a:noFill/>
          </p:spPr>
        </p:pic>
      </p:grpSp>
      <p:grpSp>
        <p:nvGrpSpPr>
          <p:cNvPr id="45" name="Group 44">
            <a:extLst>
              <a:ext uri="{FF2B5EF4-FFF2-40B4-BE49-F238E27FC236}">
                <a16:creationId xmlns:a16="http://schemas.microsoft.com/office/drawing/2014/main" id="{09DA1C92-054A-4D07-BE7D-EE678D4E6A4D}"/>
              </a:ext>
            </a:extLst>
          </p:cNvPr>
          <p:cNvGrpSpPr/>
          <p:nvPr/>
        </p:nvGrpSpPr>
        <p:grpSpPr>
          <a:xfrm>
            <a:off x="10010416" y="2363616"/>
            <a:ext cx="962609" cy="962609"/>
            <a:chOff x="10549426" y="834773"/>
            <a:chExt cx="1093284" cy="1093284"/>
          </a:xfrm>
        </p:grpSpPr>
        <p:sp>
          <p:nvSpPr>
            <p:cNvPr id="49" name="Rectangle 48">
              <a:extLst>
                <a:ext uri="{FF2B5EF4-FFF2-40B4-BE49-F238E27FC236}">
                  <a16:creationId xmlns:a16="http://schemas.microsoft.com/office/drawing/2014/main" id="{CF43AB04-5D78-4712-9AE7-74F3A39A110A}"/>
                </a:ext>
              </a:extLst>
            </p:cNvPr>
            <p:cNvSpPr/>
            <p:nvPr/>
          </p:nvSpPr>
          <p:spPr bwMode="auto">
            <a:xfrm>
              <a:off x="10549426" y="834773"/>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A24EC2D7-6F33-472B-9228-066749C3BA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62667" y="851043"/>
              <a:ext cx="1066801" cy="1066801"/>
            </a:xfrm>
            <a:prstGeom prst="rect">
              <a:avLst/>
            </a:prstGeom>
          </p:spPr>
        </p:pic>
      </p:grpSp>
      <p:grpSp>
        <p:nvGrpSpPr>
          <p:cNvPr id="46" name="Group 45">
            <a:extLst>
              <a:ext uri="{FF2B5EF4-FFF2-40B4-BE49-F238E27FC236}">
                <a16:creationId xmlns:a16="http://schemas.microsoft.com/office/drawing/2014/main" id="{8B314B86-9290-414C-8F85-696FCFAF5326}"/>
              </a:ext>
            </a:extLst>
          </p:cNvPr>
          <p:cNvGrpSpPr/>
          <p:nvPr/>
        </p:nvGrpSpPr>
        <p:grpSpPr>
          <a:xfrm>
            <a:off x="11102045" y="2363616"/>
            <a:ext cx="974151" cy="962609"/>
            <a:chOff x="9463235" y="5005143"/>
            <a:chExt cx="1086684" cy="1073809"/>
          </a:xfrm>
        </p:grpSpPr>
        <p:sp>
          <p:nvSpPr>
            <p:cNvPr id="47" name="Rectangle 46">
              <a:extLst>
                <a:ext uri="{FF2B5EF4-FFF2-40B4-BE49-F238E27FC236}">
                  <a16:creationId xmlns:a16="http://schemas.microsoft.com/office/drawing/2014/main" id="{AA979236-C020-4BEB-8438-8428A2888542}"/>
                </a:ext>
              </a:extLst>
            </p:cNvPr>
            <p:cNvSpPr/>
            <p:nvPr/>
          </p:nvSpPr>
          <p:spPr bwMode="auto">
            <a:xfrm>
              <a:off x="9463235" y="5005143"/>
              <a:ext cx="1073809" cy="1073809"/>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48" name="Picture 47">
              <a:extLst>
                <a:ext uri="{FF2B5EF4-FFF2-40B4-BE49-F238E27FC236}">
                  <a16:creationId xmlns:a16="http://schemas.microsoft.com/office/drawing/2014/main" id="{282144C0-DC3A-4214-B404-B0D72B2F1A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98359" y="5026436"/>
              <a:ext cx="1051560" cy="1051560"/>
            </a:xfrm>
            <a:prstGeom prst="rect">
              <a:avLst/>
            </a:prstGeom>
          </p:spPr>
        </p:pic>
      </p:grpSp>
      <p:sp>
        <p:nvSpPr>
          <p:cNvPr id="69" name="Rectangle 68">
            <a:extLst>
              <a:ext uri="{FF2B5EF4-FFF2-40B4-BE49-F238E27FC236}">
                <a16:creationId xmlns:a16="http://schemas.microsoft.com/office/drawing/2014/main" id="{C03AEA73-80A5-4F0F-8317-13059BA215A3}"/>
              </a:ext>
            </a:extLst>
          </p:cNvPr>
          <p:cNvSpPr/>
          <p:nvPr/>
        </p:nvSpPr>
        <p:spPr>
          <a:xfrm>
            <a:off x="204180" y="1131046"/>
            <a:ext cx="11887203" cy="830997"/>
          </a:xfrm>
          <a:prstGeom prst="rect">
            <a:avLst/>
          </a:prstGeom>
        </p:spPr>
        <p:txBody>
          <a:bodyPr wrap="square">
            <a:spAutoFit/>
          </a:bodyPr>
          <a:lstStyle/>
          <a:p>
            <a:r>
              <a:rPr lang="en-US" sz="2400" dirty="0">
                <a:gradFill>
                  <a:gsLst>
                    <a:gs pos="3000">
                      <a:schemeClr val="tx1"/>
                    </a:gs>
                    <a:gs pos="100000">
                      <a:schemeClr val="tx1"/>
                    </a:gs>
                  </a:gsLst>
                  <a:lin ang="5400000" scaled="0"/>
                </a:gradFill>
              </a:rPr>
              <a:t>User interacts with interface they are comfortable with. Agnostic to the bot code. Channels are independent</a:t>
            </a:r>
            <a:endParaRPr lang="en-US" sz="2400" dirty="0"/>
          </a:p>
        </p:txBody>
      </p:sp>
      <p:grpSp>
        <p:nvGrpSpPr>
          <p:cNvPr id="70" name="Group 69">
            <a:extLst>
              <a:ext uri="{FF2B5EF4-FFF2-40B4-BE49-F238E27FC236}">
                <a16:creationId xmlns:a16="http://schemas.microsoft.com/office/drawing/2014/main" id="{AEFC3488-48CB-489E-A115-1D686EB14AC2}"/>
              </a:ext>
            </a:extLst>
          </p:cNvPr>
          <p:cNvGrpSpPr/>
          <p:nvPr/>
        </p:nvGrpSpPr>
        <p:grpSpPr>
          <a:xfrm>
            <a:off x="4683229" y="4078841"/>
            <a:ext cx="2043977" cy="1778183"/>
            <a:chOff x="4805363" y="3397719"/>
            <a:chExt cx="2581275" cy="2581275"/>
          </a:xfrm>
        </p:grpSpPr>
        <p:pic>
          <p:nvPicPr>
            <p:cNvPr id="71" name="Picture 70" descr="bot-framework-default-7.png">
              <a:extLst>
                <a:ext uri="{FF2B5EF4-FFF2-40B4-BE49-F238E27FC236}">
                  <a16:creationId xmlns:a16="http://schemas.microsoft.com/office/drawing/2014/main" id="{3DB6A580-1BC0-4236-A00B-48CA5BF286A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05363" y="3397719"/>
              <a:ext cx="2581275" cy="2581275"/>
            </a:xfrm>
            <a:prstGeom prst="rect">
              <a:avLst/>
            </a:prstGeom>
          </p:spPr>
        </p:pic>
        <p:sp>
          <p:nvSpPr>
            <p:cNvPr id="72" name="Rectangle 71">
              <a:extLst>
                <a:ext uri="{FF2B5EF4-FFF2-40B4-BE49-F238E27FC236}">
                  <a16:creationId xmlns:a16="http://schemas.microsoft.com/office/drawing/2014/main" id="{5442EAAD-5748-4A14-AC0D-2835B77DE932}"/>
                </a:ext>
              </a:extLst>
            </p:cNvPr>
            <p:cNvSpPr/>
            <p:nvPr/>
          </p:nvSpPr>
          <p:spPr>
            <a:xfrm>
              <a:off x="4895850" y="3490407"/>
              <a:ext cx="2405064" cy="239283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algn="ctr"/>
              <a:endParaRPr lang="en-US" sz="2000"/>
            </a:p>
          </p:txBody>
        </p:sp>
      </p:grpSp>
      <p:sp>
        <p:nvSpPr>
          <p:cNvPr id="75" name="Arrow: Right 74">
            <a:extLst>
              <a:ext uri="{FF2B5EF4-FFF2-40B4-BE49-F238E27FC236}">
                <a16:creationId xmlns:a16="http://schemas.microsoft.com/office/drawing/2014/main" id="{C4A0C807-5B6B-44E6-9FB1-B7F71D8BAA40}"/>
              </a:ext>
            </a:extLst>
          </p:cNvPr>
          <p:cNvSpPr/>
          <p:nvPr/>
        </p:nvSpPr>
        <p:spPr bwMode="auto">
          <a:xfrm rot="5400000">
            <a:off x="5364026" y="3479028"/>
            <a:ext cx="736084" cy="451013"/>
          </a:xfrm>
          <a:prstGeom prst="rightArrow">
            <a:avLst>
              <a:gd name="adj1" fmla="val 50000"/>
              <a:gd name="adj2" fmla="val 61876"/>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76" name="Arrow: Right 75">
            <a:extLst>
              <a:ext uri="{FF2B5EF4-FFF2-40B4-BE49-F238E27FC236}">
                <a16:creationId xmlns:a16="http://schemas.microsoft.com/office/drawing/2014/main" id="{CB5F71AE-24E9-454E-B13F-0B9DEAC14538}"/>
              </a:ext>
            </a:extLst>
          </p:cNvPr>
          <p:cNvSpPr/>
          <p:nvPr/>
        </p:nvSpPr>
        <p:spPr bwMode="auto">
          <a:xfrm>
            <a:off x="6745172" y="4704591"/>
            <a:ext cx="1530850" cy="476630"/>
          </a:xfrm>
          <a:prstGeom prst="rightArrow">
            <a:avLst>
              <a:gd name="adj1" fmla="val 50000"/>
              <a:gd name="adj2" fmla="val 6187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77" name="Rectangle 76">
            <a:extLst>
              <a:ext uri="{FF2B5EF4-FFF2-40B4-BE49-F238E27FC236}">
                <a16:creationId xmlns:a16="http://schemas.microsoft.com/office/drawing/2014/main" id="{94170E95-86F3-4D74-9A14-9CE99BFC7BA6}"/>
              </a:ext>
            </a:extLst>
          </p:cNvPr>
          <p:cNvSpPr/>
          <p:nvPr/>
        </p:nvSpPr>
        <p:spPr>
          <a:xfrm>
            <a:off x="8077689" y="4187786"/>
            <a:ext cx="2443236" cy="520625"/>
          </a:xfrm>
          <a:prstGeom prst="rect">
            <a:avLst/>
          </a:prstGeom>
        </p:spPr>
        <p:txBody>
          <a:bodyPr wrap="square" lIns="74915" tIns="74915" rIns="74915" bIns="74915">
            <a:spAutoFit/>
          </a:bodyPr>
          <a:lstStyle>
            <a:defPPr>
              <a:defRPr lang="en-US"/>
            </a:defPPr>
            <a:lvl1pPr marL="0" algn="l" defTabSz="1064362" rtl="0" eaLnBrk="1" latinLnBrk="0" hangingPunct="1">
              <a:defRPr sz="2095" kern="1200">
                <a:solidFill>
                  <a:schemeClr val="tx1"/>
                </a:solidFill>
                <a:latin typeface="+mn-lt"/>
                <a:ea typeface="+mn-ea"/>
                <a:cs typeface="+mn-cs"/>
              </a:defRPr>
            </a:lvl1pPr>
            <a:lvl2pPr marL="532181" algn="l" defTabSz="1064362" rtl="0" eaLnBrk="1" latinLnBrk="0" hangingPunct="1">
              <a:defRPr sz="2095" kern="1200">
                <a:solidFill>
                  <a:schemeClr val="tx1"/>
                </a:solidFill>
                <a:latin typeface="+mn-lt"/>
                <a:ea typeface="+mn-ea"/>
                <a:cs typeface="+mn-cs"/>
              </a:defRPr>
            </a:lvl2pPr>
            <a:lvl3pPr marL="1064362" algn="l" defTabSz="1064362" rtl="0" eaLnBrk="1" latinLnBrk="0" hangingPunct="1">
              <a:defRPr sz="2095" kern="1200">
                <a:solidFill>
                  <a:schemeClr val="tx1"/>
                </a:solidFill>
                <a:latin typeface="+mn-lt"/>
                <a:ea typeface="+mn-ea"/>
                <a:cs typeface="+mn-cs"/>
              </a:defRPr>
            </a:lvl3pPr>
            <a:lvl4pPr marL="1596542" algn="l" defTabSz="1064362" rtl="0" eaLnBrk="1" latinLnBrk="0" hangingPunct="1">
              <a:defRPr sz="2095" kern="1200">
                <a:solidFill>
                  <a:schemeClr val="tx1"/>
                </a:solidFill>
                <a:latin typeface="+mn-lt"/>
                <a:ea typeface="+mn-ea"/>
                <a:cs typeface="+mn-cs"/>
              </a:defRPr>
            </a:lvl4pPr>
            <a:lvl5pPr marL="2128723" algn="l" defTabSz="1064362" rtl="0" eaLnBrk="1" latinLnBrk="0" hangingPunct="1">
              <a:defRPr sz="2095" kern="1200">
                <a:solidFill>
                  <a:schemeClr val="tx1"/>
                </a:solidFill>
                <a:latin typeface="+mn-lt"/>
                <a:ea typeface="+mn-ea"/>
                <a:cs typeface="+mn-cs"/>
              </a:defRPr>
            </a:lvl5pPr>
            <a:lvl6pPr marL="2660904" algn="l" defTabSz="1064362" rtl="0" eaLnBrk="1" latinLnBrk="0" hangingPunct="1">
              <a:defRPr sz="2095" kern="1200">
                <a:solidFill>
                  <a:schemeClr val="tx1"/>
                </a:solidFill>
                <a:latin typeface="+mn-lt"/>
                <a:ea typeface="+mn-ea"/>
                <a:cs typeface="+mn-cs"/>
              </a:defRPr>
            </a:lvl6pPr>
            <a:lvl7pPr marL="3193085" algn="l" defTabSz="1064362" rtl="0" eaLnBrk="1" latinLnBrk="0" hangingPunct="1">
              <a:defRPr sz="2095" kern="1200">
                <a:solidFill>
                  <a:schemeClr val="tx1"/>
                </a:solidFill>
                <a:latin typeface="+mn-lt"/>
                <a:ea typeface="+mn-ea"/>
                <a:cs typeface="+mn-cs"/>
              </a:defRPr>
            </a:lvl7pPr>
            <a:lvl8pPr marL="3725266" algn="l" defTabSz="1064362" rtl="0" eaLnBrk="1" latinLnBrk="0" hangingPunct="1">
              <a:defRPr sz="2095" kern="1200">
                <a:solidFill>
                  <a:schemeClr val="tx1"/>
                </a:solidFill>
                <a:latin typeface="+mn-lt"/>
                <a:ea typeface="+mn-ea"/>
                <a:cs typeface="+mn-cs"/>
              </a:defRPr>
            </a:lvl8pPr>
            <a:lvl9pPr marL="4257446" algn="l" defTabSz="1064362" rtl="0" eaLnBrk="1" latinLnBrk="0" hangingPunct="1">
              <a:defRPr sz="2095" kern="1200">
                <a:solidFill>
                  <a:schemeClr val="tx1"/>
                </a:solidFill>
                <a:latin typeface="+mn-lt"/>
                <a:ea typeface="+mn-ea"/>
                <a:cs typeface="+mn-cs"/>
              </a:defRPr>
            </a:lvl9pPr>
          </a:lstStyle>
          <a:p>
            <a:pPr algn="ctr"/>
            <a:r>
              <a:rPr lang="en-US" sz="2400" dirty="0">
                <a:gradFill>
                  <a:gsLst>
                    <a:gs pos="1250">
                      <a:schemeClr val="tx2"/>
                    </a:gs>
                    <a:gs pos="100000">
                      <a:schemeClr val="tx2"/>
                    </a:gs>
                  </a:gsLst>
                  <a:lin ang="5400000" scaled="0"/>
                </a:gradFill>
                <a:latin typeface="Segoe UI Semibold" panose="020B0702040204020203" pitchFamily="34" charset="0"/>
                <a:ea typeface="Segoe UI" panose="020B0502040204020203" pitchFamily="34" charset="0"/>
                <a:cs typeface="Segoe UI" panose="020B0502040204020203" pitchFamily="34" charset="0"/>
              </a:rPr>
              <a:t>Bot Code </a:t>
            </a:r>
            <a:endParaRPr lang="en-US" sz="2000" dirty="0">
              <a:gradFill>
                <a:gsLst>
                  <a:gs pos="1250">
                    <a:schemeClr val="tx2"/>
                  </a:gs>
                  <a:gs pos="100000">
                    <a:schemeClr val="tx2"/>
                  </a:gs>
                </a:gsLst>
                <a:lin ang="5400000" scaled="0"/>
              </a:gradFill>
              <a:latin typeface="Segoe UI Semibold" panose="020B0702040204020203" pitchFamily="34" charset="0"/>
              <a:ea typeface="Segoe UI" panose="020B0502040204020203" pitchFamily="34" charset="0"/>
              <a:cs typeface="Segoe UI" panose="020B0502040204020203" pitchFamily="34" charset="0"/>
            </a:endParaRPr>
          </a:p>
        </p:txBody>
      </p:sp>
      <p:pic>
        <p:nvPicPr>
          <p:cNvPr id="78" name="Picture 77">
            <a:extLst>
              <a:ext uri="{FF2B5EF4-FFF2-40B4-BE49-F238E27FC236}">
                <a16:creationId xmlns:a16="http://schemas.microsoft.com/office/drawing/2014/main" id="{E1697847-9D57-4C91-8BDB-6D065B66CB9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662411" y="4704591"/>
            <a:ext cx="859861" cy="847918"/>
          </a:xfrm>
          <a:prstGeom prst="rect">
            <a:avLst/>
          </a:prstGeom>
        </p:spPr>
      </p:pic>
    </p:spTree>
    <p:extLst>
      <p:ext uri="{BB962C8B-B14F-4D97-AF65-F5344CB8AC3E}">
        <p14:creationId xmlns:p14="http://schemas.microsoft.com/office/powerpoint/2010/main" val="146522400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491BED7-184A-4374-BC83-4EFB52F7AB2A}"/>
              </a:ext>
            </a:extLst>
          </p:cNvPr>
          <p:cNvSpPr/>
          <p:nvPr/>
        </p:nvSpPr>
        <p:spPr bwMode="auto">
          <a:xfrm>
            <a:off x="9030516" y="944006"/>
            <a:ext cx="2399672" cy="582544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3B056080-3C55-4187-9B6E-BF0BA08139C5}"/>
              </a:ext>
            </a:extLst>
          </p:cNvPr>
          <p:cNvSpPr>
            <a:spLocks noGrp="1"/>
          </p:cNvSpPr>
          <p:nvPr>
            <p:ph type="title"/>
          </p:nvPr>
        </p:nvSpPr>
        <p:spPr/>
        <p:txBody>
          <a:bodyPr/>
          <a:lstStyle/>
          <a:p>
            <a:r>
              <a:rPr lang="en-US" dirty="0"/>
              <a:t>Bot Builder </a:t>
            </a:r>
          </a:p>
        </p:txBody>
      </p:sp>
      <p:sp>
        <p:nvSpPr>
          <p:cNvPr id="3" name="Rectangle 2">
            <a:extLst>
              <a:ext uri="{FF2B5EF4-FFF2-40B4-BE49-F238E27FC236}">
                <a16:creationId xmlns:a16="http://schemas.microsoft.com/office/drawing/2014/main" id="{31F84BE2-AF28-43CA-B7DD-2E4EF8D5C9D5}"/>
              </a:ext>
            </a:extLst>
          </p:cNvPr>
          <p:cNvSpPr/>
          <p:nvPr/>
        </p:nvSpPr>
        <p:spPr>
          <a:xfrm>
            <a:off x="1278355" y="4598718"/>
            <a:ext cx="7195765" cy="830997"/>
          </a:xfrm>
          <a:prstGeom prst="rect">
            <a:avLst/>
          </a:prstGeom>
        </p:spPr>
        <p:txBody>
          <a:bodyPr wrap="square">
            <a:spAutoFit/>
          </a:bodyPr>
          <a:lstStyle/>
          <a:p>
            <a:pPr algn="ctr"/>
            <a:r>
              <a:rPr lang="en-US" sz="2400" dirty="0">
                <a:gradFill>
                  <a:gsLst>
                    <a:gs pos="3000">
                      <a:schemeClr val="tx1"/>
                    </a:gs>
                    <a:gs pos="100000">
                      <a:schemeClr val="tx1"/>
                    </a:gs>
                  </a:gsLst>
                  <a:lin ang="5400000" scaled="0"/>
                </a:gradFill>
              </a:rPr>
              <a:t>Your bot code. Tools for conversational modeling, bot memory, and integration of business logic. </a:t>
            </a:r>
          </a:p>
        </p:txBody>
      </p:sp>
      <p:grpSp>
        <p:nvGrpSpPr>
          <p:cNvPr id="4" name="Group 3">
            <a:extLst>
              <a:ext uri="{FF2B5EF4-FFF2-40B4-BE49-F238E27FC236}">
                <a16:creationId xmlns:a16="http://schemas.microsoft.com/office/drawing/2014/main" id="{E418D631-EC7E-4C38-A6D6-413A23900DAB}"/>
              </a:ext>
            </a:extLst>
          </p:cNvPr>
          <p:cNvGrpSpPr/>
          <p:nvPr/>
        </p:nvGrpSpPr>
        <p:grpSpPr>
          <a:xfrm>
            <a:off x="3926527" y="2669034"/>
            <a:ext cx="1950291" cy="1813421"/>
            <a:chOff x="4805363" y="3397719"/>
            <a:chExt cx="2581275" cy="2581275"/>
          </a:xfrm>
        </p:grpSpPr>
        <p:pic>
          <p:nvPicPr>
            <p:cNvPr id="5" name="Picture 4" descr="bot-framework-default-7.png">
              <a:extLst>
                <a:ext uri="{FF2B5EF4-FFF2-40B4-BE49-F238E27FC236}">
                  <a16:creationId xmlns:a16="http://schemas.microsoft.com/office/drawing/2014/main" id="{7544B985-2FD9-460E-B7D2-99EFEB28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363" y="3397719"/>
              <a:ext cx="2581275" cy="2581275"/>
            </a:xfrm>
            <a:prstGeom prst="rect">
              <a:avLst/>
            </a:prstGeom>
          </p:spPr>
        </p:pic>
        <p:sp>
          <p:nvSpPr>
            <p:cNvPr id="6" name="Rectangle 5">
              <a:extLst>
                <a:ext uri="{FF2B5EF4-FFF2-40B4-BE49-F238E27FC236}">
                  <a16:creationId xmlns:a16="http://schemas.microsoft.com/office/drawing/2014/main" id="{DB5BD36D-35F9-455B-BDC7-D6DFDDFC8696}"/>
                </a:ext>
              </a:extLst>
            </p:cNvPr>
            <p:cNvSpPr/>
            <p:nvPr/>
          </p:nvSpPr>
          <p:spPr>
            <a:xfrm>
              <a:off x="4895850" y="3490407"/>
              <a:ext cx="2405064" cy="239283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algn="ctr"/>
              <a:endParaRPr lang="en-US" sz="2000"/>
            </a:p>
          </p:txBody>
        </p:sp>
      </p:grpSp>
      <p:sp>
        <p:nvSpPr>
          <p:cNvPr id="7" name="Arrow: Right 6">
            <a:extLst>
              <a:ext uri="{FF2B5EF4-FFF2-40B4-BE49-F238E27FC236}">
                <a16:creationId xmlns:a16="http://schemas.microsoft.com/office/drawing/2014/main" id="{EA8DF86E-B0B9-48AB-94C8-07538B10BCAD}"/>
              </a:ext>
            </a:extLst>
          </p:cNvPr>
          <p:cNvSpPr/>
          <p:nvPr/>
        </p:nvSpPr>
        <p:spPr bwMode="auto">
          <a:xfrm rot="5400000">
            <a:off x="4519607" y="2055329"/>
            <a:ext cx="764129" cy="476630"/>
          </a:xfrm>
          <a:prstGeom prst="rightArrow">
            <a:avLst>
              <a:gd name="adj1" fmla="val 50000"/>
              <a:gd name="adj2" fmla="val 61876"/>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8" name="Arrow: Right 7">
            <a:extLst>
              <a:ext uri="{FF2B5EF4-FFF2-40B4-BE49-F238E27FC236}">
                <a16:creationId xmlns:a16="http://schemas.microsoft.com/office/drawing/2014/main" id="{E001BA4F-0E40-48E4-9F0C-19954E72A716}"/>
              </a:ext>
            </a:extLst>
          </p:cNvPr>
          <p:cNvSpPr/>
          <p:nvPr/>
        </p:nvSpPr>
        <p:spPr bwMode="auto">
          <a:xfrm>
            <a:off x="5876818" y="3234326"/>
            <a:ext cx="1530850" cy="476630"/>
          </a:xfrm>
          <a:prstGeom prst="rightArrow">
            <a:avLst>
              <a:gd name="adj1" fmla="val 50000"/>
              <a:gd name="adj2" fmla="val 6187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9" name="Group 8">
            <a:extLst>
              <a:ext uri="{FF2B5EF4-FFF2-40B4-BE49-F238E27FC236}">
                <a16:creationId xmlns:a16="http://schemas.microsoft.com/office/drawing/2014/main" id="{B6098A71-9C12-44CF-B603-1A73BC651B0C}"/>
              </a:ext>
            </a:extLst>
          </p:cNvPr>
          <p:cNvGrpSpPr/>
          <p:nvPr/>
        </p:nvGrpSpPr>
        <p:grpSpPr>
          <a:xfrm>
            <a:off x="2708122" y="1315486"/>
            <a:ext cx="4699546" cy="584198"/>
            <a:chOff x="2771664" y="2029927"/>
            <a:chExt cx="4699546" cy="584198"/>
          </a:xfrm>
        </p:grpSpPr>
        <p:grpSp>
          <p:nvGrpSpPr>
            <p:cNvPr id="10" name="Group 9">
              <a:extLst>
                <a:ext uri="{FF2B5EF4-FFF2-40B4-BE49-F238E27FC236}">
                  <a16:creationId xmlns:a16="http://schemas.microsoft.com/office/drawing/2014/main" id="{61E2161D-170C-4478-B9CF-791D00BA9440}"/>
                </a:ext>
              </a:extLst>
            </p:cNvPr>
            <p:cNvGrpSpPr/>
            <p:nvPr/>
          </p:nvGrpSpPr>
          <p:grpSpPr>
            <a:xfrm>
              <a:off x="3452107" y="2032592"/>
              <a:ext cx="622371" cy="569261"/>
              <a:chOff x="1519739" y="1631236"/>
              <a:chExt cx="1093284" cy="1096432"/>
            </a:xfrm>
          </p:grpSpPr>
          <p:sp>
            <p:nvSpPr>
              <p:cNvPr id="29" name="Rectangle 28">
                <a:extLst>
                  <a:ext uri="{FF2B5EF4-FFF2-40B4-BE49-F238E27FC236}">
                    <a16:creationId xmlns:a16="http://schemas.microsoft.com/office/drawing/2014/main" id="{56748388-9177-484B-98E9-ECDAA90E51BE}"/>
                  </a:ext>
                </a:extLst>
              </p:cNvPr>
              <p:cNvSpPr/>
              <p:nvPr/>
            </p:nvSpPr>
            <p:spPr bwMode="auto">
              <a:xfrm>
                <a:off x="1519739" y="1631236"/>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30" name="Picture 29">
                <a:extLst>
                  <a:ext uri="{FF2B5EF4-FFF2-40B4-BE49-F238E27FC236}">
                    <a16:creationId xmlns:a16="http://schemas.microsoft.com/office/drawing/2014/main" id="{1D058727-E15F-4C4A-9343-97F04FE45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051" y="1660867"/>
                <a:ext cx="1066801" cy="1066801"/>
              </a:xfrm>
              <a:prstGeom prst="rect">
                <a:avLst/>
              </a:prstGeom>
              <a:noFill/>
            </p:spPr>
          </p:pic>
        </p:grpSp>
        <p:grpSp>
          <p:nvGrpSpPr>
            <p:cNvPr id="11" name="Group 10">
              <a:extLst>
                <a:ext uri="{FF2B5EF4-FFF2-40B4-BE49-F238E27FC236}">
                  <a16:creationId xmlns:a16="http://schemas.microsoft.com/office/drawing/2014/main" id="{038FCF6B-7E76-414B-8147-F0FE7D8BA811}"/>
                </a:ext>
              </a:extLst>
            </p:cNvPr>
            <p:cNvGrpSpPr/>
            <p:nvPr/>
          </p:nvGrpSpPr>
          <p:grpSpPr>
            <a:xfrm>
              <a:off x="6162540" y="2035221"/>
              <a:ext cx="622371" cy="567626"/>
              <a:chOff x="5296366" y="3497919"/>
              <a:chExt cx="1093284" cy="1093284"/>
            </a:xfrm>
          </p:grpSpPr>
          <p:sp>
            <p:nvSpPr>
              <p:cNvPr id="27" name="Rectangle 26">
                <a:extLst>
                  <a:ext uri="{FF2B5EF4-FFF2-40B4-BE49-F238E27FC236}">
                    <a16:creationId xmlns:a16="http://schemas.microsoft.com/office/drawing/2014/main" id="{F4E6E018-1879-4C28-B8BA-999FA5D2781B}"/>
                  </a:ext>
                </a:extLst>
              </p:cNvPr>
              <p:cNvSpPr/>
              <p:nvPr/>
            </p:nvSpPr>
            <p:spPr bwMode="auto">
              <a:xfrm>
                <a:off x="5296366" y="3497919"/>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77B0CE1C-0C24-4CB0-85C7-3D8412150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807" y="3517292"/>
                <a:ext cx="1066801" cy="1066801"/>
              </a:xfrm>
              <a:prstGeom prst="rect">
                <a:avLst/>
              </a:prstGeom>
              <a:noFill/>
            </p:spPr>
          </p:pic>
        </p:grpSp>
        <p:grpSp>
          <p:nvGrpSpPr>
            <p:cNvPr id="12" name="Group 11">
              <a:extLst>
                <a:ext uri="{FF2B5EF4-FFF2-40B4-BE49-F238E27FC236}">
                  <a16:creationId xmlns:a16="http://schemas.microsoft.com/office/drawing/2014/main" id="{69FDD49A-B109-4E7A-99A2-CBF3FEF6C39A}"/>
                </a:ext>
              </a:extLst>
            </p:cNvPr>
            <p:cNvGrpSpPr/>
            <p:nvPr/>
          </p:nvGrpSpPr>
          <p:grpSpPr>
            <a:xfrm>
              <a:off x="2771664" y="2031504"/>
              <a:ext cx="624576" cy="573424"/>
              <a:chOff x="2000386" y="3269183"/>
              <a:chExt cx="1097158" cy="1104452"/>
            </a:xfrm>
          </p:grpSpPr>
          <p:sp>
            <p:nvSpPr>
              <p:cNvPr id="25" name="Rectangle 24">
                <a:extLst>
                  <a:ext uri="{FF2B5EF4-FFF2-40B4-BE49-F238E27FC236}">
                    <a16:creationId xmlns:a16="http://schemas.microsoft.com/office/drawing/2014/main" id="{BD5552EE-B644-48F1-9207-A9D7B8085EC1}"/>
                  </a:ext>
                </a:extLst>
              </p:cNvPr>
              <p:cNvSpPr/>
              <p:nvPr/>
            </p:nvSpPr>
            <p:spPr bwMode="auto">
              <a:xfrm>
                <a:off x="2000386" y="3269183"/>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26" name="Picture 25">
                <a:extLst>
                  <a:ext uri="{FF2B5EF4-FFF2-40B4-BE49-F238E27FC236}">
                    <a16:creationId xmlns:a16="http://schemas.microsoft.com/office/drawing/2014/main" id="{9C1AC048-6DAE-4A4B-83E2-F9BDEEE6D4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743" y="3306834"/>
                <a:ext cx="1066801" cy="1066801"/>
              </a:xfrm>
              <a:prstGeom prst="rect">
                <a:avLst/>
              </a:prstGeom>
              <a:noFill/>
            </p:spPr>
          </p:pic>
        </p:grpSp>
        <p:grpSp>
          <p:nvGrpSpPr>
            <p:cNvPr id="13" name="Group 12">
              <a:extLst>
                <a:ext uri="{FF2B5EF4-FFF2-40B4-BE49-F238E27FC236}">
                  <a16:creationId xmlns:a16="http://schemas.microsoft.com/office/drawing/2014/main" id="{A509B5DB-1AA6-4EE3-8008-E03306B24634}"/>
                </a:ext>
              </a:extLst>
            </p:cNvPr>
            <p:cNvGrpSpPr/>
            <p:nvPr/>
          </p:nvGrpSpPr>
          <p:grpSpPr>
            <a:xfrm>
              <a:off x="4803859" y="2044949"/>
              <a:ext cx="622371" cy="569176"/>
              <a:chOff x="4892563" y="4830523"/>
              <a:chExt cx="1093284" cy="1096269"/>
            </a:xfrm>
          </p:grpSpPr>
          <p:sp>
            <p:nvSpPr>
              <p:cNvPr id="23" name="Rectangle 22">
                <a:extLst>
                  <a:ext uri="{FF2B5EF4-FFF2-40B4-BE49-F238E27FC236}">
                    <a16:creationId xmlns:a16="http://schemas.microsoft.com/office/drawing/2014/main" id="{E57C1268-7E0E-41DB-9E01-E0ED043E5052}"/>
                  </a:ext>
                </a:extLst>
              </p:cNvPr>
              <p:cNvSpPr/>
              <p:nvPr/>
            </p:nvSpPr>
            <p:spPr bwMode="auto">
              <a:xfrm>
                <a:off x="4892563" y="4830523"/>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24" name="Picture 23">
                <a:extLst>
                  <a:ext uri="{FF2B5EF4-FFF2-40B4-BE49-F238E27FC236}">
                    <a16:creationId xmlns:a16="http://schemas.microsoft.com/office/drawing/2014/main" id="{51B1C711-0043-49D5-B990-52338423F2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4823" y="4859991"/>
                <a:ext cx="1066801" cy="1066801"/>
              </a:xfrm>
              <a:prstGeom prst="rect">
                <a:avLst/>
              </a:prstGeom>
              <a:noFill/>
            </p:spPr>
          </p:pic>
        </p:grpSp>
        <p:grpSp>
          <p:nvGrpSpPr>
            <p:cNvPr id="14" name="Group 13">
              <a:extLst>
                <a:ext uri="{FF2B5EF4-FFF2-40B4-BE49-F238E27FC236}">
                  <a16:creationId xmlns:a16="http://schemas.microsoft.com/office/drawing/2014/main" id="{F64D9DFC-4FE0-461C-9473-FF797C472D5E}"/>
                </a:ext>
              </a:extLst>
            </p:cNvPr>
            <p:cNvGrpSpPr/>
            <p:nvPr/>
          </p:nvGrpSpPr>
          <p:grpSpPr>
            <a:xfrm>
              <a:off x="5485861" y="2029927"/>
              <a:ext cx="622371" cy="567626"/>
              <a:chOff x="9493697" y="3737238"/>
              <a:chExt cx="1093284" cy="1093284"/>
            </a:xfrm>
          </p:grpSpPr>
          <p:sp>
            <p:nvSpPr>
              <p:cNvPr id="21" name="Rectangle 20">
                <a:extLst>
                  <a:ext uri="{FF2B5EF4-FFF2-40B4-BE49-F238E27FC236}">
                    <a16:creationId xmlns:a16="http://schemas.microsoft.com/office/drawing/2014/main" id="{1A5AAC07-CCB0-4666-8F7C-FEBD6773D617}"/>
                  </a:ext>
                </a:extLst>
              </p:cNvPr>
              <p:cNvSpPr/>
              <p:nvPr/>
            </p:nvSpPr>
            <p:spPr bwMode="auto">
              <a:xfrm>
                <a:off x="9493697" y="3737238"/>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22" name="Picture 21">
                <a:extLst>
                  <a:ext uri="{FF2B5EF4-FFF2-40B4-BE49-F238E27FC236}">
                    <a16:creationId xmlns:a16="http://schemas.microsoft.com/office/drawing/2014/main" id="{222C703B-9038-4A40-9E96-6C0D3D6DB2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1802" y="3751243"/>
                <a:ext cx="1066801" cy="1066801"/>
              </a:xfrm>
              <a:prstGeom prst="rect">
                <a:avLst/>
              </a:prstGeom>
              <a:noFill/>
            </p:spPr>
          </p:pic>
        </p:grpSp>
        <p:grpSp>
          <p:nvGrpSpPr>
            <p:cNvPr id="15" name="Group 14">
              <a:extLst>
                <a:ext uri="{FF2B5EF4-FFF2-40B4-BE49-F238E27FC236}">
                  <a16:creationId xmlns:a16="http://schemas.microsoft.com/office/drawing/2014/main" id="{79B62352-53C9-48E6-BE5B-16BA50223C5A}"/>
                </a:ext>
              </a:extLst>
            </p:cNvPr>
            <p:cNvGrpSpPr/>
            <p:nvPr/>
          </p:nvGrpSpPr>
          <p:grpSpPr>
            <a:xfrm>
              <a:off x="4130345" y="2031504"/>
              <a:ext cx="622371" cy="567626"/>
              <a:chOff x="8798198" y="1992185"/>
              <a:chExt cx="1093284" cy="1093284"/>
            </a:xfrm>
          </p:grpSpPr>
          <p:sp>
            <p:nvSpPr>
              <p:cNvPr id="19" name="Rectangle 18">
                <a:extLst>
                  <a:ext uri="{FF2B5EF4-FFF2-40B4-BE49-F238E27FC236}">
                    <a16:creationId xmlns:a16="http://schemas.microsoft.com/office/drawing/2014/main" id="{C8EFD980-8547-4936-838B-E9F0690282AA}"/>
                  </a:ext>
                </a:extLst>
              </p:cNvPr>
              <p:cNvSpPr/>
              <p:nvPr/>
            </p:nvSpPr>
            <p:spPr bwMode="auto">
              <a:xfrm>
                <a:off x="8798198" y="1992185"/>
                <a:ext cx="1093284" cy="1093284"/>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20" name="Picture 19">
                <a:extLst>
                  <a:ext uri="{FF2B5EF4-FFF2-40B4-BE49-F238E27FC236}">
                    <a16:creationId xmlns:a16="http://schemas.microsoft.com/office/drawing/2014/main" id="{F5AD52BC-491D-4B77-ADC3-262DE15B07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5458" y="2018080"/>
                <a:ext cx="1066801" cy="1066801"/>
              </a:xfrm>
              <a:prstGeom prst="rect">
                <a:avLst/>
              </a:prstGeom>
              <a:noFill/>
            </p:spPr>
          </p:pic>
        </p:grpSp>
        <p:grpSp>
          <p:nvGrpSpPr>
            <p:cNvPr id="16" name="Group 15">
              <a:extLst>
                <a:ext uri="{FF2B5EF4-FFF2-40B4-BE49-F238E27FC236}">
                  <a16:creationId xmlns:a16="http://schemas.microsoft.com/office/drawing/2014/main" id="{29D54000-EA5D-468C-8D82-487C6BD60FEF}"/>
                </a:ext>
              </a:extLst>
            </p:cNvPr>
            <p:cNvGrpSpPr/>
            <p:nvPr/>
          </p:nvGrpSpPr>
          <p:grpSpPr>
            <a:xfrm>
              <a:off x="6841377" y="2037198"/>
              <a:ext cx="629833" cy="567626"/>
              <a:chOff x="9463235" y="5005143"/>
              <a:chExt cx="1086684" cy="1073809"/>
            </a:xfrm>
          </p:grpSpPr>
          <p:sp>
            <p:nvSpPr>
              <p:cNvPr id="17" name="Rectangle 16">
                <a:extLst>
                  <a:ext uri="{FF2B5EF4-FFF2-40B4-BE49-F238E27FC236}">
                    <a16:creationId xmlns:a16="http://schemas.microsoft.com/office/drawing/2014/main" id="{8F8901AC-F590-4B2D-9D35-C34C6A3CC5EA}"/>
                  </a:ext>
                </a:extLst>
              </p:cNvPr>
              <p:cNvSpPr/>
              <p:nvPr/>
            </p:nvSpPr>
            <p:spPr bwMode="auto">
              <a:xfrm>
                <a:off x="9463235" y="5005143"/>
                <a:ext cx="1073809" cy="1073809"/>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marL="0" marR="0" lvl="0" indent="0" algn="ctr" defTabSz="763974" rtl="0" eaLnBrk="1" fontAlgn="base" latinLnBrk="0" hangingPunct="1">
                  <a:lnSpc>
                    <a:spcPct val="100000"/>
                  </a:lnSpc>
                  <a:spcBef>
                    <a:spcPct val="0"/>
                  </a:spcBef>
                  <a:spcAft>
                    <a:spcPct val="0"/>
                  </a:spcAft>
                  <a:buClrTx/>
                  <a:buSzTx/>
                  <a:buFontTx/>
                  <a:buNone/>
                  <a:tabLst/>
                  <a:defRPr/>
                </a:pPr>
                <a:endParaRPr kumimoji="0" lang="en-US" sz="1966"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18" name="Picture 17">
                <a:extLst>
                  <a:ext uri="{FF2B5EF4-FFF2-40B4-BE49-F238E27FC236}">
                    <a16:creationId xmlns:a16="http://schemas.microsoft.com/office/drawing/2014/main" id="{D6F7900F-018D-441D-9510-C0F2EF6E94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8359" y="5026436"/>
                <a:ext cx="1051560" cy="1051560"/>
              </a:xfrm>
              <a:prstGeom prst="rect">
                <a:avLst/>
              </a:prstGeom>
            </p:spPr>
          </p:pic>
        </p:grpSp>
      </p:grpSp>
      <p:grpSp>
        <p:nvGrpSpPr>
          <p:cNvPr id="33" name="Group 32">
            <a:extLst>
              <a:ext uri="{FF2B5EF4-FFF2-40B4-BE49-F238E27FC236}">
                <a16:creationId xmlns:a16="http://schemas.microsoft.com/office/drawing/2014/main" id="{7E772422-6197-46CF-B52E-5651B171E4EF}"/>
              </a:ext>
            </a:extLst>
          </p:cNvPr>
          <p:cNvGrpSpPr/>
          <p:nvPr/>
        </p:nvGrpSpPr>
        <p:grpSpPr>
          <a:xfrm>
            <a:off x="7039811" y="2734150"/>
            <a:ext cx="2443236" cy="1368543"/>
            <a:chOff x="7219609" y="3577791"/>
            <a:chExt cx="2443236" cy="1368543"/>
          </a:xfrm>
        </p:grpSpPr>
        <p:sp>
          <p:nvSpPr>
            <p:cNvPr id="31" name="Rectangle 30">
              <a:extLst>
                <a:ext uri="{FF2B5EF4-FFF2-40B4-BE49-F238E27FC236}">
                  <a16:creationId xmlns:a16="http://schemas.microsoft.com/office/drawing/2014/main" id="{969397D8-CA5C-4932-9088-9793D35DACF1}"/>
                </a:ext>
              </a:extLst>
            </p:cNvPr>
            <p:cNvSpPr/>
            <p:nvPr/>
          </p:nvSpPr>
          <p:spPr>
            <a:xfrm>
              <a:off x="7219609" y="3577791"/>
              <a:ext cx="2443236" cy="520625"/>
            </a:xfrm>
            <a:prstGeom prst="rect">
              <a:avLst/>
            </a:prstGeom>
          </p:spPr>
          <p:txBody>
            <a:bodyPr wrap="square" lIns="74915" tIns="74915" rIns="74915" bIns="74915">
              <a:spAutoFit/>
            </a:bodyPr>
            <a:lstStyle>
              <a:defPPr>
                <a:defRPr lang="en-US"/>
              </a:defPPr>
              <a:lvl1pPr marL="0" algn="l" defTabSz="1064362" rtl="0" eaLnBrk="1" latinLnBrk="0" hangingPunct="1">
                <a:defRPr sz="2095" kern="1200">
                  <a:solidFill>
                    <a:schemeClr val="tx1"/>
                  </a:solidFill>
                  <a:latin typeface="+mn-lt"/>
                  <a:ea typeface="+mn-ea"/>
                  <a:cs typeface="+mn-cs"/>
                </a:defRPr>
              </a:lvl1pPr>
              <a:lvl2pPr marL="532181" algn="l" defTabSz="1064362" rtl="0" eaLnBrk="1" latinLnBrk="0" hangingPunct="1">
                <a:defRPr sz="2095" kern="1200">
                  <a:solidFill>
                    <a:schemeClr val="tx1"/>
                  </a:solidFill>
                  <a:latin typeface="+mn-lt"/>
                  <a:ea typeface="+mn-ea"/>
                  <a:cs typeface="+mn-cs"/>
                </a:defRPr>
              </a:lvl2pPr>
              <a:lvl3pPr marL="1064362" algn="l" defTabSz="1064362" rtl="0" eaLnBrk="1" latinLnBrk="0" hangingPunct="1">
                <a:defRPr sz="2095" kern="1200">
                  <a:solidFill>
                    <a:schemeClr val="tx1"/>
                  </a:solidFill>
                  <a:latin typeface="+mn-lt"/>
                  <a:ea typeface="+mn-ea"/>
                  <a:cs typeface="+mn-cs"/>
                </a:defRPr>
              </a:lvl3pPr>
              <a:lvl4pPr marL="1596542" algn="l" defTabSz="1064362" rtl="0" eaLnBrk="1" latinLnBrk="0" hangingPunct="1">
                <a:defRPr sz="2095" kern="1200">
                  <a:solidFill>
                    <a:schemeClr val="tx1"/>
                  </a:solidFill>
                  <a:latin typeface="+mn-lt"/>
                  <a:ea typeface="+mn-ea"/>
                  <a:cs typeface="+mn-cs"/>
                </a:defRPr>
              </a:lvl4pPr>
              <a:lvl5pPr marL="2128723" algn="l" defTabSz="1064362" rtl="0" eaLnBrk="1" latinLnBrk="0" hangingPunct="1">
                <a:defRPr sz="2095" kern="1200">
                  <a:solidFill>
                    <a:schemeClr val="tx1"/>
                  </a:solidFill>
                  <a:latin typeface="+mn-lt"/>
                  <a:ea typeface="+mn-ea"/>
                  <a:cs typeface="+mn-cs"/>
                </a:defRPr>
              </a:lvl5pPr>
              <a:lvl6pPr marL="2660904" algn="l" defTabSz="1064362" rtl="0" eaLnBrk="1" latinLnBrk="0" hangingPunct="1">
                <a:defRPr sz="2095" kern="1200">
                  <a:solidFill>
                    <a:schemeClr val="tx1"/>
                  </a:solidFill>
                  <a:latin typeface="+mn-lt"/>
                  <a:ea typeface="+mn-ea"/>
                  <a:cs typeface="+mn-cs"/>
                </a:defRPr>
              </a:lvl6pPr>
              <a:lvl7pPr marL="3193085" algn="l" defTabSz="1064362" rtl="0" eaLnBrk="1" latinLnBrk="0" hangingPunct="1">
                <a:defRPr sz="2095" kern="1200">
                  <a:solidFill>
                    <a:schemeClr val="tx1"/>
                  </a:solidFill>
                  <a:latin typeface="+mn-lt"/>
                  <a:ea typeface="+mn-ea"/>
                  <a:cs typeface="+mn-cs"/>
                </a:defRPr>
              </a:lvl7pPr>
              <a:lvl8pPr marL="3725266" algn="l" defTabSz="1064362" rtl="0" eaLnBrk="1" latinLnBrk="0" hangingPunct="1">
                <a:defRPr sz="2095" kern="1200">
                  <a:solidFill>
                    <a:schemeClr val="tx1"/>
                  </a:solidFill>
                  <a:latin typeface="+mn-lt"/>
                  <a:ea typeface="+mn-ea"/>
                  <a:cs typeface="+mn-cs"/>
                </a:defRPr>
              </a:lvl8pPr>
              <a:lvl9pPr marL="4257446" algn="l" defTabSz="1064362" rtl="0" eaLnBrk="1" latinLnBrk="0" hangingPunct="1">
                <a:defRPr sz="2095" kern="1200">
                  <a:solidFill>
                    <a:schemeClr val="tx1"/>
                  </a:solidFill>
                  <a:latin typeface="+mn-lt"/>
                  <a:ea typeface="+mn-ea"/>
                  <a:cs typeface="+mn-cs"/>
                </a:defRPr>
              </a:lvl9pPr>
            </a:lstStyle>
            <a:p>
              <a:pPr algn="ctr"/>
              <a:r>
                <a:rPr lang="en-US" sz="2400" dirty="0">
                  <a:gradFill>
                    <a:gsLst>
                      <a:gs pos="1250">
                        <a:schemeClr val="tx2"/>
                      </a:gs>
                      <a:gs pos="100000">
                        <a:schemeClr val="tx2"/>
                      </a:gs>
                    </a:gsLst>
                    <a:lin ang="5400000" scaled="0"/>
                  </a:gradFill>
                  <a:latin typeface="Segoe UI Semibold" panose="020B0702040204020203" pitchFamily="34" charset="0"/>
                  <a:ea typeface="Segoe UI" panose="020B0502040204020203" pitchFamily="34" charset="0"/>
                  <a:cs typeface="Segoe UI" panose="020B0502040204020203" pitchFamily="34" charset="0"/>
                </a:rPr>
                <a:t>Bot Code </a:t>
              </a:r>
              <a:endParaRPr lang="en-US" sz="2000" dirty="0">
                <a:gradFill>
                  <a:gsLst>
                    <a:gs pos="1250">
                      <a:schemeClr val="tx2"/>
                    </a:gs>
                    <a:gs pos="100000">
                      <a:schemeClr val="tx2"/>
                    </a:gs>
                  </a:gsLst>
                  <a:lin ang="5400000" scaled="0"/>
                </a:gradFill>
                <a:latin typeface="Segoe UI Semibold" panose="020B0702040204020203" pitchFamily="34" charset="0"/>
                <a:ea typeface="Segoe UI" panose="020B0502040204020203" pitchFamily="34" charset="0"/>
                <a:cs typeface="Segoe UI" panose="020B0502040204020203" pitchFamily="34" charset="0"/>
              </a:endParaRPr>
            </a:p>
          </p:txBody>
        </p:sp>
        <p:pic>
          <p:nvPicPr>
            <p:cNvPr id="32" name="Picture 31">
              <a:extLst>
                <a:ext uri="{FF2B5EF4-FFF2-40B4-BE49-F238E27FC236}">
                  <a16:creationId xmlns:a16="http://schemas.microsoft.com/office/drawing/2014/main" id="{67856645-34F1-4041-A0BC-4113B27CF71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794057" y="4098416"/>
              <a:ext cx="859861" cy="847918"/>
            </a:xfrm>
            <a:prstGeom prst="rect">
              <a:avLst/>
            </a:prstGeom>
          </p:spPr>
        </p:pic>
      </p:grpSp>
      <p:pic>
        <p:nvPicPr>
          <p:cNvPr id="35" name="Picture 34">
            <a:extLst>
              <a:ext uri="{FF2B5EF4-FFF2-40B4-BE49-F238E27FC236}">
                <a16:creationId xmlns:a16="http://schemas.microsoft.com/office/drawing/2014/main" id="{4184B5C7-3FD3-441A-A698-D6A1D300E9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4145" y="1556175"/>
            <a:ext cx="1968421" cy="1032708"/>
          </a:xfrm>
          <a:prstGeom prst="rect">
            <a:avLst/>
          </a:prstGeom>
        </p:spPr>
      </p:pic>
      <p:pic>
        <p:nvPicPr>
          <p:cNvPr id="37" name="Picture 36">
            <a:extLst>
              <a:ext uri="{FF2B5EF4-FFF2-40B4-BE49-F238E27FC236}">
                <a16:creationId xmlns:a16="http://schemas.microsoft.com/office/drawing/2014/main" id="{487E1CEB-0C0B-48C8-AFB9-917E3BE66C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89638" y="2922452"/>
            <a:ext cx="1093090" cy="1100378"/>
          </a:xfrm>
          <a:prstGeom prst="rect">
            <a:avLst/>
          </a:prstGeom>
        </p:spPr>
      </p:pic>
      <p:pic>
        <p:nvPicPr>
          <p:cNvPr id="39" name="Picture 38">
            <a:extLst>
              <a:ext uri="{FF2B5EF4-FFF2-40B4-BE49-F238E27FC236}">
                <a16:creationId xmlns:a16="http://schemas.microsoft.com/office/drawing/2014/main" id="{9E295C82-F755-4DA4-8939-C466B4800B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81581" y="4590166"/>
            <a:ext cx="1171040" cy="689443"/>
          </a:xfrm>
          <a:prstGeom prst="rect">
            <a:avLst/>
          </a:prstGeom>
        </p:spPr>
      </p:pic>
      <p:sp>
        <p:nvSpPr>
          <p:cNvPr id="40" name="TextBox 39">
            <a:extLst>
              <a:ext uri="{FF2B5EF4-FFF2-40B4-BE49-F238E27FC236}">
                <a16:creationId xmlns:a16="http://schemas.microsoft.com/office/drawing/2014/main" id="{27781FB1-8E1F-4708-85B1-64742C094F99}"/>
              </a:ext>
            </a:extLst>
          </p:cNvPr>
          <p:cNvSpPr txBox="1"/>
          <p:nvPr/>
        </p:nvSpPr>
        <p:spPr>
          <a:xfrm>
            <a:off x="8990994" y="1026642"/>
            <a:ext cx="2490375" cy="520625"/>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Hosting options</a:t>
            </a:r>
          </a:p>
        </p:txBody>
      </p:sp>
      <p:sp>
        <p:nvSpPr>
          <p:cNvPr id="41" name="TextBox 40">
            <a:extLst>
              <a:ext uri="{FF2B5EF4-FFF2-40B4-BE49-F238E27FC236}">
                <a16:creationId xmlns:a16="http://schemas.microsoft.com/office/drawing/2014/main" id="{FABAC8DD-01C4-4C73-AAC1-56A4D441B9CF}"/>
              </a:ext>
            </a:extLst>
          </p:cNvPr>
          <p:cNvSpPr txBox="1"/>
          <p:nvPr/>
        </p:nvSpPr>
        <p:spPr>
          <a:xfrm>
            <a:off x="9232975" y="2499636"/>
            <a:ext cx="2006414" cy="520625"/>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App Service Plan </a:t>
            </a:r>
          </a:p>
        </p:txBody>
      </p:sp>
      <p:sp>
        <p:nvSpPr>
          <p:cNvPr id="42" name="TextBox 41">
            <a:extLst>
              <a:ext uri="{FF2B5EF4-FFF2-40B4-BE49-F238E27FC236}">
                <a16:creationId xmlns:a16="http://schemas.microsoft.com/office/drawing/2014/main" id="{C9512AC1-D5B5-4B14-99CA-0C78447D5AC6}"/>
              </a:ext>
            </a:extLst>
          </p:cNvPr>
          <p:cNvSpPr txBox="1"/>
          <p:nvPr/>
        </p:nvSpPr>
        <p:spPr>
          <a:xfrm>
            <a:off x="9230328" y="5232107"/>
            <a:ext cx="1868252" cy="520625"/>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Anywhere else with </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public endpoint</a:t>
            </a:r>
          </a:p>
          <a:p>
            <a:pPr>
              <a:lnSpc>
                <a:spcPct val="90000"/>
              </a:lnSpc>
              <a:spcAft>
                <a:spcPts val="600"/>
              </a:spcAft>
            </a:pPr>
            <a:r>
              <a:rPr lang="en-US" dirty="0">
                <a:gradFill>
                  <a:gsLst>
                    <a:gs pos="2917">
                      <a:schemeClr val="tx1"/>
                    </a:gs>
                    <a:gs pos="30000">
                      <a:schemeClr val="tx1"/>
                    </a:gs>
                  </a:gsLst>
                  <a:lin ang="5400000" scaled="0"/>
                </a:gradFill>
              </a:rPr>
              <a:t>(Service Fabric, </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K8s Container,</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On-</a:t>
            </a:r>
            <a:r>
              <a:rPr lang="en-US" dirty="0" err="1">
                <a:gradFill>
                  <a:gsLst>
                    <a:gs pos="2917">
                      <a:schemeClr val="tx1"/>
                    </a:gs>
                    <a:gs pos="30000">
                      <a:schemeClr val="tx1"/>
                    </a:gs>
                  </a:gsLst>
                  <a:lin ang="5400000" scaled="0"/>
                </a:gradFill>
              </a:rPr>
              <a:t>Prem</a:t>
            </a:r>
            <a:r>
              <a:rPr lang="en-US" dirty="0">
                <a:gradFill>
                  <a:gsLst>
                    <a:gs pos="2917">
                      <a:schemeClr val="tx1"/>
                    </a:gs>
                    <a:gs pos="30000">
                      <a:schemeClr val="tx1"/>
                    </a:gs>
                  </a:gsLst>
                  <a:lin ang="5400000" scaled="0"/>
                </a:gradFill>
              </a:rPr>
              <a:t>)</a:t>
            </a:r>
          </a:p>
        </p:txBody>
      </p:sp>
      <p:sp>
        <p:nvSpPr>
          <p:cNvPr id="43" name="TextBox 42">
            <a:extLst>
              <a:ext uri="{FF2B5EF4-FFF2-40B4-BE49-F238E27FC236}">
                <a16:creationId xmlns:a16="http://schemas.microsoft.com/office/drawing/2014/main" id="{B63AE654-8815-41B7-8C44-5A5BEB092E75}"/>
              </a:ext>
            </a:extLst>
          </p:cNvPr>
          <p:cNvSpPr txBox="1"/>
          <p:nvPr/>
        </p:nvSpPr>
        <p:spPr>
          <a:xfrm>
            <a:off x="9302055" y="3856730"/>
            <a:ext cx="1868252" cy="520625"/>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Consumption </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(Azure Functions)</a:t>
            </a:r>
          </a:p>
        </p:txBody>
      </p:sp>
    </p:spTree>
    <p:extLst>
      <p:ext uri="{BB962C8B-B14F-4D97-AF65-F5344CB8AC3E}">
        <p14:creationId xmlns:p14="http://schemas.microsoft.com/office/powerpoint/2010/main" val="184844970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F0DF-59B2-4DEF-B47D-DB56D6FF9E3C}"/>
              </a:ext>
            </a:extLst>
          </p:cNvPr>
          <p:cNvSpPr>
            <a:spLocks noGrp="1"/>
          </p:cNvSpPr>
          <p:nvPr>
            <p:ph type="title"/>
          </p:nvPr>
        </p:nvSpPr>
        <p:spPr>
          <a:xfrm>
            <a:off x="268927" y="286381"/>
            <a:ext cx="11653523" cy="927940"/>
          </a:xfrm>
        </p:spPr>
        <p:txBody>
          <a:bodyPr/>
          <a:lstStyle/>
          <a:p>
            <a:r>
              <a:rPr lang="en-US" dirty="0"/>
              <a:t>AI and Resources</a:t>
            </a:r>
          </a:p>
        </p:txBody>
      </p:sp>
      <p:sp>
        <p:nvSpPr>
          <p:cNvPr id="3" name="Rectangle 2">
            <a:extLst>
              <a:ext uri="{FF2B5EF4-FFF2-40B4-BE49-F238E27FC236}">
                <a16:creationId xmlns:a16="http://schemas.microsoft.com/office/drawing/2014/main" id="{445AA700-628E-4F92-A714-93C4E48F0075}"/>
              </a:ext>
            </a:extLst>
          </p:cNvPr>
          <p:cNvSpPr/>
          <p:nvPr/>
        </p:nvSpPr>
        <p:spPr>
          <a:xfrm>
            <a:off x="1496604" y="3253999"/>
            <a:ext cx="1164404" cy="584775"/>
          </a:xfrm>
          <a:prstGeom prst="rect">
            <a:avLst/>
          </a:prstGeom>
        </p:spPr>
        <p:txBody>
          <a:bodyPr wrap="square">
            <a:spAutoFit/>
          </a:bodyPr>
          <a:lstStyle/>
          <a:p>
            <a:r>
              <a:rPr lang="en-US" sz="3200" dirty="0">
                <a:gradFill>
                  <a:gsLst>
                    <a:gs pos="1250">
                      <a:schemeClr val="tx2"/>
                    </a:gs>
                    <a:gs pos="100000">
                      <a:schemeClr val="tx2"/>
                    </a:gs>
                  </a:gsLst>
                  <a:lin ang="5400000" scaled="0"/>
                </a:gradFill>
                <a:latin typeface="Segoe UI Semibold" panose="020B0702040204020203" pitchFamily="34" charset="0"/>
                <a:cs typeface="Segoe UI" panose="020B0502040204020203" pitchFamily="34" charset="0"/>
              </a:rPr>
              <a:t>LUIS</a:t>
            </a:r>
            <a:endParaRPr lang="en-US" sz="2800" dirty="0">
              <a:gradFill>
                <a:gsLst>
                  <a:gs pos="1250">
                    <a:schemeClr val="tx1"/>
                  </a:gs>
                  <a:gs pos="100000">
                    <a:schemeClr val="tx1"/>
                  </a:gs>
                </a:gsLst>
                <a:lin ang="5400000" scaled="0"/>
              </a:gradFill>
            </a:endParaRPr>
          </a:p>
        </p:txBody>
      </p:sp>
      <p:pic>
        <p:nvPicPr>
          <p:cNvPr id="5" name="Picture 4">
            <a:extLst>
              <a:ext uri="{FF2B5EF4-FFF2-40B4-BE49-F238E27FC236}">
                <a16:creationId xmlns:a16="http://schemas.microsoft.com/office/drawing/2014/main" id="{1141181C-0232-46FF-9FD6-31B90346A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443" y="1276678"/>
            <a:ext cx="2031437" cy="1880961"/>
          </a:xfrm>
          <a:prstGeom prst="rect">
            <a:avLst/>
          </a:prstGeom>
        </p:spPr>
      </p:pic>
      <p:pic>
        <p:nvPicPr>
          <p:cNvPr id="7" name="Picture 6">
            <a:extLst>
              <a:ext uri="{FF2B5EF4-FFF2-40B4-BE49-F238E27FC236}">
                <a16:creationId xmlns:a16="http://schemas.microsoft.com/office/drawing/2014/main" id="{9EC07115-A14A-47BD-A5D4-11B675B43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737" y="4376174"/>
            <a:ext cx="3060899" cy="1061441"/>
          </a:xfrm>
          <a:prstGeom prst="rect">
            <a:avLst/>
          </a:prstGeom>
        </p:spPr>
      </p:pic>
      <p:sp>
        <p:nvSpPr>
          <p:cNvPr id="8" name="Rectangle 7">
            <a:extLst>
              <a:ext uri="{FF2B5EF4-FFF2-40B4-BE49-F238E27FC236}">
                <a16:creationId xmlns:a16="http://schemas.microsoft.com/office/drawing/2014/main" id="{634AD0F2-5F41-4F22-9CE5-C897AB44B327}"/>
              </a:ext>
            </a:extLst>
          </p:cNvPr>
          <p:cNvSpPr/>
          <p:nvPr/>
        </p:nvSpPr>
        <p:spPr>
          <a:xfrm>
            <a:off x="1128448" y="5449299"/>
            <a:ext cx="2666142" cy="584775"/>
          </a:xfrm>
          <a:prstGeom prst="rect">
            <a:avLst/>
          </a:prstGeom>
        </p:spPr>
        <p:txBody>
          <a:bodyPr wrap="square">
            <a:spAutoFit/>
          </a:bodyPr>
          <a:lstStyle/>
          <a:p>
            <a:r>
              <a:rPr lang="en-US" sz="3200" dirty="0">
                <a:gradFill>
                  <a:gsLst>
                    <a:gs pos="1250">
                      <a:schemeClr val="tx2"/>
                    </a:gs>
                    <a:gs pos="100000">
                      <a:schemeClr val="tx2"/>
                    </a:gs>
                  </a:gsLst>
                  <a:lin ang="5400000" scaled="0"/>
                </a:gradFill>
                <a:latin typeface="Segoe UI Semibold" panose="020B0702040204020203" pitchFamily="34" charset="0"/>
                <a:cs typeface="Segoe UI" panose="020B0502040204020203" pitchFamily="34" charset="0"/>
              </a:rPr>
              <a:t>QNA Maker</a:t>
            </a:r>
            <a:endParaRPr lang="en-US" sz="2800" dirty="0">
              <a:gradFill>
                <a:gsLst>
                  <a:gs pos="1250">
                    <a:schemeClr val="tx1"/>
                  </a:gs>
                  <a:gs pos="100000">
                    <a:schemeClr val="tx1"/>
                  </a:gs>
                </a:gsLst>
                <a:lin ang="5400000" scaled="0"/>
              </a:gradFill>
            </a:endParaRPr>
          </a:p>
        </p:txBody>
      </p:sp>
      <p:grpSp>
        <p:nvGrpSpPr>
          <p:cNvPr id="41" name="Group 40">
            <a:extLst>
              <a:ext uri="{FF2B5EF4-FFF2-40B4-BE49-F238E27FC236}">
                <a16:creationId xmlns:a16="http://schemas.microsoft.com/office/drawing/2014/main" id="{C567CAE7-D0ED-4CF2-8829-AC465DBC653E}"/>
              </a:ext>
            </a:extLst>
          </p:cNvPr>
          <p:cNvGrpSpPr/>
          <p:nvPr/>
        </p:nvGrpSpPr>
        <p:grpSpPr>
          <a:xfrm>
            <a:off x="4684161" y="1602654"/>
            <a:ext cx="3713251" cy="4431420"/>
            <a:chOff x="6540786" y="1054104"/>
            <a:chExt cx="3713251" cy="4431420"/>
          </a:xfrm>
        </p:grpSpPr>
        <p:pic>
          <p:nvPicPr>
            <p:cNvPr id="39" name="Picture 38">
              <a:extLst>
                <a:ext uri="{FF2B5EF4-FFF2-40B4-BE49-F238E27FC236}">
                  <a16:creationId xmlns:a16="http://schemas.microsoft.com/office/drawing/2014/main" id="{6B263F88-E26F-45E0-AECB-4868666A38DE}"/>
                </a:ext>
              </a:extLst>
            </p:cNvPr>
            <p:cNvPicPr>
              <a:picLocks noChangeAspect="1"/>
            </p:cNvPicPr>
            <p:nvPr/>
          </p:nvPicPr>
          <p:blipFill rotWithShape="1">
            <a:blip r:embed="rId5">
              <a:extLst>
                <a:ext uri="{28A0092B-C50C-407E-A947-70E740481C1C}">
                  <a14:useLocalDpi xmlns:a14="http://schemas.microsoft.com/office/drawing/2010/main" val="0"/>
                </a:ext>
              </a:extLst>
            </a:blip>
            <a:srcRect l="13651" t="28530" r="15774" b="29507"/>
            <a:stretch/>
          </p:blipFill>
          <p:spPr>
            <a:xfrm>
              <a:off x="6999352" y="1054104"/>
              <a:ext cx="2625260" cy="1560947"/>
            </a:xfrm>
            <a:prstGeom prst="rect">
              <a:avLst/>
            </a:prstGeom>
          </p:spPr>
        </p:pic>
        <p:grpSp>
          <p:nvGrpSpPr>
            <p:cNvPr id="9" name="Group 8">
              <a:extLst>
                <a:ext uri="{FF2B5EF4-FFF2-40B4-BE49-F238E27FC236}">
                  <a16:creationId xmlns:a16="http://schemas.microsoft.com/office/drawing/2014/main" id="{06732999-21D2-4432-951E-EF5257CBC067}"/>
                </a:ext>
              </a:extLst>
            </p:cNvPr>
            <p:cNvGrpSpPr/>
            <p:nvPr/>
          </p:nvGrpSpPr>
          <p:grpSpPr>
            <a:xfrm>
              <a:off x="8716643" y="3872494"/>
              <a:ext cx="1075710" cy="1075710"/>
              <a:chOff x="6572278" y="3003552"/>
              <a:chExt cx="1097280" cy="1097280"/>
            </a:xfrm>
          </p:grpSpPr>
          <p:sp>
            <p:nvSpPr>
              <p:cNvPr id="10" name="Oval 9">
                <a:extLst>
                  <a:ext uri="{FF2B5EF4-FFF2-40B4-BE49-F238E27FC236}">
                    <a16:creationId xmlns:a16="http://schemas.microsoft.com/office/drawing/2014/main" id="{0ACDC2F1-18F4-4C73-B0F1-CFAD7799BEC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1" name="Freeform 5">
                <a:extLst>
                  <a:ext uri="{FF2B5EF4-FFF2-40B4-BE49-F238E27FC236}">
                    <a16:creationId xmlns:a16="http://schemas.microsoft.com/office/drawing/2014/main" id="{5ACD2F37-C168-463E-A1DE-7D3EB28AB0F5}"/>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dirty="0">
                  <a:solidFill>
                    <a:srgbClr val="505050"/>
                  </a:solidFill>
                  <a:latin typeface="Segoe UI Semilight"/>
                </a:endParaRPr>
              </a:p>
            </p:txBody>
          </p:sp>
        </p:grpSp>
        <p:grpSp>
          <p:nvGrpSpPr>
            <p:cNvPr id="12" name="Group 11">
              <a:extLst>
                <a:ext uri="{FF2B5EF4-FFF2-40B4-BE49-F238E27FC236}">
                  <a16:creationId xmlns:a16="http://schemas.microsoft.com/office/drawing/2014/main" id="{03E613FC-A86C-4263-852B-5534F1E02153}"/>
                </a:ext>
              </a:extLst>
            </p:cNvPr>
            <p:cNvGrpSpPr/>
            <p:nvPr/>
          </p:nvGrpSpPr>
          <p:grpSpPr>
            <a:xfrm>
              <a:off x="6644569" y="2588610"/>
              <a:ext cx="1075710" cy="1075710"/>
              <a:chOff x="8455454" y="3003552"/>
              <a:chExt cx="1097280" cy="1097280"/>
            </a:xfrm>
          </p:grpSpPr>
          <p:sp>
            <p:nvSpPr>
              <p:cNvPr id="13" name="Oval 12">
                <a:extLst>
                  <a:ext uri="{FF2B5EF4-FFF2-40B4-BE49-F238E27FC236}">
                    <a16:creationId xmlns:a16="http://schemas.microsoft.com/office/drawing/2014/main" id="{E6071F35-FCC1-4709-BA50-64F750983102}"/>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14" name="Group 13">
                <a:extLst>
                  <a:ext uri="{FF2B5EF4-FFF2-40B4-BE49-F238E27FC236}">
                    <a16:creationId xmlns:a16="http://schemas.microsoft.com/office/drawing/2014/main" id="{9A28F944-A05C-42C1-8DBD-B9A577C4CDE9}"/>
                  </a:ext>
                </a:extLst>
              </p:cNvPr>
              <p:cNvGrpSpPr/>
              <p:nvPr/>
            </p:nvGrpSpPr>
            <p:grpSpPr>
              <a:xfrm>
                <a:off x="8723741" y="3290119"/>
                <a:ext cx="560707" cy="524147"/>
                <a:chOff x="234470" y="477216"/>
                <a:chExt cx="560707" cy="524147"/>
              </a:xfrm>
            </p:grpSpPr>
            <p:sp>
              <p:nvSpPr>
                <p:cNvPr id="15" name="Freeform 14">
                  <a:extLst>
                    <a:ext uri="{FF2B5EF4-FFF2-40B4-BE49-F238E27FC236}">
                      <a16:creationId xmlns:a16="http://schemas.microsoft.com/office/drawing/2014/main" id="{6A5AEDFA-23BB-4820-B373-4014665347BE}"/>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dirty="0">
                    <a:solidFill>
                      <a:srgbClr val="505050"/>
                    </a:solidFill>
                    <a:latin typeface="Segoe UI Semilight"/>
                  </a:endParaRPr>
                </a:p>
              </p:txBody>
            </p:sp>
            <p:grpSp>
              <p:nvGrpSpPr>
                <p:cNvPr id="16" name="Group 15">
                  <a:extLst>
                    <a:ext uri="{FF2B5EF4-FFF2-40B4-BE49-F238E27FC236}">
                      <a16:creationId xmlns:a16="http://schemas.microsoft.com/office/drawing/2014/main" id="{EA986C95-C1B7-4E1A-911D-4FE69303D944}"/>
                    </a:ext>
                  </a:extLst>
                </p:cNvPr>
                <p:cNvGrpSpPr/>
                <p:nvPr/>
              </p:nvGrpSpPr>
              <p:grpSpPr>
                <a:xfrm>
                  <a:off x="350114" y="477216"/>
                  <a:ext cx="445063" cy="423192"/>
                  <a:chOff x="350114" y="477216"/>
                  <a:chExt cx="445063" cy="423192"/>
                </a:xfrm>
              </p:grpSpPr>
              <p:sp>
                <p:nvSpPr>
                  <p:cNvPr id="17" name="Oval 13">
                    <a:extLst>
                      <a:ext uri="{FF2B5EF4-FFF2-40B4-BE49-F238E27FC236}">
                        <a16:creationId xmlns:a16="http://schemas.microsoft.com/office/drawing/2014/main" id="{AA93F8A5-45F8-4E26-9FF1-2E18EA778022}"/>
                      </a:ext>
                    </a:extLst>
                  </p:cNvPr>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sp>
                <p:nvSpPr>
                  <p:cNvPr id="18" name="Oval 13">
                    <a:extLst>
                      <a:ext uri="{FF2B5EF4-FFF2-40B4-BE49-F238E27FC236}">
                        <a16:creationId xmlns:a16="http://schemas.microsoft.com/office/drawing/2014/main" id="{D41F3F28-4774-4A10-BBA0-86754AABD2A5}"/>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grpSp>
        </p:grpSp>
        <p:grpSp>
          <p:nvGrpSpPr>
            <p:cNvPr id="19" name="Group 18">
              <a:extLst>
                <a:ext uri="{FF2B5EF4-FFF2-40B4-BE49-F238E27FC236}">
                  <a16:creationId xmlns:a16="http://schemas.microsoft.com/office/drawing/2014/main" id="{292319A3-02B7-451A-A849-FAB063137704}"/>
                </a:ext>
              </a:extLst>
            </p:cNvPr>
            <p:cNvGrpSpPr/>
            <p:nvPr/>
          </p:nvGrpSpPr>
          <p:grpSpPr>
            <a:xfrm>
              <a:off x="6780731" y="3786876"/>
              <a:ext cx="1075710" cy="1075710"/>
              <a:chOff x="10520187" y="3040063"/>
              <a:chExt cx="1097280" cy="1097280"/>
            </a:xfrm>
          </p:grpSpPr>
          <p:sp>
            <p:nvSpPr>
              <p:cNvPr id="20" name="Oval 19">
                <a:extLst>
                  <a:ext uri="{FF2B5EF4-FFF2-40B4-BE49-F238E27FC236}">
                    <a16:creationId xmlns:a16="http://schemas.microsoft.com/office/drawing/2014/main" id="{E67D8A8B-CE73-49E1-8364-C7C54816EC0E}"/>
                  </a:ext>
                </a:extLst>
              </p:cNvPr>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21" name="Group 20">
                <a:extLst>
                  <a:ext uri="{FF2B5EF4-FFF2-40B4-BE49-F238E27FC236}">
                    <a16:creationId xmlns:a16="http://schemas.microsoft.com/office/drawing/2014/main" id="{8C770C95-8B08-4A57-9E7C-1880E82A2159}"/>
                  </a:ext>
                </a:extLst>
              </p:cNvPr>
              <p:cNvGrpSpPr/>
              <p:nvPr/>
            </p:nvGrpSpPr>
            <p:grpSpPr>
              <a:xfrm>
                <a:off x="10844633" y="3350885"/>
                <a:ext cx="448389" cy="475636"/>
                <a:chOff x="1976972" y="1401677"/>
                <a:chExt cx="467797" cy="692886"/>
              </a:xfrm>
              <a:solidFill>
                <a:schemeClr val="accent1"/>
              </a:solidFill>
            </p:grpSpPr>
            <p:sp>
              <p:nvSpPr>
                <p:cNvPr id="22" name="Freeform 413">
                  <a:extLst>
                    <a:ext uri="{FF2B5EF4-FFF2-40B4-BE49-F238E27FC236}">
                      <a16:creationId xmlns:a16="http://schemas.microsoft.com/office/drawing/2014/main" id="{7AEAD0DA-13AB-40BB-9E36-58DA4A468D9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23" name="Freeform 414">
                  <a:extLst>
                    <a:ext uri="{FF2B5EF4-FFF2-40B4-BE49-F238E27FC236}">
                      <a16:creationId xmlns:a16="http://schemas.microsoft.com/office/drawing/2014/main" id="{E9B974CC-26A9-45FE-8D89-B8FDBD4113FC}"/>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dirty="0">
                    <a:solidFill>
                      <a:prstClr val="black"/>
                    </a:solidFill>
                    <a:latin typeface="Segoe UI"/>
                  </a:endParaRPr>
                </a:p>
              </p:txBody>
            </p:sp>
            <p:sp>
              <p:nvSpPr>
                <p:cNvPr id="24" name="Freeform 415">
                  <a:extLst>
                    <a:ext uri="{FF2B5EF4-FFF2-40B4-BE49-F238E27FC236}">
                      <a16:creationId xmlns:a16="http://schemas.microsoft.com/office/drawing/2014/main" id="{D269630B-5082-4A37-B496-2B02C66751F4}"/>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25" name="Freeform 416">
                  <a:extLst>
                    <a:ext uri="{FF2B5EF4-FFF2-40B4-BE49-F238E27FC236}">
                      <a16:creationId xmlns:a16="http://schemas.microsoft.com/office/drawing/2014/main" id="{6579E891-416E-4A1F-88D9-F90754E15FF1}"/>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26" name="Oval 417">
                  <a:extLst>
                    <a:ext uri="{FF2B5EF4-FFF2-40B4-BE49-F238E27FC236}">
                      <a16:creationId xmlns:a16="http://schemas.microsoft.com/office/drawing/2014/main" id="{D88EE13C-278C-4B02-8F26-899E4602C832}"/>
                    </a:ext>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27" name="Rectangle 419">
                  <a:extLst>
                    <a:ext uri="{FF2B5EF4-FFF2-40B4-BE49-F238E27FC236}">
                      <a16:creationId xmlns:a16="http://schemas.microsoft.com/office/drawing/2014/main" id="{F94C11DF-2375-4220-BCB9-3DE5B0D58449}"/>
                    </a:ext>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grpSp>
        </p:grpSp>
        <p:grpSp>
          <p:nvGrpSpPr>
            <p:cNvPr id="28" name="Group 27">
              <a:extLst>
                <a:ext uri="{FF2B5EF4-FFF2-40B4-BE49-F238E27FC236}">
                  <a16:creationId xmlns:a16="http://schemas.microsoft.com/office/drawing/2014/main" id="{00942BB2-A354-41B9-9DA7-C4EB471E286D}"/>
                </a:ext>
              </a:extLst>
            </p:cNvPr>
            <p:cNvGrpSpPr/>
            <p:nvPr/>
          </p:nvGrpSpPr>
          <p:grpSpPr>
            <a:xfrm>
              <a:off x="7769608" y="1772256"/>
              <a:ext cx="1075710" cy="1075710"/>
              <a:chOff x="1635346" y="1767983"/>
              <a:chExt cx="1287898" cy="1287898"/>
            </a:xfrm>
          </p:grpSpPr>
          <p:sp>
            <p:nvSpPr>
              <p:cNvPr id="29" name="Oval 28">
                <a:extLst>
                  <a:ext uri="{FF2B5EF4-FFF2-40B4-BE49-F238E27FC236}">
                    <a16:creationId xmlns:a16="http://schemas.microsoft.com/office/drawing/2014/main" id="{30E85A03-736E-43F0-B8D2-B3B55EC06EC2}"/>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30" name="Picture 29">
                <a:extLst>
                  <a:ext uri="{FF2B5EF4-FFF2-40B4-BE49-F238E27FC236}">
                    <a16:creationId xmlns:a16="http://schemas.microsoft.com/office/drawing/2014/main" id="{DE74AF99-A79B-45CF-B822-C5AF12D73DAB}"/>
                  </a:ext>
                </a:extLst>
              </p:cNvPr>
              <p:cNvPicPr>
                <a:picLocks noChangeAspect="1"/>
              </p:cNvPicPr>
              <p:nvPr/>
            </p:nvPicPr>
            <p:blipFill rotWithShape="1">
              <a:blip r:embed="rId6">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31" name="Group 30">
              <a:extLst>
                <a:ext uri="{FF2B5EF4-FFF2-40B4-BE49-F238E27FC236}">
                  <a16:creationId xmlns:a16="http://schemas.microsoft.com/office/drawing/2014/main" id="{2E7B9A00-65CD-4051-95F6-67D6F536699A}"/>
                </a:ext>
              </a:extLst>
            </p:cNvPr>
            <p:cNvGrpSpPr/>
            <p:nvPr/>
          </p:nvGrpSpPr>
          <p:grpSpPr>
            <a:xfrm>
              <a:off x="7763695" y="3011102"/>
              <a:ext cx="1075710" cy="1075710"/>
              <a:chOff x="1920558" y="3040063"/>
              <a:chExt cx="1097280" cy="1097280"/>
            </a:xfrm>
          </p:grpSpPr>
          <p:sp>
            <p:nvSpPr>
              <p:cNvPr id="32" name="Oval 31">
                <a:extLst>
                  <a:ext uri="{FF2B5EF4-FFF2-40B4-BE49-F238E27FC236}">
                    <a16:creationId xmlns:a16="http://schemas.microsoft.com/office/drawing/2014/main" id="{F45645F5-7666-4A70-892B-8DDAF3CEF058}"/>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33" name="Picture 32">
                <a:extLst>
                  <a:ext uri="{FF2B5EF4-FFF2-40B4-BE49-F238E27FC236}">
                    <a16:creationId xmlns:a16="http://schemas.microsoft.com/office/drawing/2014/main" id="{F53A2447-85BD-465A-89AD-232D282A16AA}"/>
                  </a:ext>
                </a:extLst>
              </p:cNvPr>
              <p:cNvPicPr>
                <a:picLocks noChangeAspect="1"/>
              </p:cNvPicPr>
              <p:nvPr/>
            </p:nvPicPr>
            <p:blipFill rotWithShape="1">
              <a:blip r:embed="rId7">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34" name="Group 33">
              <a:extLst>
                <a:ext uri="{FF2B5EF4-FFF2-40B4-BE49-F238E27FC236}">
                  <a16:creationId xmlns:a16="http://schemas.microsoft.com/office/drawing/2014/main" id="{89A02C7B-DB0A-4531-BA19-943E1A631304}"/>
                </a:ext>
              </a:extLst>
            </p:cNvPr>
            <p:cNvGrpSpPr/>
            <p:nvPr/>
          </p:nvGrpSpPr>
          <p:grpSpPr>
            <a:xfrm>
              <a:off x="8827489" y="2493931"/>
              <a:ext cx="1075710" cy="1075710"/>
              <a:chOff x="4855674" y="5840868"/>
              <a:chExt cx="1097280" cy="1097280"/>
            </a:xfrm>
          </p:grpSpPr>
          <p:sp>
            <p:nvSpPr>
              <p:cNvPr id="35" name="Oval 34">
                <a:extLst>
                  <a:ext uri="{FF2B5EF4-FFF2-40B4-BE49-F238E27FC236}">
                    <a16:creationId xmlns:a16="http://schemas.microsoft.com/office/drawing/2014/main" id="{FD999520-586F-43FB-A9D5-97AAC8D01444}"/>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36" name="Freeform 9">
                <a:extLst>
                  <a:ext uri="{FF2B5EF4-FFF2-40B4-BE49-F238E27FC236}">
                    <a16:creationId xmlns:a16="http://schemas.microsoft.com/office/drawing/2014/main" id="{429C959D-04AE-4714-AE70-2D4CDEECB6D9}"/>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sp>
          <p:nvSpPr>
            <p:cNvPr id="40" name="Rectangle 39">
              <a:extLst>
                <a:ext uri="{FF2B5EF4-FFF2-40B4-BE49-F238E27FC236}">
                  <a16:creationId xmlns:a16="http://schemas.microsoft.com/office/drawing/2014/main" id="{330CCF55-2833-4BB9-933E-42B1AE8EE11A}"/>
                </a:ext>
              </a:extLst>
            </p:cNvPr>
            <p:cNvSpPr/>
            <p:nvPr/>
          </p:nvSpPr>
          <p:spPr>
            <a:xfrm>
              <a:off x="6540786" y="4900749"/>
              <a:ext cx="3713251" cy="584775"/>
            </a:xfrm>
            <a:prstGeom prst="rect">
              <a:avLst/>
            </a:prstGeom>
          </p:spPr>
          <p:txBody>
            <a:bodyPr wrap="square">
              <a:spAutoFit/>
            </a:bodyPr>
            <a:lstStyle/>
            <a:p>
              <a:r>
                <a:rPr lang="en-US" sz="3200" dirty="0">
                  <a:gradFill>
                    <a:gsLst>
                      <a:gs pos="1250">
                        <a:schemeClr val="tx2"/>
                      </a:gs>
                      <a:gs pos="100000">
                        <a:schemeClr val="tx2"/>
                      </a:gs>
                    </a:gsLst>
                    <a:lin ang="5400000" scaled="0"/>
                  </a:gradFill>
                  <a:latin typeface="Segoe UI Semibold" panose="020B0702040204020203" pitchFamily="34" charset="0"/>
                  <a:cs typeface="Segoe UI" panose="020B0502040204020203" pitchFamily="34" charset="0"/>
                </a:rPr>
                <a:t>Cognitive Services</a:t>
              </a:r>
              <a:endParaRPr lang="en-US" sz="2800" dirty="0">
                <a:gradFill>
                  <a:gsLst>
                    <a:gs pos="1250">
                      <a:schemeClr val="tx1"/>
                    </a:gs>
                    <a:gs pos="100000">
                      <a:schemeClr val="tx1"/>
                    </a:gs>
                  </a:gsLst>
                  <a:lin ang="5400000" scaled="0"/>
                </a:gradFill>
              </a:endParaRPr>
            </a:p>
          </p:txBody>
        </p:sp>
      </p:grpSp>
      <p:pic>
        <p:nvPicPr>
          <p:cNvPr id="43" name="Picture 42">
            <a:extLst>
              <a:ext uri="{FF2B5EF4-FFF2-40B4-BE49-F238E27FC236}">
                <a16:creationId xmlns:a16="http://schemas.microsoft.com/office/drawing/2014/main" id="{EB1E37E4-7EC3-4827-B518-BC8DF50C47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29082" y="1567603"/>
            <a:ext cx="2857500" cy="2857500"/>
          </a:xfrm>
          <a:prstGeom prst="rect">
            <a:avLst/>
          </a:prstGeom>
        </p:spPr>
      </p:pic>
      <p:sp>
        <p:nvSpPr>
          <p:cNvPr id="44" name="Rectangle 43">
            <a:extLst>
              <a:ext uri="{FF2B5EF4-FFF2-40B4-BE49-F238E27FC236}">
                <a16:creationId xmlns:a16="http://schemas.microsoft.com/office/drawing/2014/main" id="{EE4E160C-7BCF-41CE-A05A-A3C731EB16CD}"/>
              </a:ext>
            </a:extLst>
          </p:cNvPr>
          <p:cNvSpPr/>
          <p:nvPr/>
        </p:nvSpPr>
        <p:spPr>
          <a:xfrm>
            <a:off x="9569604" y="4492736"/>
            <a:ext cx="2394653" cy="1077218"/>
          </a:xfrm>
          <a:prstGeom prst="rect">
            <a:avLst/>
          </a:prstGeom>
        </p:spPr>
        <p:txBody>
          <a:bodyPr wrap="square">
            <a:spAutoFit/>
          </a:bodyPr>
          <a:lstStyle/>
          <a:p>
            <a:r>
              <a:rPr lang="en-US" sz="3200" dirty="0">
                <a:gradFill>
                  <a:gsLst>
                    <a:gs pos="1250">
                      <a:schemeClr val="tx2"/>
                    </a:gs>
                    <a:gs pos="100000">
                      <a:schemeClr val="tx2"/>
                    </a:gs>
                  </a:gsLst>
                  <a:lin ang="5400000" scaled="0"/>
                </a:gradFill>
                <a:latin typeface="Segoe UI Semibold" panose="020B0702040204020203" pitchFamily="34" charset="0"/>
                <a:cs typeface="Segoe UI" panose="020B0502040204020203" pitchFamily="34" charset="0"/>
              </a:rPr>
              <a:t>Machine Learning</a:t>
            </a:r>
            <a:endParaRPr lang="en-US" sz="28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360660824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3CA5FAC8-518D-4342-9DA4-9779BE7182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47649" y="4387200"/>
            <a:ext cx="761840" cy="454431"/>
          </a:xfrm>
          <a:prstGeom prst="rect">
            <a:avLst/>
          </a:prstGeom>
          <a:solidFill>
            <a:schemeClr val="bg1"/>
          </a:solidFill>
        </p:spPr>
      </p:pic>
      <p:sp>
        <p:nvSpPr>
          <p:cNvPr id="72" name="Flowchart: Process 8"/>
          <p:cNvSpPr/>
          <p:nvPr/>
        </p:nvSpPr>
        <p:spPr bwMode="auto">
          <a:xfrm>
            <a:off x="405548" y="2439206"/>
            <a:ext cx="2531917" cy="22570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t" anchorCtr="0"/>
          <a:lstStyle/>
          <a:p>
            <a:pPr marL="0" marR="0" lvl="0" indent="0" algn="ctr" defTabSz="8955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Bot web service</a:t>
            </a:r>
          </a:p>
        </p:txBody>
      </p:sp>
      <p:sp>
        <p:nvSpPr>
          <p:cNvPr id="7" name="Flowchart: Process 8"/>
          <p:cNvSpPr/>
          <p:nvPr/>
        </p:nvSpPr>
        <p:spPr bwMode="auto">
          <a:xfrm>
            <a:off x="636290" y="2896571"/>
            <a:ext cx="2099668" cy="96520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marL="0" marR="0" lvl="0" indent="0" algn="ctr" defTabSz="8955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Your bot code</a:t>
            </a:r>
          </a:p>
        </p:txBody>
      </p:sp>
      <p:sp>
        <p:nvSpPr>
          <p:cNvPr id="8" name="Rectangle 7"/>
          <p:cNvSpPr/>
          <p:nvPr/>
        </p:nvSpPr>
        <p:spPr>
          <a:xfrm>
            <a:off x="3965759" y="4861193"/>
            <a:ext cx="4805436" cy="1663894"/>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9" name="Rectangle 8"/>
          <p:cNvSpPr/>
          <p:nvPr/>
        </p:nvSpPr>
        <p:spPr>
          <a:xfrm>
            <a:off x="5220658"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Entity</a:t>
            </a:r>
            <a:br>
              <a:rPr kumimoji="0" lang="en-US" sz="1176"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br>
            <a:r>
              <a:rPr kumimoji="0" lang="en-US" sz="1176"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Extraction</a:t>
            </a:r>
          </a:p>
        </p:txBody>
      </p:sp>
      <p:sp>
        <p:nvSpPr>
          <p:cNvPr id="10" name="Rectangle 9"/>
          <p:cNvSpPr/>
          <p:nvPr/>
        </p:nvSpPr>
        <p:spPr>
          <a:xfrm>
            <a:off x="4182592"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Speech</a:t>
            </a:r>
          </a:p>
        </p:txBody>
      </p:sp>
      <p:sp>
        <p:nvSpPr>
          <p:cNvPr id="11" name="Rectangle 10"/>
          <p:cNvSpPr/>
          <p:nvPr/>
        </p:nvSpPr>
        <p:spPr>
          <a:xfrm>
            <a:off x="6258723"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Vision/Face</a:t>
            </a:r>
          </a:p>
        </p:txBody>
      </p:sp>
      <p:sp>
        <p:nvSpPr>
          <p:cNvPr id="12" name="Rectangle 11"/>
          <p:cNvSpPr/>
          <p:nvPr/>
        </p:nvSpPr>
        <p:spPr>
          <a:xfrm>
            <a:off x="4182592"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Natural Language</a:t>
            </a:r>
          </a:p>
        </p:txBody>
      </p:sp>
      <p:sp>
        <p:nvSpPr>
          <p:cNvPr id="13" name="Rectangle 12"/>
          <p:cNvSpPr/>
          <p:nvPr/>
        </p:nvSpPr>
        <p:spPr>
          <a:xfrm>
            <a:off x="5220658"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Translation</a:t>
            </a:r>
          </a:p>
        </p:txBody>
      </p:sp>
      <p:sp>
        <p:nvSpPr>
          <p:cNvPr id="14" name="Rectangle 13"/>
          <p:cNvSpPr/>
          <p:nvPr/>
        </p:nvSpPr>
        <p:spPr>
          <a:xfrm>
            <a:off x="5124311" y="4509732"/>
            <a:ext cx="2720566" cy="331899"/>
          </a:xfrm>
          <a:prstGeom prst="rect">
            <a:avLst/>
          </a:prstGeom>
        </p:spPr>
        <p:txBody>
          <a:bodyPr wrap="none">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 Microsoft Cognitive Services</a:t>
            </a:r>
          </a:p>
        </p:txBody>
      </p:sp>
      <p:sp>
        <p:nvSpPr>
          <p:cNvPr id="15" name="Rectangle 14"/>
          <p:cNvSpPr/>
          <p:nvPr/>
        </p:nvSpPr>
        <p:spPr>
          <a:xfrm>
            <a:off x="6258723"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Search</a:t>
            </a:r>
          </a:p>
        </p:txBody>
      </p:sp>
      <p:sp>
        <p:nvSpPr>
          <p:cNvPr id="16" name="Rectangle 15"/>
          <p:cNvSpPr/>
          <p:nvPr/>
        </p:nvSpPr>
        <p:spPr>
          <a:xfrm>
            <a:off x="7296788" y="5034255"/>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Emotion</a:t>
            </a:r>
          </a:p>
        </p:txBody>
      </p:sp>
      <p:sp>
        <p:nvSpPr>
          <p:cNvPr id="18" name="Rectangle 17"/>
          <p:cNvSpPr/>
          <p:nvPr/>
        </p:nvSpPr>
        <p:spPr>
          <a:xfrm>
            <a:off x="7296788" y="5725229"/>
            <a:ext cx="986067" cy="627497"/>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Knowledge API</a:t>
            </a:r>
          </a:p>
        </p:txBody>
      </p:sp>
      <p:sp>
        <p:nvSpPr>
          <p:cNvPr id="19" name="Rectangle 18"/>
          <p:cNvSpPr/>
          <p:nvPr/>
        </p:nvSpPr>
        <p:spPr>
          <a:xfrm>
            <a:off x="8264533" y="5283554"/>
            <a:ext cx="424618" cy="512935"/>
          </a:xfrm>
          <a:prstGeom prst="rect">
            <a:avLst/>
          </a:prstGeom>
        </p:spPr>
        <p:txBody>
          <a:bodyPr wrap="none">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dirty="0">
                <a:ln>
                  <a:noFill/>
                </a:ln>
                <a:solidFill>
                  <a:srgbClr val="0078D7">
                    <a:lumMod val="75000"/>
                  </a:srgbClr>
                </a:solidFill>
                <a:effectLst/>
                <a:uLnTx/>
                <a:uFillTx/>
                <a:latin typeface="Segoe UI Light"/>
                <a:ea typeface="+mn-ea"/>
                <a:cs typeface="Segoe UI Light" panose="020B0502040204020203" pitchFamily="34" charset="0"/>
              </a:rPr>
              <a:t>…</a:t>
            </a:r>
            <a:endParaRPr kumimoji="0" lang="en-US" sz="2745" b="1" i="0" u="none" strike="noStrike" kern="0" cap="none" spc="0" normalizeH="0" baseline="0" noProof="0" dirty="0">
              <a:ln>
                <a:noFill/>
              </a:ln>
              <a:solidFill>
                <a:srgbClr val="0078D7">
                  <a:lumMod val="75000"/>
                </a:srgbClr>
              </a:solidFill>
              <a:effectLst/>
              <a:uLnTx/>
              <a:uFillTx/>
              <a:latin typeface="Segoe UI Light"/>
              <a:ea typeface="+mn-ea"/>
              <a:cs typeface="+mn-cs"/>
            </a:endParaRPr>
          </a:p>
        </p:txBody>
      </p:sp>
      <p:sp>
        <p:nvSpPr>
          <p:cNvPr id="20" name="Rectangle 19"/>
          <p:cNvSpPr/>
          <p:nvPr/>
        </p:nvSpPr>
        <p:spPr>
          <a:xfrm>
            <a:off x="3934113" y="2249858"/>
            <a:ext cx="4805436" cy="131785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Message input &lt;&gt; output</a:t>
            </a:r>
          </a:p>
          <a:p>
            <a:pPr marL="0" marR="0" lvl="0" indent="0" algn="ctr" defTabSz="896215" rtl="0" eaLnBrk="1" fontAlgn="auto" latinLnBrk="0" hangingPunct="1">
              <a:lnSpc>
                <a:spcPct val="100000"/>
              </a:lnSpc>
              <a:spcBef>
                <a:spcPts val="0"/>
              </a:spcBef>
              <a:spcAft>
                <a:spcPts val="0"/>
              </a:spcAft>
              <a:buClrTx/>
              <a:buSzTx/>
              <a:buFontTx/>
              <a:buNone/>
              <a:tabLst/>
              <a:defRPr/>
            </a:pPr>
            <a:r>
              <a:rPr lang="en-US" sz="1568" kern="0" dirty="0">
                <a:solidFill>
                  <a:srgbClr val="FFFFFF"/>
                </a:solidFill>
                <a:latin typeface="Segoe UI Light"/>
                <a:cs typeface="Segoe UI Light" panose="020B0502040204020203" pitchFamily="34" charset="0"/>
              </a:rPr>
              <a:t>Authorization </a:t>
            </a:r>
            <a:endParaRPr kumimoji="0" lang="en-US" sz="1568"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State Management</a:t>
            </a:r>
          </a:p>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p:txBody>
      </p:sp>
      <p:sp>
        <p:nvSpPr>
          <p:cNvPr id="21" name="TextBox 20"/>
          <p:cNvSpPr txBox="1"/>
          <p:nvPr/>
        </p:nvSpPr>
        <p:spPr>
          <a:xfrm>
            <a:off x="5103530" y="1794136"/>
            <a:ext cx="2628708" cy="392245"/>
          </a:xfrm>
          <a:prstGeom prst="rect">
            <a:avLst/>
          </a:prstGeom>
          <a:noFill/>
        </p:spPr>
        <p:txBody>
          <a:bodyPr wrap="square"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Connector Service</a:t>
            </a:r>
          </a:p>
        </p:txBody>
      </p:sp>
      <p:sp>
        <p:nvSpPr>
          <p:cNvPr id="22" name="TextBox 21"/>
          <p:cNvSpPr txBox="1"/>
          <p:nvPr/>
        </p:nvSpPr>
        <p:spPr>
          <a:xfrm>
            <a:off x="8870289" y="871822"/>
            <a:ext cx="2783134" cy="333617"/>
          </a:xfrm>
          <a:prstGeom prst="rect">
            <a:avLst/>
          </a:prstGeom>
          <a:noFill/>
        </p:spPr>
        <p:txBody>
          <a:bodyPr wrap="none"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Conversation Canvas/Channels</a:t>
            </a:r>
          </a:p>
        </p:txBody>
      </p:sp>
      <p:sp>
        <p:nvSpPr>
          <p:cNvPr id="23" name="Rectangle 22"/>
          <p:cNvSpPr/>
          <p:nvPr/>
        </p:nvSpPr>
        <p:spPr>
          <a:xfrm>
            <a:off x="9209623" y="5960082"/>
            <a:ext cx="2072271" cy="35857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4" name="Rectangle 23"/>
          <p:cNvSpPr/>
          <p:nvPr/>
        </p:nvSpPr>
        <p:spPr>
          <a:xfrm>
            <a:off x="9285583" y="6039850"/>
            <a:ext cx="2072271" cy="35857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5" name="Rectangle 24"/>
          <p:cNvSpPr/>
          <p:nvPr/>
        </p:nvSpPr>
        <p:spPr>
          <a:xfrm>
            <a:off x="9356648" y="6166518"/>
            <a:ext cx="2072271" cy="35857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cxnSp>
        <p:nvCxnSpPr>
          <p:cNvPr id="26" name="Straight Arrow Connector 25"/>
          <p:cNvCxnSpPr/>
          <p:nvPr/>
        </p:nvCxnSpPr>
        <p:spPr>
          <a:xfrm>
            <a:off x="6543772" y="3760223"/>
            <a:ext cx="0" cy="812747"/>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782785" y="3744119"/>
            <a:ext cx="1164326" cy="11170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704312" y="3282105"/>
            <a:ext cx="122980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8" idx="2"/>
          </p:cNvCxnSpPr>
          <p:nvPr/>
        </p:nvCxnSpPr>
        <p:spPr>
          <a:xfrm>
            <a:off x="1686124" y="3861775"/>
            <a:ext cx="0" cy="1071486"/>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392659" y="4933261"/>
            <a:ext cx="2614865" cy="15827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marL="0" marR="0" lvl="0" indent="0" algn="ctr" defTabSz="8955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Other services, APIs,</a:t>
            </a:r>
          </a:p>
          <a:p>
            <a:pPr marL="0" marR="0" lvl="0" indent="0" algn="ctr" defTabSz="8955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Databases, Azure Machine Learning, Azure Search, </a:t>
            </a:r>
            <a:r>
              <a:rPr kumimoji="0" lang="en-US" sz="1765"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rPr>
              <a:t>etc</a:t>
            </a:r>
            <a:r>
              <a:rPr kumimoji="0" lang="en-US" sz="176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t>
            </a:r>
          </a:p>
        </p:txBody>
      </p:sp>
      <p:sp>
        <p:nvSpPr>
          <p:cNvPr id="31" name="TextBox 30"/>
          <p:cNvSpPr txBox="1"/>
          <p:nvPr/>
        </p:nvSpPr>
        <p:spPr>
          <a:xfrm>
            <a:off x="2690057" y="2979956"/>
            <a:ext cx="1735538" cy="271554"/>
          </a:xfrm>
          <a:prstGeom prst="rect">
            <a:avLst/>
          </a:prstGeom>
          <a:noFill/>
        </p:spPr>
        <p:txBody>
          <a:bodyPr wrap="square"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Builder SDK</a:t>
            </a:r>
          </a:p>
        </p:txBody>
      </p:sp>
      <p:sp>
        <p:nvSpPr>
          <p:cNvPr id="32" name="TextBox 31"/>
          <p:cNvSpPr txBox="1"/>
          <p:nvPr/>
        </p:nvSpPr>
        <p:spPr>
          <a:xfrm rot="2554578">
            <a:off x="2847798" y="4211230"/>
            <a:ext cx="1735538" cy="271554"/>
          </a:xfrm>
          <a:prstGeom prst="rect">
            <a:avLst/>
          </a:prstGeom>
          <a:noFill/>
        </p:spPr>
        <p:txBody>
          <a:bodyPr wrap="square"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API, SDK calls</a:t>
            </a:r>
          </a:p>
        </p:txBody>
      </p:sp>
      <p:cxnSp>
        <p:nvCxnSpPr>
          <p:cNvPr id="33" name="Straight Arrow Connector 32"/>
          <p:cNvCxnSpPr/>
          <p:nvPr/>
        </p:nvCxnSpPr>
        <p:spPr>
          <a:xfrm flipV="1">
            <a:off x="8813020" y="1788520"/>
            <a:ext cx="302137" cy="5985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813021" y="2694825"/>
            <a:ext cx="342156" cy="84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831219" y="3110001"/>
            <a:ext cx="296007" cy="360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806319" y="3518055"/>
            <a:ext cx="348858" cy="1286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209624" y="1376033"/>
            <a:ext cx="2075348" cy="359874"/>
            <a:chOff x="9146658" y="1243275"/>
            <a:chExt cx="2116963" cy="367090"/>
          </a:xfrm>
        </p:grpSpPr>
        <p:sp>
          <p:nvSpPr>
            <p:cNvPr id="38" name="Rectangle 37"/>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Web Chat</a:t>
              </a:r>
            </a:p>
          </p:txBody>
        </p:sp>
        <p:pic>
          <p:nvPicPr>
            <p:cNvPr id="39" name="Picture 38"/>
            <p:cNvPicPr>
              <a:picLocks noChangeAspect="1"/>
            </p:cNvPicPr>
            <p:nvPr/>
          </p:nvPicPr>
          <p:blipFill>
            <a:blip r:embed="rId5"/>
            <a:stretch>
              <a:fillRect/>
            </a:stretch>
          </p:blipFill>
          <p:spPr>
            <a:xfrm>
              <a:off x="9146658" y="1244605"/>
              <a:ext cx="365760" cy="365760"/>
            </a:xfrm>
            <a:prstGeom prst="rect">
              <a:avLst/>
            </a:prstGeom>
            <a:ln>
              <a:noFill/>
            </a:ln>
          </p:spPr>
        </p:pic>
      </p:grpSp>
      <p:grpSp>
        <p:nvGrpSpPr>
          <p:cNvPr id="40" name="Group 39"/>
          <p:cNvGrpSpPr/>
          <p:nvPr/>
        </p:nvGrpSpPr>
        <p:grpSpPr>
          <a:xfrm>
            <a:off x="9209623" y="5502073"/>
            <a:ext cx="2072271" cy="358747"/>
            <a:chOff x="9151129" y="5503401"/>
            <a:chExt cx="2113824" cy="365941"/>
          </a:xfrm>
        </p:grpSpPr>
        <p:sp>
          <p:nvSpPr>
            <p:cNvPr id="41" name="Rectangle 40"/>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Direct Line…</a:t>
              </a:r>
            </a:p>
          </p:txBody>
        </p:sp>
        <p:pic>
          <p:nvPicPr>
            <p:cNvPr id="42" name="Picture 41"/>
            <p:cNvPicPr>
              <a:picLocks noChangeAspect="1"/>
            </p:cNvPicPr>
            <p:nvPr/>
          </p:nvPicPr>
          <p:blipFill>
            <a:blip r:embed="rId5"/>
            <a:stretch>
              <a:fillRect/>
            </a:stretch>
          </p:blipFill>
          <p:spPr>
            <a:xfrm>
              <a:off x="9151809" y="5503401"/>
              <a:ext cx="365760" cy="365760"/>
            </a:xfrm>
            <a:prstGeom prst="rect">
              <a:avLst/>
            </a:prstGeom>
          </p:spPr>
        </p:pic>
      </p:grpSp>
      <p:grpSp>
        <p:nvGrpSpPr>
          <p:cNvPr id="43" name="Group 42"/>
          <p:cNvGrpSpPr/>
          <p:nvPr/>
        </p:nvGrpSpPr>
        <p:grpSpPr>
          <a:xfrm>
            <a:off x="9209623" y="1835168"/>
            <a:ext cx="2072271" cy="358570"/>
            <a:chOff x="9145084" y="1800597"/>
            <a:chExt cx="2113824" cy="365760"/>
          </a:xfrm>
        </p:grpSpPr>
        <p:sp>
          <p:nvSpPr>
            <p:cNvPr id="44" name="Rectangle 43"/>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Email</a:t>
              </a:r>
            </a:p>
          </p:txBody>
        </p:sp>
        <p:pic>
          <p:nvPicPr>
            <p:cNvPr id="45" name="Picture 44"/>
            <p:cNvPicPr>
              <a:picLocks noChangeAspect="1"/>
            </p:cNvPicPr>
            <p:nvPr/>
          </p:nvPicPr>
          <p:blipFill>
            <a:blip r:embed="rId6"/>
            <a:stretch>
              <a:fillRect/>
            </a:stretch>
          </p:blipFill>
          <p:spPr>
            <a:xfrm>
              <a:off x="9145084" y="1800597"/>
              <a:ext cx="365760" cy="365760"/>
            </a:xfrm>
            <a:prstGeom prst="rect">
              <a:avLst/>
            </a:prstGeom>
          </p:spPr>
        </p:pic>
      </p:grpSp>
      <p:grpSp>
        <p:nvGrpSpPr>
          <p:cNvPr id="46" name="Group 45"/>
          <p:cNvGrpSpPr/>
          <p:nvPr/>
        </p:nvGrpSpPr>
        <p:grpSpPr>
          <a:xfrm>
            <a:off x="9209623" y="2292998"/>
            <a:ext cx="2072271" cy="359172"/>
            <a:chOff x="9136040" y="2257257"/>
            <a:chExt cx="2113824" cy="366374"/>
          </a:xfrm>
        </p:grpSpPr>
        <p:sp>
          <p:nvSpPr>
            <p:cNvPr id="47" name="Rectangle 46"/>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Facebook</a:t>
              </a:r>
            </a:p>
          </p:txBody>
        </p:sp>
        <p:pic>
          <p:nvPicPr>
            <p:cNvPr id="48" name="Picture 47"/>
            <p:cNvPicPr>
              <a:picLocks noChangeAspect="1"/>
            </p:cNvPicPr>
            <p:nvPr/>
          </p:nvPicPr>
          <p:blipFill>
            <a:blip r:embed="rId7"/>
            <a:stretch>
              <a:fillRect/>
            </a:stretch>
          </p:blipFill>
          <p:spPr>
            <a:xfrm>
              <a:off x="9136040" y="2257871"/>
              <a:ext cx="365760" cy="365760"/>
            </a:xfrm>
            <a:prstGeom prst="rect">
              <a:avLst/>
            </a:prstGeom>
          </p:spPr>
        </p:pic>
      </p:grpSp>
      <p:grpSp>
        <p:nvGrpSpPr>
          <p:cNvPr id="49" name="Group 48"/>
          <p:cNvGrpSpPr/>
          <p:nvPr/>
        </p:nvGrpSpPr>
        <p:grpSpPr>
          <a:xfrm>
            <a:off x="9209623" y="2751431"/>
            <a:ext cx="2072271" cy="358570"/>
            <a:chOff x="9172072" y="2722128"/>
            <a:chExt cx="2113824" cy="365760"/>
          </a:xfrm>
        </p:grpSpPr>
        <p:sp>
          <p:nvSpPr>
            <p:cNvPr id="50" name="Rectangle 49"/>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GroupMe</a:t>
              </a:r>
            </a:p>
          </p:txBody>
        </p:sp>
        <p:pic>
          <p:nvPicPr>
            <p:cNvPr id="51" name="Picture 50"/>
            <p:cNvPicPr>
              <a:picLocks noChangeAspect="1"/>
            </p:cNvPicPr>
            <p:nvPr/>
          </p:nvPicPr>
          <p:blipFill>
            <a:blip r:embed="rId8"/>
            <a:stretch>
              <a:fillRect/>
            </a:stretch>
          </p:blipFill>
          <p:spPr>
            <a:xfrm>
              <a:off x="9172072" y="2722128"/>
              <a:ext cx="365760" cy="365760"/>
            </a:xfrm>
            <a:prstGeom prst="rect">
              <a:avLst/>
            </a:prstGeom>
          </p:spPr>
        </p:pic>
      </p:grpSp>
      <p:grpSp>
        <p:nvGrpSpPr>
          <p:cNvPr id="52" name="Group 51"/>
          <p:cNvGrpSpPr/>
          <p:nvPr/>
        </p:nvGrpSpPr>
        <p:grpSpPr>
          <a:xfrm>
            <a:off x="9209623" y="3209261"/>
            <a:ext cx="2073555" cy="358570"/>
            <a:chOff x="9170762" y="3168308"/>
            <a:chExt cx="2115134" cy="365760"/>
          </a:xfrm>
        </p:grpSpPr>
        <p:sp>
          <p:nvSpPr>
            <p:cNvPr id="53" name="Rectangle 52"/>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Kik</a:t>
              </a:r>
            </a:p>
          </p:txBody>
        </p:sp>
        <p:pic>
          <p:nvPicPr>
            <p:cNvPr id="54" name="Picture 53"/>
            <p:cNvPicPr>
              <a:picLocks noChangeAspect="1"/>
            </p:cNvPicPr>
            <p:nvPr/>
          </p:nvPicPr>
          <p:blipFill>
            <a:blip r:embed="rId9"/>
            <a:stretch>
              <a:fillRect/>
            </a:stretch>
          </p:blipFill>
          <p:spPr>
            <a:xfrm>
              <a:off x="9170762" y="3168308"/>
              <a:ext cx="365760" cy="365760"/>
            </a:xfrm>
            <a:prstGeom prst="rect">
              <a:avLst/>
            </a:prstGeom>
          </p:spPr>
        </p:pic>
      </p:grpSp>
      <p:grpSp>
        <p:nvGrpSpPr>
          <p:cNvPr id="55" name="Group 54"/>
          <p:cNvGrpSpPr/>
          <p:nvPr/>
        </p:nvGrpSpPr>
        <p:grpSpPr>
          <a:xfrm>
            <a:off x="9209623" y="3667092"/>
            <a:ext cx="2072271" cy="359072"/>
            <a:chOff x="9151808" y="3646179"/>
            <a:chExt cx="2113824" cy="366272"/>
          </a:xfrm>
        </p:grpSpPr>
        <p:sp>
          <p:nvSpPr>
            <p:cNvPr id="56" name="Rectangle 55"/>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Skype</a:t>
              </a:r>
            </a:p>
          </p:txBody>
        </p:sp>
        <p:pic>
          <p:nvPicPr>
            <p:cNvPr id="57" name="Picture 56"/>
            <p:cNvPicPr>
              <a:picLocks noChangeAspect="1"/>
            </p:cNvPicPr>
            <p:nvPr/>
          </p:nvPicPr>
          <p:blipFill>
            <a:blip r:embed="rId10"/>
            <a:stretch>
              <a:fillRect/>
            </a:stretch>
          </p:blipFill>
          <p:spPr>
            <a:xfrm>
              <a:off x="9151808" y="3646179"/>
              <a:ext cx="365760" cy="365760"/>
            </a:xfrm>
            <a:prstGeom prst="rect">
              <a:avLst/>
            </a:prstGeom>
          </p:spPr>
        </p:pic>
      </p:grpSp>
      <p:grpSp>
        <p:nvGrpSpPr>
          <p:cNvPr id="58" name="Group 57"/>
          <p:cNvGrpSpPr/>
          <p:nvPr/>
        </p:nvGrpSpPr>
        <p:grpSpPr>
          <a:xfrm>
            <a:off x="9209623" y="4125424"/>
            <a:ext cx="2072271" cy="358570"/>
            <a:chOff x="9150497" y="4108418"/>
            <a:chExt cx="2113824" cy="365760"/>
          </a:xfrm>
        </p:grpSpPr>
        <p:sp>
          <p:nvSpPr>
            <p:cNvPr id="59" name="Rectangle 58"/>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Slack</a:t>
              </a:r>
            </a:p>
          </p:txBody>
        </p:sp>
        <p:pic>
          <p:nvPicPr>
            <p:cNvPr id="60" name="Picture 59"/>
            <p:cNvPicPr>
              <a:picLocks noChangeAspect="1"/>
            </p:cNvPicPr>
            <p:nvPr/>
          </p:nvPicPr>
          <p:blipFill>
            <a:blip r:embed="rId11"/>
            <a:stretch>
              <a:fillRect/>
            </a:stretch>
          </p:blipFill>
          <p:spPr>
            <a:xfrm>
              <a:off x="9151808" y="4108418"/>
              <a:ext cx="365760" cy="365760"/>
            </a:xfrm>
            <a:prstGeom prst="rect">
              <a:avLst/>
            </a:prstGeom>
          </p:spPr>
        </p:pic>
      </p:grpSp>
      <p:grpSp>
        <p:nvGrpSpPr>
          <p:cNvPr id="61" name="Group 60"/>
          <p:cNvGrpSpPr/>
          <p:nvPr/>
        </p:nvGrpSpPr>
        <p:grpSpPr>
          <a:xfrm>
            <a:off x="9209623" y="4583255"/>
            <a:ext cx="2072271" cy="359131"/>
            <a:chOff x="9165609" y="4567677"/>
            <a:chExt cx="2113824" cy="366332"/>
          </a:xfrm>
        </p:grpSpPr>
        <p:sp>
          <p:nvSpPr>
            <p:cNvPr id="62" name="Rectangle 61"/>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Telegram</a:t>
              </a:r>
            </a:p>
          </p:txBody>
        </p:sp>
        <p:pic>
          <p:nvPicPr>
            <p:cNvPr id="63" name="Picture 62"/>
            <p:cNvPicPr>
              <a:picLocks noChangeAspect="1"/>
            </p:cNvPicPr>
            <p:nvPr/>
          </p:nvPicPr>
          <p:blipFill>
            <a:blip r:embed="rId12"/>
            <a:stretch>
              <a:fillRect/>
            </a:stretch>
          </p:blipFill>
          <p:spPr>
            <a:xfrm>
              <a:off x="9168897" y="4567677"/>
              <a:ext cx="365760" cy="365760"/>
            </a:xfrm>
            <a:prstGeom prst="rect">
              <a:avLst/>
            </a:prstGeom>
          </p:spPr>
        </p:pic>
      </p:grpSp>
      <p:grpSp>
        <p:nvGrpSpPr>
          <p:cNvPr id="64" name="Group 63"/>
          <p:cNvGrpSpPr/>
          <p:nvPr/>
        </p:nvGrpSpPr>
        <p:grpSpPr>
          <a:xfrm>
            <a:off x="9209623" y="5041646"/>
            <a:ext cx="2072271" cy="361166"/>
            <a:chOff x="9147045" y="5033145"/>
            <a:chExt cx="2113824" cy="368408"/>
          </a:xfrm>
        </p:grpSpPr>
        <p:sp>
          <p:nvSpPr>
            <p:cNvPr id="65" name="Rectangle 64"/>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Twilio (SMS)</a:t>
              </a:r>
            </a:p>
          </p:txBody>
        </p:sp>
        <p:pic>
          <p:nvPicPr>
            <p:cNvPr id="66" name="Picture 65"/>
            <p:cNvPicPr>
              <a:picLocks noChangeAspect="1"/>
            </p:cNvPicPr>
            <p:nvPr/>
          </p:nvPicPr>
          <p:blipFill>
            <a:blip r:embed="rId13"/>
            <a:stretch>
              <a:fillRect/>
            </a:stretch>
          </p:blipFill>
          <p:spPr>
            <a:xfrm>
              <a:off x="9148217" y="5035793"/>
              <a:ext cx="365760" cy="365760"/>
            </a:xfrm>
            <a:prstGeom prst="rect">
              <a:avLst/>
            </a:prstGeom>
          </p:spPr>
        </p:pic>
      </p:grpSp>
      <p:sp>
        <p:nvSpPr>
          <p:cNvPr id="67" name="Title 1"/>
          <p:cNvSpPr txBox="1">
            <a:spLocks/>
          </p:cNvSpPr>
          <p:nvPr/>
        </p:nvSpPr>
        <p:spPr>
          <a:xfrm>
            <a:off x="-3772" y="216812"/>
            <a:ext cx="693235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rgbClr val="505050"/>
                </a:solidFill>
                <a:effectLst/>
                <a:uLnTx/>
                <a:uFillTx/>
                <a:latin typeface="Segoe UI Light"/>
                <a:ea typeface="+mn-ea"/>
                <a:cs typeface="Segoe UI" pitchFamily="34" charset="0"/>
              </a:rPr>
              <a:t>An x-ray of a typical bot</a:t>
            </a:r>
          </a:p>
        </p:txBody>
      </p:sp>
      <p:sp>
        <p:nvSpPr>
          <p:cNvPr id="68" name="Rectangle 67"/>
          <p:cNvSpPr/>
          <p:nvPr/>
        </p:nvSpPr>
        <p:spPr>
          <a:xfrm>
            <a:off x="632179" y="3867767"/>
            <a:ext cx="2096159" cy="672151"/>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Bot Builder SDK</a:t>
            </a:r>
          </a:p>
        </p:txBody>
      </p:sp>
      <p:sp>
        <p:nvSpPr>
          <p:cNvPr id="69" name="Oval 68"/>
          <p:cNvSpPr/>
          <p:nvPr/>
        </p:nvSpPr>
        <p:spPr bwMode="auto">
          <a:xfrm>
            <a:off x="312971" y="2339665"/>
            <a:ext cx="2734406" cy="2281173"/>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0" name="Straight Arrow Connector 69"/>
          <p:cNvCxnSpPr>
            <a:cxnSpLocks/>
          </p:cNvCxnSpPr>
          <p:nvPr/>
        </p:nvCxnSpPr>
        <p:spPr>
          <a:xfrm flipH="1">
            <a:off x="2197413" y="2074848"/>
            <a:ext cx="373510" cy="37351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44495" y="1071443"/>
            <a:ext cx="3470358" cy="1018318"/>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Light"/>
                <a:ea typeface="+mn-ea"/>
                <a:cs typeface="+mn-cs"/>
              </a:rPr>
              <a:t>Your bot code goes here</a:t>
            </a:r>
          </a:p>
          <a:p>
            <a:pPr marL="0" marR="0" lvl="0" indent="0" algn="l" defTabSz="914367" rtl="0" eaLnBrk="1" fontAlgn="auto" latinLnBrk="0" hangingPunct="1">
              <a:lnSpc>
                <a:spcPct val="90000"/>
              </a:lnSpc>
              <a:spcBef>
                <a:spcPts val="0"/>
              </a:spcBef>
              <a:spcAft>
                <a:spcPts val="588"/>
              </a:spcAft>
              <a:buClrTx/>
              <a:buSzTx/>
              <a:buFontTx/>
              <a:buNone/>
              <a:tabLst/>
              <a:defRPr/>
            </a:pPr>
            <a:r>
              <a:rPr lang="en-US" sz="2353" dirty="0">
                <a:solidFill>
                  <a:srgbClr val="505050"/>
                </a:solidFill>
                <a:latin typeface="Segoe UI Light"/>
              </a:rPr>
              <a:t>(Azure options)</a:t>
            </a:r>
            <a:endParaRPr kumimoji="0" lang="en-US" sz="2353" b="0" i="0" u="none" strike="noStrike" kern="1200" cap="none" spc="0" normalizeH="0" baseline="0" noProof="0" dirty="0">
              <a:ln>
                <a:noFill/>
              </a:ln>
              <a:solidFill>
                <a:srgbClr val="505050"/>
              </a:solidFill>
              <a:effectLst/>
              <a:uLnTx/>
              <a:uFillTx/>
              <a:latin typeface="Segoe UI Light"/>
              <a:ea typeface="+mn-ea"/>
              <a:cs typeface="+mn-cs"/>
            </a:endParaRPr>
          </a:p>
        </p:txBody>
      </p:sp>
      <p:grpSp>
        <p:nvGrpSpPr>
          <p:cNvPr id="73" name="Group 72">
            <a:extLst>
              <a:ext uri="{FF2B5EF4-FFF2-40B4-BE49-F238E27FC236}">
                <a16:creationId xmlns:a16="http://schemas.microsoft.com/office/drawing/2014/main" id="{B95CDA74-D64E-4220-B679-60115B1D04E7}"/>
              </a:ext>
            </a:extLst>
          </p:cNvPr>
          <p:cNvGrpSpPr/>
          <p:nvPr/>
        </p:nvGrpSpPr>
        <p:grpSpPr>
          <a:xfrm>
            <a:off x="8957446" y="100044"/>
            <a:ext cx="694989" cy="709631"/>
            <a:chOff x="9463235" y="5005143"/>
            <a:chExt cx="1086684" cy="1073809"/>
          </a:xfrm>
        </p:grpSpPr>
        <p:sp>
          <p:nvSpPr>
            <p:cNvPr id="74" name="Rectangle 73">
              <a:extLst>
                <a:ext uri="{FF2B5EF4-FFF2-40B4-BE49-F238E27FC236}">
                  <a16:creationId xmlns:a16="http://schemas.microsoft.com/office/drawing/2014/main" id="{482A86EB-2B4D-4982-AAC9-65FFEEDB0C84}"/>
                </a:ext>
              </a:extLst>
            </p:cNvPr>
            <p:cNvSpPr/>
            <p:nvPr/>
          </p:nvSpPr>
          <p:spPr bwMode="auto">
            <a:xfrm>
              <a:off x="9463235" y="5005143"/>
              <a:ext cx="1073809" cy="1073809"/>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4915" tIns="37458" rIns="74915" bIns="37458" numCol="1" spcCol="0" rtlCol="0" fromWordArt="0" anchor="ctr" anchorCtr="0" forceAA="0" compatLnSpc="1">
              <a:prstTxWarp prst="textNoShape">
                <a:avLst/>
              </a:prstTxWarp>
              <a:noAutofit/>
            </a:bodyPr>
            <a:lstStyle>
              <a:defPPr>
                <a:defRPr lang="en-US"/>
              </a:defPPr>
              <a:lvl1pPr marL="0" algn="l" defTabSz="1064362" rtl="0" eaLnBrk="1" latinLnBrk="0" hangingPunct="1">
                <a:defRPr sz="2095" kern="1200">
                  <a:solidFill>
                    <a:schemeClr val="lt1"/>
                  </a:solidFill>
                  <a:latin typeface="+mn-lt"/>
                  <a:ea typeface="+mn-ea"/>
                  <a:cs typeface="+mn-cs"/>
                </a:defRPr>
              </a:lvl1pPr>
              <a:lvl2pPr marL="532181" algn="l" defTabSz="1064362" rtl="0" eaLnBrk="1" latinLnBrk="0" hangingPunct="1">
                <a:defRPr sz="2095" kern="1200">
                  <a:solidFill>
                    <a:schemeClr val="lt1"/>
                  </a:solidFill>
                  <a:latin typeface="+mn-lt"/>
                  <a:ea typeface="+mn-ea"/>
                  <a:cs typeface="+mn-cs"/>
                </a:defRPr>
              </a:lvl2pPr>
              <a:lvl3pPr marL="1064362" algn="l" defTabSz="1064362" rtl="0" eaLnBrk="1" latinLnBrk="0" hangingPunct="1">
                <a:defRPr sz="2095" kern="1200">
                  <a:solidFill>
                    <a:schemeClr val="lt1"/>
                  </a:solidFill>
                  <a:latin typeface="+mn-lt"/>
                  <a:ea typeface="+mn-ea"/>
                  <a:cs typeface="+mn-cs"/>
                </a:defRPr>
              </a:lvl3pPr>
              <a:lvl4pPr marL="1596542" algn="l" defTabSz="1064362" rtl="0" eaLnBrk="1" latinLnBrk="0" hangingPunct="1">
                <a:defRPr sz="2095" kern="1200">
                  <a:solidFill>
                    <a:schemeClr val="lt1"/>
                  </a:solidFill>
                  <a:latin typeface="+mn-lt"/>
                  <a:ea typeface="+mn-ea"/>
                  <a:cs typeface="+mn-cs"/>
                </a:defRPr>
              </a:lvl4pPr>
              <a:lvl5pPr marL="2128723" algn="l" defTabSz="1064362" rtl="0" eaLnBrk="1" latinLnBrk="0" hangingPunct="1">
                <a:defRPr sz="2095" kern="1200">
                  <a:solidFill>
                    <a:schemeClr val="lt1"/>
                  </a:solidFill>
                  <a:latin typeface="+mn-lt"/>
                  <a:ea typeface="+mn-ea"/>
                  <a:cs typeface="+mn-cs"/>
                </a:defRPr>
              </a:lvl5pPr>
              <a:lvl6pPr marL="2660904" algn="l" defTabSz="1064362" rtl="0" eaLnBrk="1" latinLnBrk="0" hangingPunct="1">
                <a:defRPr sz="2095" kern="1200">
                  <a:solidFill>
                    <a:schemeClr val="lt1"/>
                  </a:solidFill>
                  <a:latin typeface="+mn-lt"/>
                  <a:ea typeface="+mn-ea"/>
                  <a:cs typeface="+mn-cs"/>
                </a:defRPr>
              </a:lvl6pPr>
              <a:lvl7pPr marL="3193085" algn="l" defTabSz="1064362" rtl="0" eaLnBrk="1" latinLnBrk="0" hangingPunct="1">
                <a:defRPr sz="2095" kern="1200">
                  <a:solidFill>
                    <a:schemeClr val="lt1"/>
                  </a:solidFill>
                  <a:latin typeface="+mn-lt"/>
                  <a:ea typeface="+mn-ea"/>
                  <a:cs typeface="+mn-cs"/>
                </a:defRPr>
              </a:lvl7pPr>
              <a:lvl8pPr marL="3725266" algn="l" defTabSz="1064362" rtl="0" eaLnBrk="1" latinLnBrk="0" hangingPunct="1">
                <a:defRPr sz="2095" kern="1200">
                  <a:solidFill>
                    <a:schemeClr val="lt1"/>
                  </a:solidFill>
                  <a:latin typeface="+mn-lt"/>
                  <a:ea typeface="+mn-ea"/>
                  <a:cs typeface="+mn-cs"/>
                </a:defRPr>
              </a:lvl8pPr>
              <a:lvl9pPr marL="4257446" algn="l" defTabSz="1064362" rtl="0" eaLnBrk="1" latinLnBrk="0" hangingPunct="1">
                <a:defRPr sz="2095" kern="1200">
                  <a:solidFill>
                    <a:schemeClr val="lt1"/>
                  </a:solidFill>
                  <a:latin typeface="+mn-lt"/>
                  <a:ea typeface="+mn-ea"/>
                  <a:cs typeface="+mn-cs"/>
                </a:defRPr>
              </a:lvl9pPr>
            </a:lstStyle>
            <a:p>
              <a:pPr algn="ctr" defTabSz="763974" fontAlgn="base">
                <a:spcBef>
                  <a:spcPct val="0"/>
                </a:spcBef>
                <a:spcAft>
                  <a:spcPct val="0"/>
                </a:spcAft>
              </a:pPr>
              <a:endParaRPr lang="en-US" sz="1966" dirty="0">
                <a:solidFill>
                  <a:schemeClr val="tx1"/>
                </a:soli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FC9F41B0-FEB4-4126-9B80-8500A7FA06D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98359" y="5026436"/>
              <a:ext cx="1051560" cy="1051560"/>
            </a:xfrm>
            <a:prstGeom prst="rect">
              <a:avLst/>
            </a:prstGeom>
          </p:spPr>
        </p:pic>
      </p:grpSp>
      <p:pic>
        <p:nvPicPr>
          <p:cNvPr id="76" name="Picture 75">
            <a:extLst>
              <a:ext uri="{FF2B5EF4-FFF2-40B4-BE49-F238E27FC236}">
                <a16:creationId xmlns:a16="http://schemas.microsoft.com/office/drawing/2014/main" id="{21216488-2FEA-4E85-A041-F219006C4E2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27677" y="131700"/>
            <a:ext cx="660354" cy="660354"/>
          </a:xfrm>
          <a:prstGeom prst="rect">
            <a:avLst/>
          </a:prstGeom>
        </p:spPr>
      </p:pic>
      <p:pic>
        <p:nvPicPr>
          <p:cNvPr id="77" name="Picture 76">
            <a:extLst>
              <a:ext uri="{FF2B5EF4-FFF2-40B4-BE49-F238E27FC236}">
                <a16:creationId xmlns:a16="http://schemas.microsoft.com/office/drawing/2014/main" id="{1572EE21-B0EF-4ED1-845A-8465BE7AC27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52435" y="71445"/>
            <a:ext cx="766827" cy="766827"/>
          </a:xfrm>
          <a:prstGeom prst="rect">
            <a:avLst/>
          </a:prstGeom>
        </p:spPr>
      </p:pic>
      <p:pic>
        <p:nvPicPr>
          <p:cNvPr id="78" name="Picture 77">
            <a:extLst>
              <a:ext uri="{FF2B5EF4-FFF2-40B4-BE49-F238E27FC236}">
                <a16:creationId xmlns:a16="http://schemas.microsoft.com/office/drawing/2014/main" id="{EDCEC93B-AA13-4106-A197-2E5818301B6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45758" y="16883"/>
            <a:ext cx="838165" cy="838164"/>
          </a:xfrm>
          <a:prstGeom prst="rect">
            <a:avLst/>
          </a:prstGeom>
        </p:spPr>
      </p:pic>
    </p:spTree>
    <p:custDataLst>
      <p:tags r:id="rId1"/>
    </p:custDataLst>
    <p:extLst>
      <p:ext uri="{BB962C8B-B14F-4D97-AF65-F5344CB8AC3E}">
        <p14:creationId xmlns:p14="http://schemas.microsoft.com/office/powerpoint/2010/main" val="9515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451A-D088-4123-9D69-C71CC265C392}"/>
              </a:ext>
            </a:extLst>
          </p:cNvPr>
          <p:cNvSpPr>
            <a:spLocks noGrp="1"/>
          </p:cNvSpPr>
          <p:nvPr>
            <p:ph type="title"/>
          </p:nvPr>
        </p:nvSpPr>
        <p:spPr/>
        <p:txBody>
          <a:bodyPr/>
          <a:lstStyle/>
          <a:p>
            <a:r>
              <a:rPr lang="en-US" dirty="0"/>
              <a:t>Bot Business Scenarios</a:t>
            </a:r>
          </a:p>
        </p:txBody>
      </p:sp>
      <p:pic>
        <p:nvPicPr>
          <p:cNvPr id="4" name="Graphic 3" descr="Email">
            <a:extLst>
              <a:ext uri="{FF2B5EF4-FFF2-40B4-BE49-F238E27FC236}">
                <a16:creationId xmlns:a16="http://schemas.microsoft.com/office/drawing/2014/main" id="{7E5C0DFB-2D56-44CB-B52F-EF75B5DD07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8052" y="2897777"/>
            <a:ext cx="914400" cy="914400"/>
          </a:xfrm>
          <a:prstGeom prst="rect">
            <a:avLst/>
          </a:prstGeom>
        </p:spPr>
      </p:pic>
      <p:pic>
        <p:nvPicPr>
          <p:cNvPr id="6" name="Graphic 5" descr="Truck">
            <a:extLst>
              <a:ext uri="{FF2B5EF4-FFF2-40B4-BE49-F238E27FC236}">
                <a16:creationId xmlns:a16="http://schemas.microsoft.com/office/drawing/2014/main" id="{51C8BDD5-9E62-4D64-B85F-712C6B9B7A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73569" y="1185946"/>
            <a:ext cx="1053699" cy="1053699"/>
          </a:xfrm>
          <a:prstGeom prst="rect">
            <a:avLst/>
          </a:prstGeom>
        </p:spPr>
      </p:pic>
      <p:pic>
        <p:nvPicPr>
          <p:cNvPr id="8" name="Graphic 7" descr="Lock">
            <a:extLst>
              <a:ext uri="{FF2B5EF4-FFF2-40B4-BE49-F238E27FC236}">
                <a16:creationId xmlns:a16="http://schemas.microsoft.com/office/drawing/2014/main" id="{37195DCB-74F1-4394-8921-6A0E1BE436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506" y="4929808"/>
            <a:ext cx="914400" cy="914400"/>
          </a:xfrm>
          <a:prstGeom prst="rect">
            <a:avLst/>
          </a:prstGeom>
        </p:spPr>
      </p:pic>
      <p:pic>
        <p:nvPicPr>
          <p:cNvPr id="10" name="Graphic 9" descr="Needle">
            <a:extLst>
              <a:ext uri="{FF2B5EF4-FFF2-40B4-BE49-F238E27FC236}">
                <a16:creationId xmlns:a16="http://schemas.microsoft.com/office/drawing/2014/main" id="{0E2FFB57-A628-42F4-96E8-001E88D7A7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8052" y="1267780"/>
            <a:ext cx="914400" cy="914400"/>
          </a:xfrm>
          <a:prstGeom prst="rect">
            <a:avLst/>
          </a:prstGeom>
        </p:spPr>
      </p:pic>
      <p:pic>
        <p:nvPicPr>
          <p:cNvPr id="12" name="Graphic 11" descr="Wireless router">
            <a:extLst>
              <a:ext uri="{FF2B5EF4-FFF2-40B4-BE49-F238E27FC236}">
                <a16:creationId xmlns:a16="http://schemas.microsoft.com/office/drawing/2014/main" id="{4EA8E22F-6118-4CE3-81B6-0D5F752E20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2383" y="4894007"/>
            <a:ext cx="914400" cy="914400"/>
          </a:xfrm>
          <a:prstGeom prst="rect">
            <a:avLst/>
          </a:prstGeom>
        </p:spPr>
      </p:pic>
      <p:pic>
        <p:nvPicPr>
          <p:cNvPr id="14" name="Graphic 13" descr="Building">
            <a:extLst>
              <a:ext uri="{FF2B5EF4-FFF2-40B4-BE49-F238E27FC236}">
                <a16:creationId xmlns:a16="http://schemas.microsoft.com/office/drawing/2014/main" id="{1620D44C-AABF-4035-9D05-F5F0FB356D8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73569" y="2877966"/>
            <a:ext cx="914400" cy="914400"/>
          </a:xfrm>
          <a:prstGeom prst="rect">
            <a:avLst/>
          </a:prstGeom>
        </p:spPr>
      </p:pic>
      <p:sp>
        <p:nvSpPr>
          <p:cNvPr id="15" name="TextBox 14">
            <a:extLst>
              <a:ext uri="{FF2B5EF4-FFF2-40B4-BE49-F238E27FC236}">
                <a16:creationId xmlns:a16="http://schemas.microsoft.com/office/drawing/2014/main" id="{66816D2C-6E08-4F18-B04A-BC050DAB167D}"/>
              </a:ext>
            </a:extLst>
          </p:cNvPr>
          <p:cNvSpPr txBox="1"/>
          <p:nvPr/>
        </p:nvSpPr>
        <p:spPr>
          <a:xfrm>
            <a:off x="1717982" y="1267780"/>
            <a:ext cx="4424401"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Appointments, initial triage, test result retrieval</a:t>
            </a:r>
          </a:p>
        </p:txBody>
      </p:sp>
      <p:sp>
        <p:nvSpPr>
          <p:cNvPr id="16" name="TextBox 15">
            <a:extLst>
              <a:ext uri="{FF2B5EF4-FFF2-40B4-BE49-F238E27FC236}">
                <a16:creationId xmlns:a16="http://schemas.microsoft.com/office/drawing/2014/main" id="{70D5ED38-422E-4D30-B309-D179C87EDA5B}"/>
              </a:ext>
            </a:extLst>
          </p:cNvPr>
          <p:cNvSpPr txBox="1"/>
          <p:nvPr/>
        </p:nvSpPr>
        <p:spPr>
          <a:xfrm>
            <a:off x="7454174" y="4634816"/>
            <a:ext cx="3740598"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Automated responses, call center IRC, call center staff knowledge base</a:t>
            </a:r>
          </a:p>
        </p:txBody>
      </p:sp>
      <p:sp>
        <p:nvSpPr>
          <p:cNvPr id="17" name="TextBox 16">
            <a:extLst>
              <a:ext uri="{FF2B5EF4-FFF2-40B4-BE49-F238E27FC236}">
                <a16:creationId xmlns:a16="http://schemas.microsoft.com/office/drawing/2014/main" id="{B77AC8EC-4DAD-44B4-9AD6-FD00898DED48}"/>
              </a:ext>
            </a:extLst>
          </p:cNvPr>
          <p:cNvSpPr txBox="1"/>
          <p:nvPr/>
        </p:nvSpPr>
        <p:spPr>
          <a:xfrm>
            <a:off x="269240" y="2097117"/>
            <a:ext cx="140166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Medical</a:t>
            </a:r>
          </a:p>
        </p:txBody>
      </p:sp>
      <p:sp>
        <p:nvSpPr>
          <p:cNvPr id="18" name="TextBox 17">
            <a:extLst>
              <a:ext uri="{FF2B5EF4-FFF2-40B4-BE49-F238E27FC236}">
                <a16:creationId xmlns:a16="http://schemas.microsoft.com/office/drawing/2014/main" id="{5B7B2427-DCC0-47AA-AC23-6DF15FC740FF}"/>
              </a:ext>
            </a:extLst>
          </p:cNvPr>
          <p:cNvSpPr txBox="1"/>
          <p:nvPr/>
        </p:nvSpPr>
        <p:spPr>
          <a:xfrm>
            <a:off x="5848190" y="5720668"/>
            <a:ext cx="170156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Customer Service</a:t>
            </a:r>
          </a:p>
        </p:txBody>
      </p:sp>
      <p:sp>
        <p:nvSpPr>
          <p:cNvPr id="19" name="TextBox 18">
            <a:extLst>
              <a:ext uri="{FF2B5EF4-FFF2-40B4-BE49-F238E27FC236}">
                <a16:creationId xmlns:a16="http://schemas.microsoft.com/office/drawing/2014/main" id="{8D600460-8751-41DA-9768-F57BB3C9D0BF}"/>
              </a:ext>
            </a:extLst>
          </p:cNvPr>
          <p:cNvSpPr txBox="1"/>
          <p:nvPr/>
        </p:nvSpPr>
        <p:spPr>
          <a:xfrm>
            <a:off x="1670906" y="4670286"/>
            <a:ext cx="428744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Password reset, service desk case initialization, IT staff automation</a:t>
            </a:r>
          </a:p>
        </p:txBody>
      </p:sp>
      <p:sp>
        <p:nvSpPr>
          <p:cNvPr id="20" name="TextBox 19">
            <a:extLst>
              <a:ext uri="{FF2B5EF4-FFF2-40B4-BE49-F238E27FC236}">
                <a16:creationId xmlns:a16="http://schemas.microsoft.com/office/drawing/2014/main" id="{81C1D231-D2C0-4F2E-A6F3-2FBAAE6BD728}"/>
              </a:ext>
            </a:extLst>
          </p:cNvPr>
          <p:cNvSpPr txBox="1"/>
          <p:nvPr/>
        </p:nvSpPr>
        <p:spPr>
          <a:xfrm>
            <a:off x="490088" y="5720668"/>
            <a:ext cx="146889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IT Help Desk</a:t>
            </a:r>
          </a:p>
        </p:txBody>
      </p:sp>
      <p:sp>
        <p:nvSpPr>
          <p:cNvPr id="21" name="TextBox 20">
            <a:extLst>
              <a:ext uri="{FF2B5EF4-FFF2-40B4-BE49-F238E27FC236}">
                <a16:creationId xmlns:a16="http://schemas.microsoft.com/office/drawing/2014/main" id="{F2F6AD5F-0E82-48D6-84BF-02574A04EBA6}"/>
              </a:ext>
            </a:extLst>
          </p:cNvPr>
          <p:cNvSpPr txBox="1"/>
          <p:nvPr/>
        </p:nvSpPr>
        <p:spPr>
          <a:xfrm>
            <a:off x="7546281" y="1279296"/>
            <a:ext cx="3556384"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In-cab assistant &amp; communication </a:t>
            </a:r>
          </a:p>
        </p:txBody>
      </p:sp>
      <p:sp>
        <p:nvSpPr>
          <p:cNvPr id="22" name="TextBox 21">
            <a:extLst>
              <a:ext uri="{FF2B5EF4-FFF2-40B4-BE49-F238E27FC236}">
                <a16:creationId xmlns:a16="http://schemas.microsoft.com/office/drawing/2014/main" id="{9687D3BF-06A9-4F33-9360-0C7AE55501E9}"/>
              </a:ext>
            </a:extLst>
          </p:cNvPr>
          <p:cNvSpPr txBox="1"/>
          <p:nvPr/>
        </p:nvSpPr>
        <p:spPr>
          <a:xfrm>
            <a:off x="5562449" y="2097117"/>
            <a:ext cx="227305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Transportation</a:t>
            </a:r>
          </a:p>
        </p:txBody>
      </p:sp>
      <p:sp>
        <p:nvSpPr>
          <p:cNvPr id="23" name="TextBox 22">
            <a:extLst>
              <a:ext uri="{FF2B5EF4-FFF2-40B4-BE49-F238E27FC236}">
                <a16:creationId xmlns:a16="http://schemas.microsoft.com/office/drawing/2014/main" id="{CB1DDB14-E06B-46E0-B851-001E930D233C}"/>
              </a:ext>
            </a:extLst>
          </p:cNvPr>
          <p:cNvSpPr txBox="1"/>
          <p:nvPr/>
        </p:nvSpPr>
        <p:spPr>
          <a:xfrm>
            <a:off x="5654516" y="3826622"/>
            <a:ext cx="208891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Hospitality</a:t>
            </a:r>
          </a:p>
        </p:txBody>
      </p:sp>
      <p:sp>
        <p:nvSpPr>
          <p:cNvPr id="24" name="TextBox 23">
            <a:extLst>
              <a:ext uri="{FF2B5EF4-FFF2-40B4-BE49-F238E27FC236}">
                <a16:creationId xmlns:a16="http://schemas.microsoft.com/office/drawing/2014/main" id="{2B0D38B1-9756-4CB9-AAD6-61F24FE21FAB}"/>
              </a:ext>
            </a:extLst>
          </p:cNvPr>
          <p:cNvSpPr txBox="1"/>
          <p:nvPr/>
        </p:nvSpPr>
        <p:spPr>
          <a:xfrm>
            <a:off x="1727740" y="2802833"/>
            <a:ext cx="4240364"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HR data management, organizational information, Delve</a:t>
            </a:r>
          </a:p>
        </p:txBody>
      </p:sp>
      <p:sp>
        <p:nvSpPr>
          <p:cNvPr id="25" name="TextBox 24">
            <a:extLst>
              <a:ext uri="{FF2B5EF4-FFF2-40B4-BE49-F238E27FC236}">
                <a16:creationId xmlns:a16="http://schemas.microsoft.com/office/drawing/2014/main" id="{23F71585-F64A-4F17-8D02-574E3861866B}"/>
              </a:ext>
            </a:extLst>
          </p:cNvPr>
          <p:cNvSpPr txBox="1"/>
          <p:nvPr/>
        </p:nvSpPr>
        <p:spPr>
          <a:xfrm>
            <a:off x="341514" y="3742693"/>
            <a:ext cx="1921808" cy="9602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Staff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Productivity</a:t>
            </a:r>
          </a:p>
        </p:txBody>
      </p:sp>
      <p:sp>
        <p:nvSpPr>
          <p:cNvPr id="26" name="TextBox 25">
            <a:extLst>
              <a:ext uri="{FF2B5EF4-FFF2-40B4-BE49-F238E27FC236}">
                <a16:creationId xmlns:a16="http://schemas.microsoft.com/office/drawing/2014/main" id="{DD5FF792-E6FD-4217-BB2A-966659B78C88}"/>
              </a:ext>
            </a:extLst>
          </p:cNvPr>
          <p:cNvSpPr txBox="1"/>
          <p:nvPr/>
        </p:nvSpPr>
        <p:spPr>
          <a:xfrm>
            <a:off x="7546281" y="2834596"/>
            <a:ext cx="3556384"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Guest relations, booking assistance </a:t>
            </a:r>
          </a:p>
        </p:txBody>
      </p:sp>
    </p:spTree>
    <p:custDataLst>
      <p:tags r:id="rId1"/>
    </p:custDataLst>
    <p:extLst>
      <p:ext uri="{BB962C8B-B14F-4D97-AF65-F5344CB8AC3E}">
        <p14:creationId xmlns:p14="http://schemas.microsoft.com/office/powerpoint/2010/main" val="42337895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 name="Picture 44"/>
          <p:cNvPicPr>
            <a:picLocks noChangeAspect="1"/>
          </p:cNvPicPr>
          <p:nvPr/>
        </p:nvPicPr>
        <p:blipFill rotWithShape="1">
          <a:blip r:embed="rId4"/>
          <a:srcRect t="1973" b="15411"/>
          <a:stretch/>
        </p:blipFill>
        <p:spPr>
          <a:xfrm>
            <a:off x="4855" y="2104"/>
            <a:ext cx="12449219" cy="6854925"/>
          </a:xfrm>
          <a:prstGeom prst="rect">
            <a:avLst/>
          </a:prstGeom>
          <a:solidFill>
            <a:schemeClr val="bg1">
              <a:alpha val="70000"/>
            </a:schemeClr>
          </a:solidFill>
        </p:spPr>
      </p:pic>
      <p:sp>
        <p:nvSpPr>
          <p:cNvPr id="114" name="Rectangle 113"/>
          <p:cNvSpPr/>
          <p:nvPr/>
        </p:nvSpPr>
        <p:spPr bwMode="auto">
          <a:xfrm>
            <a:off x="4854" y="974"/>
            <a:ext cx="12449219" cy="6856055"/>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0068" y="290403"/>
            <a:ext cx="11468253" cy="899409"/>
          </a:xfrm>
        </p:spPr>
        <p:txBody>
          <a:bodyPr vert="horz" wrap="square" lIns="268889" tIns="89630" rIns="143407" bIns="89630" rtlCol="0" anchor="t">
            <a:noAutofit/>
          </a:bodyPr>
          <a:lstStyle/>
          <a:p>
            <a:pPr marL="846424" defTabSz="174264"/>
            <a:r>
              <a:rPr lang="en-US" sz="4606" dirty="0"/>
              <a:t>Publish anywhere using Bot Framework</a:t>
            </a:r>
          </a:p>
        </p:txBody>
      </p:sp>
      <p:sp>
        <p:nvSpPr>
          <p:cNvPr id="11" name="Rectangle 10"/>
          <p:cNvSpPr/>
          <p:nvPr/>
        </p:nvSpPr>
        <p:spPr bwMode="auto">
          <a:xfrm>
            <a:off x="270069" y="1365000"/>
            <a:ext cx="3465371" cy="567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353" dirty="0">
                <a:gradFill>
                  <a:gsLst>
                    <a:gs pos="87736">
                      <a:srgbClr val="002050"/>
                    </a:gs>
                    <a:gs pos="75472">
                      <a:srgbClr val="002050"/>
                    </a:gs>
                  </a:gsLst>
                  <a:lin ang="5400000" scaled="0"/>
                </a:gradFill>
                <a:latin typeface="Segoe UI"/>
              </a:rPr>
              <a:t>Write once…</a:t>
            </a:r>
          </a:p>
        </p:txBody>
      </p:sp>
      <p:cxnSp>
        <p:nvCxnSpPr>
          <p:cNvPr id="14" name="Straight Connector 13"/>
          <p:cNvCxnSpPr/>
          <p:nvPr/>
        </p:nvCxnSpPr>
        <p:spPr>
          <a:xfrm flipH="1">
            <a:off x="449017" y="2000989"/>
            <a:ext cx="3734571" cy="0"/>
          </a:xfrm>
          <a:prstGeom prst="line">
            <a:avLst/>
          </a:prstGeom>
          <a:solidFill>
            <a:schemeClr val="tx1">
              <a:lumMod val="20000"/>
              <a:lumOff val="80000"/>
              <a:alpha val="30000"/>
            </a:schemeClr>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2" name="Rectangle 101"/>
          <p:cNvSpPr/>
          <p:nvPr/>
        </p:nvSpPr>
        <p:spPr bwMode="auto">
          <a:xfrm>
            <a:off x="424600" y="4426735"/>
            <a:ext cx="6986765" cy="567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353" dirty="0">
                <a:gradFill>
                  <a:gsLst>
                    <a:gs pos="87736">
                      <a:srgbClr val="002050"/>
                    </a:gs>
                    <a:gs pos="75472">
                      <a:srgbClr val="002050"/>
                    </a:gs>
                  </a:gsLst>
                  <a:lin ang="5400000" scaled="0"/>
                </a:gradFill>
                <a:latin typeface="Segoe UI"/>
              </a:rPr>
              <a:t>… Publish everywhere</a:t>
            </a:r>
          </a:p>
        </p:txBody>
      </p:sp>
      <p:cxnSp>
        <p:nvCxnSpPr>
          <p:cNvPr id="15" name="Straight Connector 14"/>
          <p:cNvCxnSpPr/>
          <p:nvPr/>
        </p:nvCxnSpPr>
        <p:spPr>
          <a:xfrm flipH="1">
            <a:off x="446072" y="5018365"/>
            <a:ext cx="11296915" cy="0"/>
          </a:xfrm>
          <a:prstGeom prst="line">
            <a:avLst/>
          </a:prstGeom>
          <a:solidFill>
            <a:schemeClr val="tx1">
              <a:lumMod val="20000"/>
              <a:lumOff val="80000"/>
              <a:alpha val="30000"/>
            </a:schemeClr>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 name="Group 2"/>
          <p:cNvGrpSpPr/>
          <p:nvPr/>
        </p:nvGrpSpPr>
        <p:grpSpPr>
          <a:xfrm>
            <a:off x="425076" y="291960"/>
            <a:ext cx="727795" cy="727795"/>
            <a:chOff x="432779" y="321884"/>
            <a:chExt cx="742494" cy="742494"/>
          </a:xfrm>
        </p:grpSpPr>
        <p:sp>
          <p:nvSpPr>
            <p:cNvPr id="13" name="Oval 12"/>
            <p:cNvSpPr/>
            <p:nvPr/>
          </p:nvSpPr>
          <p:spPr bwMode="auto">
            <a:xfrm>
              <a:off x="432779" y="321884"/>
              <a:ext cx="742494" cy="74249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926" rIns="0" bIns="0" numCol="1" spcCol="0" rtlCol="0" fromWordArt="0" anchor="ctr" anchorCtr="1" forceAA="0" compatLnSpc="1">
              <a:prstTxWarp prst="textNoShape">
                <a:avLst/>
              </a:prstTxWarp>
              <a:noAutofit/>
            </a:bodyPr>
            <a:lstStyle/>
            <a:p>
              <a:pPr algn="ctr" defTabSz="913927" fontAlgn="base">
                <a:lnSpc>
                  <a:spcPct val="90000"/>
                </a:lnSpc>
                <a:spcBef>
                  <a:spcPct val="0"/>
                </a:spcBef>
                <a:spcAft>
                  <a:spcPct val="0"/>
                </a:spcAft>
                <a:defRPr/>
              </a:pPr>
              <a:endParaRPr lang="en-GB" sz="4606" dirty="0">
                <a:gradFill>
                  <a:gsLst>
                    <a:gs pos="0">
                      <a:srgbClr val="FFFFFF"/>
                    </a:gs>
                    <a:gs pos="100000">
                      <a:srgbClr val="FFFFFF"/>
                    </a:gs>
                  </a:gsLst>
                  <a:lin ang="5400000" scaled="0"/>
                </a:gradFill>
                <a:latin typeface="Segoe UI Semibold" pitchFamily="34" charset="0"/>
                <a:ea typeface="Segoe UI" pitchFamily="34" charset="0"/>
                <a:cs typeface="Segoe UI" pitchFamily="34" charset="0"/>
              </a:endParaRPr>
            </a:p>
          </p:txBody>
        </p:sp>
        <p:grpSp>
          <p:nvGrpSpPr>
            <p:cNvPr id="62" name="Group 61"/>
            <p:cNvGrpSpPr/>
            <p:nvPr/>
          </p:nvGrpSpPr>
          <p:grpSpPr>
            <a:xfrm>
              <a:off x="597818" y="425933"/>
              <a:ext cx="470784" cy="534397"/>
              <a:chOff x="461963" y="1692603"/>
              <a:chExt cx="1045312" cy="1186557"/>
            </a:xfrm>
          </p:grpSpPr>
          <p:grpSp>
            <p:nvGrpSpPr>
              <p:cNvPr id="63" name="Group 167"/>
              <p:cNvGrpSpPr>
                <a:grpSpLocks noChangeAspect="1"/>
              </p:cNvGrpSpPr>
              <p:nvPr/>
            </p:nvGrpSpPr>
            <p:grpSpPr bwMode="auto">
              <a:xfrm>
                <a:off x="557643" y="1763571"/>
                <a:ext cx="265566" cy="311092"/>
                <a:chOff x="3811" y="2084"/>
                <a:chExt cx="210" cy="246"/>
              </a:xfrm>
            </p:grpSpPr>
            <p:sp>
              <p:nvSpPr>
                <p:cNvPr id="95" name="Rectangle 168"/>
                <p:cNvSpPr>
                  <a:spLocks noChangeArrowheads="1"/>
                </p:cNvSpPr>
                <p:nvPr/>
              </p:nvSpPr>
              <p:spPr bwMode="auto">
                <a:xfrm>
                  <a:off x="3869" y="2191"/>
                  <a:ext cx="90" cy="73"/>
                </a:xfrm>
                <a:prstGeom prst="rect">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6" name="Oval 169"/>
                <p:cNvSpPr>
                  <a:spLocks noChangeArrowheads="1"/>
                </p:cNvSpPr>
                <p:nvPr/>
              </p:nvSpPr>
              <p:spPr bwMode="auto">
                <a:xfrm>
                  <a:off x="3926" y="2133"/>
                  <a:ext cx="8" cy="9"/>
                </a:xfrm>
                <a:prstGeom prst="ellipse">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7" name="Freeform 170"/>
                <p:cNvSpPr>
                  <a:spLocks/>
                </p:cNvSpPr>
                <p:nvPr/>
              </p:nvSpPr>
              <p:spPr bwMode="auto">
                <a:xfrm>
                  <a:off x="3828" y="2207"/>
                  <a:ext cx="41" cy="41"/>
                </a:xfrm>
                <a:custGeom>
                  <a:avLst/>
                  <a:gdLst>
                    <a:gd name="T0" fmla="*/ 0 w 20"/>
                    <a:gd name="T1" fmla="*/ 20 h 20"/>
                    <a:gd name="T2" fmla="*/ 20 w 20"/>
                    <a:gd name="T3" fmla="*/ 0 h 20"/>
                  </a:gdLst>
                  <a:ahLst/>
                  <a:cxnLst>
                    <a:cxn ang="0">
                      <a:pos x="T0" y="T1"/>
                    </a:cxn>
                    <a:cxn ang="0">
                      <a:pos x="T2" y="T3"/>
                    </a:cxn>
                  </a:cxnLst>
                  <a:rect l="0" t="0" r="r" b="b"/>
                  <a:pathLst>
                    <a:path w="20" h="20">
                      <a:moveTo>
                        <a:pt x="0" y="20"/>
                      </a:moveTo>
                      <a:cubicBezTo>
                        <a:pt x="0" y="9"/>
                        <a:pt x="9" y="0"/>
                        <a:pt x="2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8" name="Freeform 171"/>
                <p:cNvSpPr>
                  <a:spLocks/>
                </p:cNvSpPr>
                <p:nvPr/>
              </p:nvSpPr>
              <p:spPr bwMode="auto">
                <a:xfrm>
                  <a:off x="3811" y="2248"/>
                  <a:ext cx="33" cy="16"/>
                </a:xfrm>
                <a:custGeom>
                  <a:avLst/>
                  <a:gdLst>
                    <a:gd name="T0" fmla="*/ 0 w 16"/>
                    <a:gd name="T1" fmla="*/ 8 h 8"/>
                    <a:gd name="T2" fmla="*/ 8 w 16"/>
                    <a:gd name="T3" fmla="*/ 0 h 8"/>
                    <a:gd name="T4" fmla="*/ 16 w 16"/>
                    <a:gd name="T5" fmla="*/ 8 h 8"/>
                  </a:gdLst>
                  <a:ahLst/>
                  <a:cxnLst>
                    <a:cxn ang="0">
                      <a:pos x="T0" y="T1"/>
                    </a:cxn>
                    <a:cxn ang="0">
                      <a:pos x="T2" y="T3"/>
                    </a:cxn>
                    <a:cxn ang="0">
                      <a:pos x="T4" y="T5"/>
                    </a:cxn>
                  </a:cxnLst>
                  <a:rect l="0" t="0" r="r" b="b"/>
                  <a:pathLst>
                    <a:path w="16" h="8">
                      <a:moveTo>
                        <a:pt x="0" y="8"/>
                      </a:moveTo>
                      <a:cubicBezTo>
                        <a:pt x="0" y="4"/>
                        <a:pt x="3" y="0"/>
                        <a:pt x="8" y="0"/>
                      </a:cubicBezTo>
                      <a:cubicBezTo>
                        <a:pt x="12" y="0"/>
                        <a:pt x="16" y="4"/>
                        <a:pt x="16" y="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9" name="Freeform 172"/>
                <p:cNvSpPr>
                  <a:spLocks/>
                </p:cNvSpPr>
                <p:nvPr/>
              </p:nvSpPr>
              <p:spPr bwMode="auto">
                <a:xfrm>
                  <a:off x="3963" y="2191"/>
                  <a:ext cx="41" cy="41"/>
                </a:xfrm>
                <a:custGeom>
                  <a:avLst/>
                  <a:gdLst>
                    <a:gd name="T0" fmla="*/ 20 w 20"/>
                    <a:gd name="T1" fmla="*/ 0 h 20"/>
                    <a:gd name="T2" fmla="*/ 0 w 20"/>
                    <a:gd name="T3" fmla="*/ 20 h 20"/>
                  </a:gdLst>
                  <a:ahLst/>
                  <a:cxnLst>
                    <a:cxn ang="0">
                      <a:pos x="T0" y="T1"/>
                    </a:cxn>
                    <a:cxn ang="0">
                      <a:pos x="T2" y="T3"/>
                    </a:cxn>
                  </a:cxnLst>
                  <a:rect l="0" t="0" r="r" b="b"/>
                  <a:pathLst>
                    <a:path w="20" h="20">
                      <a:moveTo>
                        <a:pt x="20" y="0"/>
                      </a:moveTo>
                      <a:cubicBezTo>
                        <a:pt x="20" y="12"/>
                        <a:pt x="11" y="20"/>
                        <a:pt x="0" y="2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00" name="Freeform 173"/>
                <p:cNvSpPr>
                  <a:spLocks/>
                </p:cNvSpPr>
                <p:nvPr/>
              </p:nvSpPr>
              <p:spPr bwMode="auto">
                <a:xfrm>
                  <a:off x="3988" y="2174"/>
                  <a:ext cx="33" cy="17"/>
                </a:xfrm>
                <a:custGeom>
                  <a:avLst/>
                  <a:gdLst>
                    <a:gd name="T0" fmla="*/ 16 w 16"/>
                    <a:gd name="T1" fmla="*/ 0 h 8"/>
                    <a:gd name="T2" fmla="*/ 8 w 16"/>
                    <a:gd name="T3" fmla="*/ 8 h 8"/>
                    <a:gd name="T4" fmla="*/ 0 w 16"/>
                    <a:gd name="T5" fmla="*/ 0 h 8"/>
                  </a:gdLst>
                  <a:ahLst/>
                  <a:cxnLst>
                    <a:cxn ang="0">
                      <a:pos x="T0" y="T1"/>
                    </a:cxn>
                    <a:cxn ang="0">
                      <a:pos x="T2" y="T3"/>
                    </a:cxn>
                    <a:cxn ang="0">
                      <a:pos x="T4" y="T5"/>
                    </a:cxn>
                  </a:cxnLst>
                  <a:rect l="0" t="0" r="r" b="b"/>
                  <a:pathLst>
                    <a:path w="16" h="8">
                      <a:moveTo>
                        <a:pt x="16" y="0"/>
                      </a:moveTo>
                      <a:cubicBezTo>
                        <a:pt x="16" y="5"/>
                        <a:pt x="12" y="8"/>
                        <a:pt x="8" y="8"/>
                      </a:cubicBezTo>
                      <a:cubicBezTo>
                        <a:pt x="3" y="8"/>
                        <a:pt x="0" y="5"/>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01" name="Freeform 174"/>
                <p:cNvSpPr>
                  <a:spLocks/>
                </p:cNvSpPr>
                <p:nvPr/>
              </p:nvSpPr>
              <p:spPr bwMode="auto">
                <a:xfrm>
                  <a:off x="3926" y="2264"/>
                  <a:ext cx="25" cy="50"/>
                </a:xfrm>
                <a:custGeom>
                  <a:avLst/>
                  <a:gdLst>
                    <a:gd name="T0" fmla="*/ 0 w 12"/>
                    <a:gd name="T1" fmla="*/ 0 h 24"/>
                    <a:gd name="T2" fmla="*/ 12 w 12"/>
                    <a:gd name="T3" fmla="*/ 24 h 24"/>
                  </a:gdLst>
                  <a:ahLst/>
                  <a:cxnLst>
                    <a:cxn ang="0">
                      <a:pos x="T0" y="T1"/>
                    </a:cxn>
                    <a:cxn ang="0">
                      <a:pos x="T2" y="T3"/>
                    </a:cxn>
                  </a:cxnLst>
                  <a:rect l="0" t="0" r="r" b="b"/>
                  <a:pathLst>
                    <a:path w="12" h="24">
                      <a:moveTo>
                        <a:pt x="0" y="0"/>
                      </a:moveTo>
                      <a:cubicBezTo>
                        <a:pt x="0" y="0"/>
                        <a:pt x="12" y="5"/>
                        <a:pt x="12" y="24"/>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04" name="Freeform 175"/>
                <p:cNvSpPr>
                  <a:spLocks/>
                </p:cNvSpPr>
                <p:nvPr/>
              </p:nvSpPr>
              <p:spPr bwMode="auto">
                <a:xfrm>
                  <a:off x="3885" y="2084"/>
                  <a:ext cx="25" cy="25"/>
                </a:xfrm>
                <a:custGeom>
                  <a:avLst/>
                  <a:gdLst>
                    <a:gd name="T0" fmla="*/ 12 w 12"/>
                    <a:gd name="T1" fmla="*/ 12 h 12"/>
                    <a:gd name="T2" fmla="*/ 0 w 12"/>
                    <a:gd name="T3" fmla="*/ 0 h 12"/>
                  </a:gdLst>
                  <a:ahLst/>
                  <a:cxnLst>
                    <a:cxn ang="0">
                      <a:pos x="T0" y="T1"/>
                    </a:cxn>
                    <a:cxn ang="0">
                      <a:pos x="T2" y="T3"/>
                    </a:cxn>
                  </a:cxnLst>
                  <a:rect l="0" t="0" r="r" b="b"/>
                  <a:pathLst>
                    <a:path w="12" h="12">
                      <a:moveTo>
                        <a:pt x="12" y="12"/>
                      </a:moveTo>
                      <a:cubicBezTo>
                        <a:pt x="12" y="12"/>
                        <a:pt x="12"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05" name="Freeform 176"/>
                <p:cNvSpPr>
                  <a:spLocks/>
                </p:cNvSpPr>
                <p:nvPr/>
              </p:nvSpPr>
              <p:spPr bwMode="auto">
                <a:xfrm>
                  <a:off x="3934" y="2314"/>
                  <a:ext cx="33" cy="16"/>
                </a:xfrm>
                <a:custGeom>
                  <a:avLst/>
                  <a:gdLst>
                    <a:gd name="T0" fmla="*/ 0 w 16"/>
                    <a:gd name="T1" fmla="*/ 8 h 8"/>
                    <a:gd name="T2" fmla="*/ 8 w 16"/>
                    <a:gd name="T3" fmla="*/ 0 h 8"/>
                    <a:gd name="T4" fmla="*/ 16 w 16"/>
                    <a:gd name="T5" fmla="*/ 8 h 8"/>
                  </a:gdLst>
                  <a:ahLst/>
                  <a:cxnLst>
                    <a:cxn ang="0">
                      <a:pos x="T0" y="T1"/>
                    </a:cxn>
                    <a:cxn ang="0">
                      <a:pos x="T2" y="T3"/>
                    </a:cxn>
                    <a:cxn ang="0">
                      <a:pos x="T4" y="T5"/>
                    </a:cxn>
                  </a:cxnLst>
                  <a:rect l="0" t="0" r="r" b="b"/>
                  <a:pathLst>
                    <a:path w="16" h="8">
                      <a:moveTo>
                        <a:pt x="0" y="8"/>
                      </a:moveTo>
                      <a:cubicBezTo>
                        <a:pt x="0" y="4"/>
                        <a:pt x="3" y="0"/>
                        <a:pt x="8" y="0"/>
                      </a:cubicBezTo>
                      <a:cubicBezTo>
                        <a:pt x="12" y="0"/>
                        <a:pt x="16" y="4"/>
                        <a:pt x="16" y="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06" name="Freeform 177"/>
                <p:cNvSpPr>
                  <a:spLocks/>
                </p:cNvSpPr>
                <p:nvPr/>
              </p:nvSpPr>
              <p:spPr bwMode="auto">
                <a:xfrm>
                  <a:off x="3849" y="2283"/>
                  <a:ext cx="16" cy="33"/>
                </a:xfrm>
                <a:custGeom>
                  <a:avLst/>
                  <a:gdLst>
                    <a:gd name="T0" fmla="*/ 0 w 8"/>
                    <a:gd name="T1" fmla="*/ 0 h 16"/>
                    <a:gd name="T2" fmla="*/ 8 w 8"/>
                    <a:gd name="T3" fmla="*/ 8 h 16"/>
                    <a:gd name="T4" fmla="*/ 0 w 8"/>
                    <a:gd name="T5" fmla="*/ 16 h 16"/>
                  </a:gdLst>
                  <a:ahLst/>
                  <a:cxnLst>
                    <a:cxn ang="0">
                      <a:pos x="T0" y="T1"/>
                    </a:cxn>
                    <a:cxn ang="0">
                      <a:pos x="T2" y="T3"/>
                    </a:cxn>
                    <a:cxn ang="0">
                      <a:pos x="T4" y="T5"/>
                    </a:cxn>
                  </a:cxnLst>
                  <a:rect l="0" t="0" r="r" b="b"/>
                  <a:pathLst>
                    <a:path w="8" h="16">
                      <a:moveTo>
                        <a:pt x="0" y="0"/>
                      </a:moveTo>
                      <a:cubicBezTo>
                        <a:pt x="4" y="0"/>
                        <a:pt x="8" y="4"/>
                        <a:pt x="8" y="8"/>
                      </a:cubicBezTo>
                      <a:cubicBezTo>
                        <a:pt x="8" y="13"/>
                        <a:pt x="4" y="16"/>
                        <a:pt x="0" y="16"/>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07" name="Freeform 178"/>
                <p:cNvSpPr>
                  <a:spLocks/>
                </p:cNvSpPr>
                <p:nvPr/>
              </p:nvSpPr>
              <p:spPr bwMode="auto">
                <a:xfrm>
                  <a:off x="3869" y="2105"/>
                  <a:ext cx="90" cy="61"/>
                </a:xfrm>
                <a:custGeom>
                  <a:avLst/>
                  <a:gdLst>
                    <a:gd name="T0" fmla="*/ 0 w 44"/>
                    <a:gd name="T1" fmla="*/ 22 h 30"/>
                    <a:gd name="T2" fmla="*/ 22 w 44"/>
                    <a:gd name="T3" fmla="*/ 0 h 30"/>
                    <a:gd name="T4" fmla="*/ 44 w 44"/>
                    <a:gd name="T5" fmla="*/ 22 h 30"/>
                    <a:gd name="T6" fmla="*/ 44 w 44"/>
                    <a:gd name="T7" fmla="*/ 30 h 30"/>
                    <a:gd name="T8" fmla="*/ 0 w 44"/>
                    <a:gd name="T9" fmla="*/ 30 h 30"/>
                    <a:gd name="T10" fmla="*/ 0 w 44"/>
                    <a:gd name="T11" fmla="*/ 22 h 30"/>
                  </a:gdLst>
                  <a:ahLst/>
                  <a:cxnLst>
                    <a:cxn ang="0">
                      <a:pos x="T0" y="T1"/>
                    </a:cxn>
                    <a:cxn ang="0">
                      <a:pos x="T2" y="T3"/>
                    </a:cxn>
                    <a:cxn ang="0">
                      <a:pos x="T4" y="T5"/>
                    </a:cxn>
                    <a:cxn ang="0">
                      <a:pos x="T6" y="T7"/>
                    </a:cxn>
                    <a:cxn ang="0">
                      <a:pos x="T8" y="T9"/>
                    </a:cxn>
                    <a:cxn ang="0">
                      <a:pos x="T10" y="T11"/>
                    </a:cxn>
                  </a:cxnLst>
                  <a:rect l="0" t="0" r="r" b="b"/>
                  <a:pathLst>
                    <a:path w="44" h="30">
                      <a:moveTo>
                        <a:pt x="0" y="22"/>
                      </a:moveTo>
                      <a:cubicBezTo>
                        <a:pt x="0" y="10"/>
                        <a:pt x="10" y="0"/>
                        <a:pt x="22" y="0"/>
                      </a:cubicBezTo>
                      <a:cubicBezTo>
                        <a:pt x="34" y="0"/>
                        <a:pt x="44" y="10"/>
                        <a:pt x="44" y="22"/>
                      </a:cubicBezTo>
                      <a:cubicBezTo>
                        <a:pt x="44" y="30"/>
                        <a:pt x="44" y="30"/>
                        <a:pt x="44" y="30"/>
                      </a:cubicBezTo>
                      <a:cubicBezTo>
                        <a:pt x="0" y="30"/>
                        <a:pt x="0" y="30"/>
                        <a:pt x="0" y="30"/>
                      </a:cubicBezTo>
                      <a:lnTo>
                        <a:pt x="0" y="2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08" name="Freeform 179"/>
                <p:cNvSpPr>
                  <a:spLocks/>
                </p:cNvSpPr>
                <p:nvPr/>
              </p:nvSpPr>
              <p:spPr bwMode="auto">
                <a:xfrm>
                  <a:off x="3863" y="2267"/>
                  <a:ext cx="33" cy="32"/>
                </a:xfrm>
                <a:custGeom>
                  <a:avLst/>
                  <a:gdLst>
                    <a:gd name="T0" fmla="*/ 16 w 16"/>
                    <a:gd name="T1" fmla="*/ 0 h 16"/>
                    <a:gd name="T2" fmla="*/ 0 w 16"/>
                    <a:gd name="T3" fmla="*/ 16 h 16"/>
                  </a:gdLst>
                  <a:ahLst/>
                  <a:cxnLst>
                    <a:cxn ang="0">
                      <a:pos x="T0" y="T1"/>
                    </a:cxn>
                    <a:cxn ang="0">
                      <a:pos x="T2" y="T3"/>
                    </a:cxn>
                  </a:cxnLst>
                  <a:rect l="0" t="0" r="r" b="b"/>
                  <a:pathLst>
                    <a:path w="16" h="16">
                      <a:moveTo>
                        <a:pt x="16" y="0"/>
                      </a:moveTo>
                      <a:cubicBezTo>
                        <a:pt x="16" y="9"/>
                        <a:pt x="9" y="16"/>
                        <a:pt x="0" y="16"/>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64" name="Oval 63"/>
              <p:cNvSpPr/>
              <p:nvPr/>
            </p:nvSpPr>
            <p:spPr bwMode="auto">
              <a:xfrm>
                <a:off x="461963" y="1692603"/>
                <a:ext cx="460375" cy="460375"/>
              </a:xfrm>
              <a:prstGeom prst="ellipse">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dirty="0" err="1">
                  <a:solidFill>
                    <a:srgbClr val="505050"/>
                  </a:solidFill>
                  <a:latin typeface="Segoe UI"/>
                </a:endParaRPr>
              </a:p>
            </p:txBody>
          </p:sp>
          <p:grpSp>
            <p:nvGrpSpPr>
              <p:cNvPr id="65" name="Group 167"/>
              <p:cNvGrpSpPr>
                <a:grpSpLocks noChangeAspect="1"/>
              </p:cNvGrpSpPr>
              <p:nvPr/>
            </p:nvGrpSpPr>
            <p:grpSpPr bwMode="auto">
              <a:xfrm>
                <a:off x="1142580" y="2125006"/>
                <a:ext cx="265566" cy="311092"/>
                <a:chOff x="3811" y="2084"/>
                <a:chExt cx="210" cy="246"/>
              </a:xfrm>
            </p:grpSpPr>
            <p:sp>
              <p:nvSpPr>
                <p:cNvPr id="83" name="Rectangle 168"/>
                <p:cNvSpPr>
                  <a:spLocks noChangeArrowheads="1"/>
                </p:cNvSpPr>
                <p:nvPr/>
              </p:nvSpPr>
              <p:spPr bwMode="auto">
                <a:xfrm>
                  <a:off x="3869" y="2191"/>
                  <a:ext cx="90" cy="73"/>
                </a:xfrm>
                <a:prstGeom prst="rect">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4" name="Oval 169"/>
                <p:cNvSpPr>
                  <a:spLocks noChangeArrowheads="1"/>
                </p:cNvSpPr>
                <p:nvPr/>
              </p:nvSpPr>
              <p:spPr bwMode="auto">
                <a:xfrm>
                  <a:off x="3926" y="2133"/>
                  <a:ext cx="8" cy="9"/>
                </a:xfrm>
                <a:prstGeom prst="ellipse">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5" name="Freeform 170"/>
                <p:cNvSpPr>
                  <a:spLocks/>
                </p:cNvSpPr>
                <p:nvPr/>
              </p:nvSpPr>
              <p:spPr bwMode="auto">
                <a:xfrm>
                  <a:off x="3828" y="2207"/>
                  <a:ext cx="41" cy="41"/>
                </a:xfrm>
                <a:custGeom>
                  <a:avLst/>
                  <a:gdLst>
                    <a:gd name="T0" fmla="*/ 0 w 20"/>
                    <a:gd name="T1" fmla="*/ 20 h 20"/>
                    <a:gd name="T2" fmla="*/ 20 w 20"/>
                    <a:gd name="T3" fmla="*/ 0 h 20"/>
                  </a:gdLst>
                  <a:ahLst/>
                  <a:cxnLst>
                    <a:cxn ang="0">
                      <a:pos x="T0" y="T1"/>
                    </a:cxn>
                    <a:cxn ang="0">
                      <a:pos x="T2" y="T3"/>
                    </a:cxn>
                  </a:cxnLst>
                  <a:rect l="0" t="0" r="r" b="b"/>
                  <a:pathLst>
                    <a:path w="20" h="20">
                      <a:moveTo>
                        <a:pt x="0" y="20"/>
                      </a:moveTo>
                      <a:cubicBezTo>
                        <a:pt x="0" y="9"/>
                        <a:pt x="9" y="0"/>
                        <a:pt x="2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6" name="Freeform 171"/>
                <p:cNvSpPr>
                  <a:spLocks/>
                </p:cNvSpPr>
                <p:nvPr/>
              </p:nvSpPr>
              <p:spPr bwMode="auto">
                <a:xfrm>
                  <a:off x="3811" y="2248"/>
                  <a:ext cx="33" cy="16"/>
                </a:xfrm>
                <a:custGeom>
                  <a:avLst/>
                  <a:gdLst>
                    <a:gd name="T0" fmla="*/ 0 w 16"/>
                    <a:gd name="T1" fmla="*/ 8 h 8"/>
                    <a:gd name="T2" fmla="*/ 8 w 16"/>
                    <a:gd name="T3" fmla="*/ 0 h 8"/>
                    <a:gd name="T4" fmla="*/ 16 w 16"/>
                    <a:gd name="T5" fmla="*/ 8 h 8"/>
                  </a:gdLst>
                  <a:ahLst/>
                  <a:cxnLst>
                    <a:cxn ang="0">
                      <a:pos x="T0" y="T1"/>
                    </a:cxn>
                    <a:cxn ang="0">
                      <a:pos x="T2" y="T3"/>
                    </a:cxn>
                    <a:cxn ang="0">
                      <a:pos x="T4" y="T5"/>
                    </a:cxn>
                  </a:cxnLst>
                  <a:rect l="0" t="0" r="r" b="b"/>
                  <a:pathLst>
                    <a:path w="16" h="8">
                      <a:moveTo>
                        <a:pt x="0" y="8"/>
                      </a:moveTo>
                      <a:cubicBezTo>
                        <a:pt x="0" y="4"/>
                        <a:pt x="3" y="0"/>
                        <a:pt x="8" y="0"/>
                      </a:cubicBezTo>
                      <a:cubicBezTo>
                        <a:pt x="12" y="0"/>
                        <a:pt x="16" y="4"/>
                        <a:pt x="16" y="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7" name="Freeform 172"/>
                <p:cNvSpPr>
                  <a:spLocks/>
                </p:cNvSpPr>
                <p:nvPr/>
              </p:nvSpPr>
              <p:spPr bwMode="auto">
                <a:xfrm>
                  <a:off x="3963" y="2191"/>
                  <a:ext cx="41" cy="41"/>
                </a:xfrm>
                <a:custGeom>
                  <a:avLst/>
                  <a:gdLst>
                    <a:gd name="T0" fmla="*/ 20 w 20"/>
                    <a:gd name="T1" fmla="*/ 0 h 20"/>
                    <a:gd name="T2" fmla="*/ 0 w 20"/>
                    <a:gd name="T3" fmla="*/ 20 h 20"/>
                  </a:gdLst>
                  <a:ahLst/>
                  <a:cxnLst>
                    <a:cxn ang="0">
                      <a:pos x="T0" y="T1"/>
                    </a:cxn>
                    <a:cxn ang="0">
                      <a:pos x="T2" y="T3"/>
                    </a:cxn>
                  </a:cxnLst>
                  <a:rect l="0" t="0" r="r" b="b"/>
                  <a:pathLst>
                    <a:path w="20" h="20">
                      <a:moveTo>
                        <a:pt x="20" y="0"/>
                      </a:moveTo>
                      <a:cubicBezTo>
                        <a:pt x="20" y="12"/>
                        <a:pt x="11" y="20"/>
                        <a:pt x="0" y="2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8" name="Freeform 173"/>
                <p:cNvSpPr>
                  <a:spLocks/>
                </p:cNvSpPr>
                <p:nvPr/>
              </p:nvSpPr>
              <p:spPr bwMode="auto">
                <a:xfrm>
                  <a:off x="3988" y="2174"/>
                  <a:ext cx="33" cy="17"/>
                </a:xfrm>
                <a:custGeom>
                  <a:avLst/>
                  <a:gdLst>
                    <a:gd name="T0" fmla="*/ 16 w 16"/>
                    <a:gd name="T1" fmla="*/ 0 h 8"/>
                    <a:gd name="T2" fmla="*/ 8 w 16"/>
                    <a:gd name="T3" fmla="*/ 8 h 8"/>
                    <a:gd name="T4" fmla="*/ 0 w 16"/>
                    <a:gd name="T5" fmla="*/ 0 h 8"/>
                  </a:gdLst>
                  <a:ahLst/>
                  <a:cxnLst>
                    <a:cxn ang="0">
                      <a:pos x="T0" y="T1"/>
                    </a:cxn>
                    <a:cxn ang="0">
                      <a:pos x="T2" y="T3"/>
                    </a:cxn>
                    <a:cxn ang="0">
                      <a:pos x="T4" y="T5"/>
                    </a:cxn>
                  </a:cxnLst>
                  <a:rect l="0" t="0" r="r" b="b"/>
                  <a:pathLst>
                    <a:path w="16" h="8">
                      <a:moveTo>
                        <a:pt x="16" y="0"/>
                      </a:moveTo>
                      <a:cubicBezTo>
                        <a:pt x="16" y="5"/>
                        <a:pt x="12" y="8"/>
                        <a:pt x="8" y="8"/>
                      </a:cubicBezTo>
                      <a:cubicBezTo>
                        <a:pt x="3" y="8"/>
                        <a:pt x="0" y="5"/>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9" name="Freeform 174"/>
                <p:cNvSpPr>
                  <a:spLocks/>
                </p:cNvSpPr>
                <p:nvPr/>
              </p:nvSpPr>
              <p:spPr bwMode="auto">
                <a:xfrm>
                  <a:off x="3926" y="2264"/>
                  <a:ext cx="25" cy="50"/>
                </a:xfrm>
                <a:custGeom>
                  <a:avLst/>
                  <a:gdLst>
                    <a:gd name="T0" fmla="*/ 0 w 12"/>
                    <a:gd name="T1" fmla="*/ 0 h 24"/>
                    <a:gd name="T2" fmla="*/ 12 w 12"/>
                    <a:gd name="T3" fmla="*/ 24 h 24"/>
                  </a:gdLst>
                  <a:ahLst/>
                  <a:cxnLst>
                    <a:cxn ang="0">
                      <a:pos x="T0" y="T1"/>
                    </a:cxn>
                    <a:cxn ang="0">
                      <a:pos x="T2" y="T3"/>
                    </a:cxn>
                  </a:cxnLst>
                  <a:rect l="0" t="0" r="r" b="b"/>
                  <a:pathLst>
                    <a:path w="12" h="24">
                      <a:moveTo>
                        <a:pt x="0" y="0"/>
                      </a:moveTo>
                      <a:cubicBezTo>
                        <a:pt x="0" y="0"/>
                        <a:pt x="12" y="5"/>
                        <a:pt x="12" y="24"/>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0" name="Freeform 175"/>
                <p:cNvSpPr>
                  <a:spLocks/>
                </p:cNvSpPr>
                <p:nvPr/>
              </p:nvSpPr>
              <p:spPr bwMode="auto">
                <a:xfrm>
                  <a:off x="3885" y="2084"/>
                  <a:ext cx="25" cy="25"/>
                </a:xfrm>
                <a:custGeom>
                  <a:avLst/>
                  <a:gdLst>
                    <a:gd name="T0" fmla="*/ 12 w 12"/>
                    <a:gd name="T1" fmla="*/ 12 h 12"/>
                    <a:gd name="T2" fmla="*/ 0 w 12"/>
                    <a:gd name="T3" fmla="*/ 0 h 12"/>
                  </a:gdLst>
                  <a:ahLst/>
                  <a:cxnLst>
                    <a:cxn ang="0">
                      <a:pos x="T0" y="T1"/>
                    </a:cxn>
                    <a:cxn ang="0">
                      <a:pos x="T2" y="T3"/>
                    </a:cxn>
                  </a:cxnLst>
                  <a:rect l="0" t="0" r="r" b="b"/>
                  <a:pathLst>
                    <a:path w="12" h="12">
                      <a:moveTo>
                        <a:pt x="12" y="12"/>
                      </a:moveTo>
                      <a:cubicBezTo>
                        <a:pt x="12" y="12"/>
                        <a:pt x="12"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1" name="Freeform 176"/>
                <p:cNvSpPr>
                  <a:spLocks/>
                </p:cNvSpPr>
                <p:nvPr/>
              </p:nvSpPr>
              <p:spPr bwMode="auto">
                <a:xfrm>
                  <a:off x="3934" y="2314"/>
                  <a:ext cx="33" cy="16"/>
                </a:xfrm>
                <a:custGeom>
                  <a:avLst/>
                  <a:gdLst>
                    <a:gd name="T0" fmla="*/ 0 w 16"/>
                    <a:gd name="T1" fmla="*/ 8 h 8"/>
                    <a:gd name="T2" fmla="*/ 8 w 16"/>
                    <a:gd name="T3" fmla="*/ 0 h 8"/>
                    <a:gd name="T4" fmla="*/ 16 w 16"/>
                    <a:gd name="T5" fmla="*/ 8 h 8"/>
                  </a:gdLst>
                  <a:ahLst/>
                  <a:cxnLst>
                    <a:cxn ang="0">
                      <a:pos x="T0" y="T1"/>
                    </a:cxn>
                    <a:cxn ang="0">
                      <a:pos x="T2" y="T3"/>
                    </a:cxn>
                    <a:cxn ang="0">
                      <a:pos x="T4" y="T5"/>
                    </a:cxn>
                  </a:cxnLst>
                  <a:rect l="0" t="0" r="r" b="b"/>
                  <a:pathLst>
                    <a:path w="16" h="8">
                      <a:moveTo>
                        <a:pt x="0" y="8"/>
                      </a:moveTo>
                      <a:cubicBezTo>
                        <a:pt x="0" y="4"/>
                        <a:pt x="3" y="0"/>
                        <a:pt x="8" y="0"/>
                      </a:cubicBezTo>
                      <a:cubicBezTo>
                        <a:pt x="12" y="0"/>
                        <a:pt x="16" y="4"/>
                        <a:pt x="16" y="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2" name="Freeform 177"/>
                <p:cNvSpPr>
                  <a:spLocks/>
                </p:cNvSpPr>
                <p:nvPr/>
              </p:nvSpPr>
              <p:spPr bwMode="auto">
                <a:xfrm>
                  <a:off x="3849" y="2283"/>
                  <a:ext cx="16" cy="33"/>
                </a:xfrm>
                <a:custGeom>
                  <a:avLst/>
                  <a:gdLst>
                    <a:gd name="T0" fmla="*/ 0 w 8"/>
                    <a:gd name="T1" fmla="*/ 0 h 16"/>
                    <a:gd name="T2" fmla="*/ 8 w 8"/>
                    <a:gd name="T3" fmla="*/ 8 h 16"/>
                    <a:gd name="T4" fmla="*/ 0 w 8"/>
                    <a:gd name="T5" fmla="*/ 16 h 16"/>
                  </a:gdLst>
                  <a:ahLst/>
                  <a:cxnLst>
                    <a:cxn ang="0">
                      <a:pos x="T0" y="T1"/>
                    </a:cxn>
                    <a:cxn ang="0">
                      <a:pos x="T2" y="T3"/>
                    </a:cxn>
                    <a:cxn ang="0">
                      <a:pos x="T4" y="T5"/>
                    </a:cxn>
                  </a:cxnLst>
                  <a:rect l="0" t="0" r="r" b="b"/>
                  <a:pathLst>
                    <a:path w="8" h="16">
                      <a:moveTo>
                        <a:pt x="0" y="0"/>
                      </a:moveTo>
                      <a:cubicBezTo>
                        <a:pt x="4" y="0"/>
                        <a:pt x="8" y="4"/>
                        <a:pt x="8" y="8"/>
                      </a:cubicBezTo>
                      <a:cubicBezTo>
                        <a:pt x="8" y="13"/>
                        <a:pt x="4" y="16"/>
                        <a:pt x="0" y="16"/>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3" name="Freeform 178"/>
                <p:cNvSpPr>
                  <a:spLocks/>
                </p:cNvSpPr>
                <p:nvPr/>
              </p:nvSpPr>
              <p:spPr bwMode="auto">
                <a:xfrm>
                  <a:off x="3869" y="2105"/>
                  <a:ext cx="90" cy="61"/>
                </a:xfrm>
                <a:custGeom>
                  <a:avLst/>
                  <a:gdLst>
                    <a:gd name="T0" fmla="*/ 0 w 44"/>
                    <a:gd name="T1" fmla="*/ 22 h 30"/>
                    <a:gd name="T2" fmla="*/ 22 w 44"/>
                    <a:gd name="T3" fmla="*/ 0 h 30"/>
                    <a:gd name="T4" fmla="*/ 44 w 44"/>
                    <a:gd name="T5" fmla="*/ 22 h 30"/>
                    <a:gd name="T6" fmla="*/ 44 w 44"/>
                    <a:gd name="T7" fmla="*/ 30 h 30"/>
                    <a:gd name="T8" fmla="*/ 0 w 44"/>
                    <a:gd name="T9" fmla="*/ 30 h 30"/>
                    <a:gd name="T10" fmla="*/ 0 w 44"/>
                    <a:gd name="T11" fmla="*/ 22 h 30"/>
                  </a:gdLst>
                  <a:ahLst/>
                  <a:cxnLst>
                    <a:cxn ang="0">
                      <a:pos x="T0" y="T1"/>
                    </a:cxn>
                    <a:cxn ang="0">
                      <a:pos x="T2" y="T3"/>
                    </a:cxn>
                    <a:cxn ang="0">
                      <a:pos x="T4" y="T5"/>
                    </a:cxn>
                    <a:cxn ang="0">
                      <a:pos x="T6" y="T7"/>
                    </a:cxn>
                    <a:cxn ang="0">
                      <a:pos x="T8" y="T9"/>
                    </a:cxn>
                    <a:cxn ang="0">
                      <a:pos x="T10" y="T11"/>
                    </a:cxn>
                  </a:cxnLst>
                  <a:rect l="0" t="0" r="r" b="b"/>
                  <a:pathLst>
                    <a:path w="44" h="30">
                      <a:moveTo>
                        <a:pt x="0" y="22"/>
                      </a:moveTo>
                      <a:cubicBezTo>
                        <a:pt x="0" y="10"/>
                        <a:pt x="10" y="0"/>
                        <a:pt x="22" y="0"/>
                      </a:cubicBezTo>
                      <a:cubicBezTo>
                        <a:pt x="34" y="0"/>
                        <a:pt x="44" y="10"/>
                        <a:pt x="44" y="22"/>
                      </a:cubicBezTo>
                      <a:cubicBezTo>
                        <a:pt x="44" y="30"/>
                        <a:pt x="44" y="30"/>
                        <a:pt x="44" y="30"/>
                      </a:cubicBezTo>
                      <a:cubicBezTo>
                        <a:pt x="0" y="30"/>
                        <a:pt x="0" y="30"/>
                        <a:pt x="0" y="30"/>
                      </a:cubicBezTo>
                      <a:lnTo>
                        <a:pt x="0" y="2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94" name="Freeform 179"/>
                <p:cNvSpPr>
                  <a:spLocks/>
                </p:cNvSpPr>
                <p:nvPr/>
              </p:nvSpPr>
              <p:spPr bwMode="auto">
                <a:xfrm>
                  <a:off x="3863" y="2267"/>
                  <a:ext cx="33" cy="32"/>
                </a:xfrm>
                <a:custGeom>
                  <a:avLst/>
                  <a:gdLst>
                    <a:gd name="T0" fmla="*/ 16 w 16"/>
                    <a:gd name="T1" fmla="*/ 0 h 16"/>
                    <a:gd name="T2" fmla="*/ 0 w 16"/>
                    <a:gd name="T3" fmla="*/ 16 h 16"/>
                  </a:gdLst>
                  <a:ahLst/>
                  <a:cxnLst>
                    <a:cxn ang="0">
                      <a:pos x="T0" y="T1"/>
                    </a:cxn>
                    <a:cxn ang="0">
                      <a:pos x="T2" y="T3"/>
                    </a:cxn>
                  </a:cxnLst>
                  <a:rect l="0" t="0" r="r" b="b"/>
                  <a:pathLst>
                    <a:path w="16" h="16">
                      <a:moveTo>
                        <a:pt x="16" y="0"/>
                      </a:moveTo>
                      <a:cubicBezTo>
                        <a:pt x="16" y="9"/>
                        <a:pt x="9" y="16"/>
                        <a:pt x="0" y="16"/>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66" name="Oval 65"/>
              <p:cNvSpPr/>
              <p:nvPr/>
            </p:nvSpPr>
            <p:spPr bwMode="auto">
              <a:xfrm>
                <a:off x="1046900" y="2054038"/>
                <a:ext cx="460375" cy="460375"/>
              </a:xfrm>
              <a:prstGeom prst="ellipse">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dirty="0" err="1">
                  <a:solidFill>
                    <a:srgbClr val="505050"/>
                  </a:solidFill>
                  <a:latin typeface="Segoe UI"/>
                </a:endParaRPr>
              </a:p>
            </p:txBody>
          </p:sp>
          <p:grpSp>
            <p:nvGrpSpPr>
              <p:cNvPr id="67" name="Group 167"/>
              <p:cNvGrpSpPr>
                <a:grpSpLocks noChangeAspect="1"/>
              </p:cNvGrpSpPr>
              <p:nvPr/>
            </p:nvGrpSpPr>
            <p:grpSpPr bwMode="auto">
              <a:xfrm>
                <a:off x="561879" y="2489753"/>
                <a:ext cx="265566" cy="311092"/>
                <a:chOff x="3811" y="2084"/>
                <a:chExt cx="210" cy="246"/>
              </a:xfrm>
            </p:grpSpPr>
            <p:sp>
              <p:nvSpPr>
                <p:cNvPr id="71" name="Rectangle 168"/>
                <p:cNvSpPr>
                  <a:spLocks noChangeArrowheads="1"/>
                </p:cNvSpPr>
                <p:nvPr/>
              </p:nvSpPr>
              <p:spPr bwMode="auto">
                <a:xfrm>
                  <a:off x="3869" y="2191"/>
                  <a:ext cx="90" cy="73"/>
                </a:xfrm>
                <a:prstGeom prst="rect">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2" name="Oval 169"/>
                <p:cNvSpPr>
                  <a:spLocks noChangeArrowheads="1"/>
                </p:cNvSpPr>
                <p:nvPr/>
              </p:nvSpPr>
              <p:spPr bwMode="auto">
                <a:xfrm>
                  <a:off x="3926" y="2133"/>
                  <a:ext cx="8" cy="9"/>
                </a:xfrm>
                <a:prstGeom prst="ellipse">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3" name="Freeform 170"/>
                <p:cNvSpPr>
                  <a:spLocks/>
                </p:cNvSpPr>
                <p:nvPr/>
              </p:nvSpPr>
              <p:spPr bwMode="auto">
                <a:xfrm>
                  <a:off x="3828" y="2207"/>
                  <a:ext cx="41" cy="41"/>
                </a:xfrm>
                <a:custGeom>
                  <a:avLst/>
                  <a:gdLst>
                    <a:gd name="T0" fmla="*/ 0 w 20"/>
                    <a:gd name="T1" fmla="*/ 20 h 20"/>
                    <a:gd name="T2" fmla="*/ 20 w 20"/>
                    <a:gd name="T3" fmla="*/ 0 h 20"/>
                  </a:gdLst>
                  <a:ahLst/>
                  <a:cxnLst>
                    <a:cxn ang="0">
                      <a:pos x="T0" y="T1"/>
                    </a:cxn>
                    <a:cxn ang="0">
                      <a:pos x="T2" y="T3"/>
                    </a:cxn>
                  </a:cxnLst>
                  <a:rect l="0" t="0" r="r" b="b"/>
                  <a:pathLst>
                    <a:path w="20" h="20">
                      <a:moveTo>
                        <a:pt x="0" y="20"/>
                      </a:moveTo>
                      <a:cubicBezTo>
                        <a:pt x="0" y="9"/>
                        <a:pt x="9" y="0"/>
                        <a:pt x="2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4" name="Freeform 171"/>
                <p:cNvSpPr>
                  <a:spLocks/>
                </p:cNvSpPr>
                <p:nvPr/>
              </p:nvSpPr>
              <p:spPr bwMode="auto">
                <a:xfrm>
                  <a:off x="3811" y="2248"/>
                  <a:ext cx="33" cy="16"/>
                </a:xfrm>
                <a:custGeom>
                  <a:avLst/>
                  <a:gdLst>
                    <a:gd name="T0" fmla="*/ 0 w 16"/>
                    <a:gd name="T1" fmla="*/ 8 h 8"/>
                    <a:gd name="T2" fmla="*/ 8 w 16"/>
                    <a:gd name="T3" fmla="*/ 0 h 8"/>
                    <a:gd name="T4" fmla="*/ 16 w 16"/>
                    <a:gd name="T5" fmla="*/ 8 h 8"/>
                  </a:gdLst>
                  <a:ahLst/>
                  <a:cxnLst>
                    <a:cxn ang="0">
                      <a:pos x="T0" y="T1"/>
                    </a:cxn>
                    <a:cxn ang="0">
                      <a:pos x="T2" y="T3"/>
                    </a:cxn>
                    <a:cxn ang="0">
                      <a:pos x="T4" y="T5"/>
                    </a:cxn>
                  </a:cxnLst>
                  <a:rect l="0" t="0" r="r" b="b"/>
                  <a:pathLst>
                    <a:path w="16" h="8">
                      <a:moveTo>
                        <a:pt x="0" y="8"/>
                      </a:moveTo>
                      <a:cubicBezTo>
                        <a:pt x="0" y="4"/>
                        <a:pt x="3" y="0"/>
                        <a:pt x="8" y="0"/>
                      </a:cubicBezTo>
                      <a:cubicBezTo>
                        <a:pt x="12" y="0"/>
                        <a:pt x="16" y="4"/>
                        <a:pt x="16" y="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5" name="Freeform 172"/>
                <p:cNvSpPr>
                  <a:spLocks/>
                </p:cNvSpPr>
                <p:nvPr/>
              </p:nvSpPr>
              <p:spPr bwMode="auto">
                <a:xfrm>
                  <a:off x="3963" y="2191"/>
                  <a:ext cx="41" cy="41"/>
                </a:xfrm>
                <a:custGeom>
                  <a:avLst/>
                  <a:gdLst>
                    <a:gd name="T0" fmla="*/ 20 w 20"/>
                    <a:gd name="T1" fmla="*/ 0 h 20"/>
                    <a:gd name="T2" fmla="*/ 0 w 20"/>
                    <a:gd name="T3" fmla="*/ 20 h 20"/>
                  </a:gdLst>
                  <a:ahLst/>
                  <a:cxnLst>
                    <a:cxn ang="0">
                      <a:pos x="T0" y="T1"/>
                    </a:cxn>
                    <a:cxn ang="0">
                      <a:pos x="T2" y="T3"/>
                    </a:cxn>
                  </a:cxnLst>
                  <a:rect l="0" t="0" r="r" b="b"/>
                  <a:pathLst>
                    <a:path w="20" h="20">
                      <a:moveTo>
                        <a:pt x="20" y="0"/>
                      </a:moveTo>
                      <a:cubicBezTo>
                        <a:pt x="20" y="12"/>
                        <a:pt x="11" y="20"/>
                        <a:pt x="0" y="2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6" name="Freeform 173"/>
                <p:cNvSpPr>
                  <a:spLocks/>
                </p:cNvSpPr>
                <p:nvPr/>
              </p:nvSpPr>
              <p:spPr bwMode="auto">
                <a:xfrm>
                  <a:off x="3988" y="2174"/>
                  <a:ext cx="33" cy="17"/>
                </a:xfrm>
                <a:custGeom>
                  <a:avLst/>
                  <a:gdLst>
                    <a:gd name="T0" fmla="*/ 16 w 16"/>
                    <a:gd name="T1" fmla="*/ 0 h 8"/>
                    <a:gd name="T2" fmla="*/ 8 w 16"/>
                    <a:gd name="T3" fmla="*/ 8 h 8"/>
                    <a:gd name="T4" fmla="*/ 0 w 16"/>
                    <a:gd name="T5" fmla="*/ 0 h 8"/>
                  </a:gdLst>
                  <a:ahLst/>
                  <a:cxnLst>
                    <a:cxn ang="0">
                      <a:pos x="T0" y="T1"/>
                    </a:cxn>
                    <a:cxn ang="0">
                      <a:pos x="T2" y="T3"/>
                    </a:cxn>
                    <a:cxn ang="0">
                      <a:pos x="T4" y="T5"/>
                    </a:cxn>
                  </a:cxnLst>
                  <a:rect l="0" t="0" r="r" b="b"/>
                  <a:pathLst>
                    <a:path w="16" h="8">
                      <a:moveTo>
                        <a:pt x="16" y="0"/>
                      </a:moveTo>
                      <a:cubicBezTo>
                        <a:pt x="16" y="5"/>
                        <a:pt x="12" y="8"/>
                        <a:pt x="8" y="8"/>
                      </a:cubicBezTo>
                      <a:cubicBezTo>
                        <a:pt x="3" y="8"/>
                        <a:pt x="0" y="5"/>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7" name="Freeform 174"/>
                <p:cNvSpPr>
                  <a:spLocks/>
                </p:cNvSpPr>
                <p:nvPr/>
              </p:nvSpPr>
              <p:spPr bwMode="auto">
                <a:xfrm>
                  <a:off x="3926" y="2264"/>
                  <a:ext cx="25" cy="50"/>
                </a:xfrm>
                <a:custGeom>
                  <a:avLst/>
                  <a:gdLst>
                    <a:gd name="T0" fmla="*/ 0 w 12"/>
                    <a:gd name="T1" fmla="*/ 0 h 24"/>
                    <a:gd name="T2" fmla="*/ 12 w 12"/>
                    <a:gd name="T3" fmla="*/ 24 h 24"/>
                  </a:gdLst>
                  <a:ahLst/>
                  <a:cxnLst>
                    <a:cxn ang="0">
                      <a:pos x="T0" y="T1"/>
                    </a:cxn>
                    <a:cxn ang="0">
                      <a:pos x="T2" y="T3"/>
                    </a:cxn>
                  </a:cxnLst>
                  <a:rect l="0" t="0" r="r" b="b"/>
                  <a:pathLst>
                    <a:path w="12" h="24">
                      <a:moveTo>
                        <a:pt x="0" y="0"/>
                      </a:moveTo>
                      <a:cubicBezTo>
                        <a:pt x="0" y="0"/>
                        <a:pt x="12" y="5"/>
                        <a:pt x="12" y="24"/>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8" name="Freeform 175"/>
                <p:cNvSpPr>
                  <a:spLocks/>
                </p:cNvSpPr>
                <p:nvPr/>
              </p:nvSpPr>
              <p:spPr bwMode="auto">
                <a:xfrm>
                  <a:off x="3885" y="2084"/>
                  <a:ext cx="25" cy="25"/>
                </a:xfrm>
                <a:custGeom>
                  <a:avLst/>
                  <a:gdLst>
                    <a:gd name="T0" fmla="*/ 12 w 12"/>
                    <a:gd name="T1" fmla="*/ 12 h 12"/>
                    <a:gd name="T2" fmla="*/ 0 w 12"/>
                    <a:gd name="T3" fmla="*/ 0 h 12"/>
                  </a:gdLst>
                  <a:ahLst/>
                  <a:cxnLst>
                    <a:cxn ang="0">
                      <a:pos x="T0" y="T1"/>
                    </a:cxn>
                    <a:cxn ang="0">
                      <a:pos x="T2" y="T3"/>
                    </a:cxn>
                  </a:cxnLst>
                  <a:rect l="0" t="0" r="r" b="b"/>
                  <a:pathLst>
                    <a:path w="12" h="12">
                      <a:moveTo>
                        <a:pt x="12" y="12"/>
                      </a:moveTo>
                      <a:cubicBezTo>
                        <a:pt x="12" y="12"/>
                        <a:pt x="12"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79" name="Freeform 176"/>
                <p:cNvSpPr>
                  <a:spLocks/>
                </p:cNvSpPr>
                <p:nvPr/>
              </p:nvSpPr>
              <p:spPr bwMode="auto">
                <a:xfrm>
                  <a:off x="3934" y="2314"/>
                  <a:ext cx="33" cy="16"/>
                </a:xfrm>
                <a:custGeom>
                  <a:avLst/>
                  <a:gdLst>
                    <a:gd name="T0" fmla="*/ 0 w 16"/>
                    <a:gd name="T1" fmla="*/ 8 h 8"/>
                    <a:gd name="T2" fmla="*/ 8 w 16"/>
                    <a:gd name="T3" fmla="*/ 0 h 8"/>
                    <a:gd name="T4" fmla="*/ 16 w 16"/>
                    <a:gd name="T5" fmla="*/ 8 h 8"/>
                  </a:gdLst>
                  <a:ahLst/>
                  <a:cxnLst>
                    <a:cxn ang="0">
                      <a:pos x="T0" y="T1"/>
                    </a:cxn>
                    <a:cxn ang="0">
                      <a:pos x="T2" y="T3"/>
                    </a:cxn>
                    <a:cxn ang="0">
                      <a:pos x="T4" y="T5"/>
                    </a:cxn>
                  </a:cxnLst>
                  <a:rect l="0" t="0" r="r" b="b"/>
                  <a:pathLst>
                    <a:path w="16" h="8">
                      <a:moveTo>
                        <a:pt x="0" y="8"/>
                      </a:moveTo>
                      <a:cubicBezTo>
                        <a:pt x="0" y="4"/>
                        <a:pt x="3" y="0"/>
                        <a:pt x="8" y="0"/>
                      </a:cubicBezTo>
                      <a:cubicBezTo>
                        <a:pt x="12" y="0"/>
                        <a:pt x="16" y="4"/>
                        <a:pt x="16" y="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0" name="Freeform 177"/>
                <p:cNvSpPr>
                  <a:spLocks/>
                </p:cNvSpPr>
                <p:nvPr/>
              </p:nvSpPr>
              <p:spPr bwMode="auto">
                <a:xfrm>
                  <a:off x="3849" y="2283"/>
                  <a:ext cx="16" cy="33"/>
                </a:xfrm>
                <a:custGeom>
                  <a:avLst/>
                  <a:gdLst>
                    <a:gd name="T0" fmla="*/ 0 w 8"/>
                    <a:gd name="T1" fmla="*/ 0 h 16"/>
                    <a:gd name="T2" fmla="*/ 8 w 8"/>
                    <a:gd name="T3" fmla="*/ 8 h 16"/>
                    <a:gd name="T4" fmla="*/ 0 w 8"/>
                    <a:gd name="T5" fmla="*/ 16 h 16"/>
                  </a:gdLst>
                  <a:ahLst/>
                  <a:cxnLst>
                    <a:cxn ang="0">
                      <a:pos x="T0" y="T1"/>
                    </a:cxn>
                    <a:cxn ang="0">
                      <a:pos x="T2" y="T3"/>
                    </a:cxn>
                    <a:cxn ang="0">
                      <a:pos x="T4" y="T5"/>
                    </a:cxn>
                  </a:cxnLst>
                  <a:rect l="0" t="0" r="r" b="b"/>
                  <a:pathLst>
                    <a:path w="8" h="16">
                      <a:moveTo>
                        <a:pt x="0" y="0"/>
                      </a:moveTo>
                      <a:cubicBezTo>
                        <a:pt x="4" y="0"/>
                        <a:pt x="8" y="4"/>
                        <a:pt x="8" y="8"/>
                      </a:cubicBezTo>
                      <a:cubicBezTo>
                        <a:pt x="8" y="13"/>
                        <a:pt x="4" y="16"/>
                        <a:pt x="0" y="16"/>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1" name="Freeform 178"/>
                <p:cNvSpPr>
                  <a:spLocks/>
                </p:cNvSpPr>
                <p:nvPr/>
              </p:nvSpPr>
              <p:spPr bwMode="auto">
                <a:xfrm>
                  <a:off x="3869" y="2105"/>
                  <a:ext cx="90" cy="61"/>
                </a:xfrm>
                <a:custGeom>
                  <a:avLst/>
                  <a:gdLst>
                    <a:gd name="T0" fmla="*/ 0 w 44"/>
                    <a:gd name="T1" fmla="*/ 22 h 30"/>
                    <a:gd name="T2" fmla="*/ 22 w 44"/>
                    <a:gd name="T3" fmla="*/ 0 h 30"/>
                    <a:gd name="T4" fmla="*/ 44 w 44"/>
                    <a:gd name="T5" fmla="*/ 22 h 30"/>
                    <a:gd name="T6" fmla="*/ 44 w 44"/>
                    <a:gd name="T7" fmla="*/ 30 h 30"/>
                    <a:gd name="T8" fmla="*/ 0 w 44"/>
                    <a:gd name="T9" fmla="*/ 30 h 30"/>
                    <a:gd name="T10" fmla="*/ 0 w 44"/>
                    <a:gd name="T11" fmla="*/ 22 h 30"/>
                  </a:gdLst>
                  <a:ahLst/>
                  <a:cxnLst>
                    <a:cxn ang="0">
                      <a:pos x="T0" y="T1"/>
                    </a:cxn>
                    <a:cxn ang="0">
                      <a:pos x="T2" y="T3"/>
                    </a:cxn>
                    <a:cxn ang="0">
                      <a:pos x="T4" y="T5"/>
                    </a:cxn>
                    <a:cxn ang="0">
                      <a:pos x="T6" y="T7"/>
                    </a:cxn>
                    <a:cxn ang="0">
                      <a:pos x="T8" y="T9"/>
                    </a:cxn>
                    <a:cxn ang="0">
                      <a:pos x="T10" y="T11"/>
                    </a:cxn>
                  </a:cxnLst>
                  <a:rect l="0" t="0" r="r" b="b"/>
                  <a:pathLst>
                    <a:path w="44" h="30">
                      <a:moveTo>
                        <a:pt x="0" y="22"/>
                      </a:moveTo>
                      <a:cubicBezTo>
                        <a:pt x="0" y="10"/>
                        <a:pt x="10" y="0"/>
                        <a:pt x="22" y="0"/>
                      </a:cubicBezTo>
                      <a:cubicBezTo>
                        <a:pt x="34" y="0"/>
                        <a:pt x="44" y="10"/>
                        <a:pt x="44" y="22"/>
                      </a:cubicBezTo>
                      <a:cubicBezTo>
                        <a:pt x="44" y="30"/>
                        <a:pt x="44" y="30"/>
                        <a:pt x="44" y="30"/>
                      </a:cubicBezTo>
                      <a:cubicBezTo>
                        <a:pt x="0" y="30"/>
                        <a:pt x="0" y="30"/>
                        <a:pt x="0" y="30"/>
                      </a:cubicBezTo>
                      <a:lnTo>
                        <a:pt x="0" y="2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82" name="Freeform 179"/>
                <p:cNvSpPr>
                  <a:spLocks/>
                </p:cNvSpPr>
                <p:nvPr/>
              </p:nvSpPr>
              <p:spPr bwMode="auto">
                <a:xfrm>
                  <a:off x="3863" y="2267"/>
                  <a:ext cx="33" cy="32"/>
                </a:xfrm>
                <a:custGeom>
                  <a:avLst/>
                  <a:gdLst>
                    <a:gd name="T0" fmla="*/ 16 w 16"/>
                    <a:gd name="T1" fmla="*/ 0 h 16"/>
                    <a:gd name="T2" fmla="*/ 0 w 16"/>
                    <a:gd name="T3" fmla="*/ 16 h 16"/>
                  </a:gdLst>
                  <a:ahLst/>
                  <a:cxnLst>
                    <a:cxn ang="0">
                      <a:pos x="T0" y="T1"/>
                    </a:cxn>
                    <a:cxn ang="0">
                      <a:pos x="T2" y="T3"/>
                    </a:cxn>
                  </a:cxnLst>
                  <a:rect l="0" t="0" r="r" b="b"/>
                  <a:pathLst>
                    <a:path w="16" h="16">
                      <a:moveTo>
                        <a:pt x="16" y="0"/>
                      </a:moveTo>
                      <a:cubicBezTo>
                        <a:pt x="16" y="9"/>
                        <a:pt x="9" y="16"/>
                        <a:pt x="0" y="16"/>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68" name="Oval 67"/>
              <p:cNvSpPr/>
              <p:nvPr/>
            </p:nvSpPr>
            <p:spPr bwMode="auto">
              <a:xfrm>
                <a:off x="466199" y="2418785"/>
                <a:ext cx="460375" cy="460375"/>
              </a:xfrm>
              <a:prstGeom prst="ellipse">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dirty="0" err="1">
                  <a:solidFill>
                    <a:srgbClr val="505050"/>
                  </a:solidFill>
                  <a:latin typeface="Segoe UI"/>
                </a:endParaRPr>
              </a:p>
            </p:txBody>
          </p:sp>
          <p:cxnSp>
            <p:nvCxnSpPr>
              <p:cNvPr id="69" name="Straight Connector 68"/>
              <p:cNvCxnSpPr/>
              <p:nvPr/>
            </p:nvCxnSpPr>
            <p:spPr>
              <a:xfrm flipV="1">
                <a:off x="896193" y="2403803"/>
                <a:ext cx="188119" cy="128589"/>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p:cNvCxnSpPr/>
              <p:nvPr/>
            </p:nvCxnSpPr>
            <p:spPr>
              <a:xfrm>
                <a:off x="886719" y="2053591"/>
                <a:ext cx="188119" cy="128589"/>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13" name="Oval 112"/>
          <p:cNvSpPr/>
          <p:nvPr/>
        </p:nvSpPr>
        <p:spPr bwMode="auto">
          <a:xfrm>
            <a:off x="586685" y="2386415"/>
            <a:ext cx="1679823" cy="1679823"/>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p:cNvSpPr/>
          <p:nvPr/>
        </p:nvSpPr>
        <p:spPr bwMode="auto">
          <a:xfrm>
            <a:off x="467432" y="3090773"/>
            <a:ext cx="1936003" cy="8962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buClr>
                <a:srgbClr val="505050"/>
              </a:buClr>
              <a:defRPr/>
            </a:pPr>
            <a:r>
              <a:rPr lang="en-US" sz="1175" b="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Register</a:t>
            </a:r>
            <a:r>
              <a:rPr lang="en-US" sz="1175"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and </a:t>
            </a:r>
            <a:r>
              <a:rPr lang="en-US" sz="1175" b="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manage</a:t>
            </a:r>
            <a:r>
              <a:rPr lang="en-US" sz="1175"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your bot</a:t>
            </a:r>
          </a:p>
        </p:txBody>
      </p:sp>
      <p:grpSp>
        <p:nvGrpSpPr>
          <p:cNvPr id="8" name="Group 4"/>
          <p:cNvGrpSpPr>
            <a:grpSpLocks noChangeAspect="1"/>
          </p:cNvGrpSpPr>
          <p:nvPr/>
        </p:nvGrpSpPr>
        <p:grpSpPr bwMode="auto">
          <a:xfrm>
            <a:off x="1245725" y="2661858"/>
            <a:ext cx="412358" cy="424809"/>
            <a:chOff x="800" y="1710"/>
            <a:chExt cx="265" cy="273"/>
          </a:xfrm>
        </p:grpSpPr>
        <p:sp>
          <p:nvSpPr>
            <p:cNvPr id="17" name="Freeform 5"/>
            <p:cNvSpPr>
              <a:spLocks/>
            </p:cNvSpPr>
            <p:nvPr/>
          </p:nvSpPr>
          <p:spPr bwMode="auto">
            <a:xfrm>
              <a:off x="815" y="1710"/>
              <a:ext cx="123" cy="183"/>
            </a:xfrm>
            <a:custGeom>
              <a:avLst/>
              <a:gdLst>
                <a:gd name="T0" fmla="*/ 48 w 48"/>
                <a:gd name="T1" fmla="*/ 60 h 72"/>
                <a:gd name="T2" fmla="*/ 44 w 48"/>
                <a:gd name="T3" fmla="*/ 72 h 72"/>
                <a:gd name="T4" fmla="*/ 32 w 48"/>
                <a:gd name="T5" fmla="*/ 69 h 72"/>
                <a:gd name="T6" fmla="*/ 2 w 48"/>
                <a:gd name="T7" fmla="*/ 13 h 72"/>
                <a:gd name="T8" fmla="*/ 5 w 48"/>
                <a:gd name="T9" fmla="*/ 3 h 72"/>
                <a:gd name="T10" fmla="*/ 8 w 48"/>
                <a:gd name="T11" fmla="*/ 2 h 72"/>
                <a:gd name="T12" fmla="*/ 17 w 48"/>
                <a:gd name="T13" fmla="*/ 5 h 72"/>
                <a:gd name="T14" fmla="*/ 48 w 48"/>
                <a:gd name="T15" fmla="*/ 6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2">
                  <a:moveTo>
                    <a:pt x="48" y="60"/>
                  </a:moveTo>
                  <a:cubicBezTo>
                    <a:pt x="44" y="72"/>
                    <a:pt x="44" y="72"/>
                    <a:pt x="44" y="72"/>
                  </a:cubicBezTo>
                  <a:cubicBezTo>
                    <a:pt x="32" y="69"/>
                    <a:pt x="32" y="69"/>
                    <a:pt x="32" y="69"/>
                  </a:cubicBezTo>
                  <a:cubicBezTo>
                    <a:pt x="2" y="13"/>
                    <a:pt x="2" y="13"/>
                    <a:pt x="2" y="13"/>
                  </a:cubicBezTo>
                  <a:cubicBezTo>
                    <a:pt x="0" y="10"/>
                    <a:pt x="1" y="5"/>
                    <a:pt x="5" y="3"/>
                  </a:cubicBezTo>
                  <a:cubicBezTo>
                    <a:pt x="8" y="2"/>
                    <a:pt x="8" y="2"/>
                    <a:pt x="8" y="2"/>
                  </a:cubicBezTo>
                  <a:cubicBezTo>
                    <a:pt x="11" y="0"/>
                    <a:pt x="15" y="1"/>
                    <a:pt x="17" y="5"/>
                  </a:cubicBezTo>
                  <a:lnTo>
                    <a:pt x="48" y="60"/>
                  </a:lnTo>
                  <a:close/>
                </a:path>
              </a:pathLst>
            </a:custGeom>
            <a:noFill/>
            <a:ln w="317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8" name="Line 6"/>
            <p:cNvSpPr>
              <a:spLocks noChangeShapeType="1"/>
            </p:cNvSpPr>
            <p:nvPr/>
          </p:nvSpPr>
          <p:spPr bwMode="auto">
            <a:xfrm flipV="1">
              <a:off x="830" y="1738"/>
              <a:ext cx="39" cy="23"/>
            </a:xfrm>
            <a:prstGeom prst="line">
              <a:avLst/>
            </a:prstGeom>
            <a:noFill/>
            <a:ln w="317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9" name="Line 7"/>
            <p:cNvSpPr>
              <a:spLocks noChangeShapeType="1"/>
            </p:cNvSpPr>
            <p:nvPr/>
          </p:nvSpPr>
          <p:spPr bwMode="auto">
            <a:xfrm flipV="1">
              <a:off x="843" y="1766"/>
              <a:ext cx="41" cy="20"/>
            </a:xfrm>
            <a:prstGeom prst="line">
              <a:avLst/>
            </a:prstGeom>
            <a:noFill/>
            <a:ln w="317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0" name="Freeform 8"/>
            <p:cNvSpPr>
              <a:spLocks/>
            </p:cNvSpPr>
            <p:nvPr/>
          </p:nvSpPr>
          <p:spPr bwMode="auto">
            <a:xfrm>
              <a:off x="800" y="1819"/>
              <a:ext cx="265" cy="164"/>
            </a:xfrm>
            <a:custGeom>
              <a:avLst/>
              <a:gdLst>
                <a:gd name="T0" fmla="*/ 112 w 265"/>
                <a:gd name="T1" fmla="*/ 0 h 164"/>
                <a:gd name="T2" fmla="*/ 224 w 265"/>
                <a:gd name="T3" fmla="*/ 0 h 164"/>
                <a:gd name="T4" fmla="*/ 265 w 265"/>
                <a:gd name="T5" fmla="*/ 164 h 164"/>
                <a:gd name="T6" fmla="*/ 0 w 265"/>
                <a:gd name="T7" fmla="*/ 164 h 164"/>
                <a:gd name="T8" fmla="*/ 41 w 265"/>
                <a:gd name="T9" fmla="*/ 0 h 164"/>
                <a:gd name="T10" fmla="*/ 61 w 265"/>
                <a:gd name="T11" fmla="*/ 0 h 164"/>
              </a:gdLst>
              <a:ahLst/>
              <a:cxnLst>
                <a:cxn ang="0">
                  <a:pos x="T0" y="T1"/>
                </a:cxn>
                <a:cxn ang="0">
                  <a:pos x="T2" y="T3"/>
                </a:cxn>
                <a:cxn ang="0">
                  <a:pos x="T4" y="T5"/>
                </a:cxn>
                <a:cxn ang="0">
                  <a:pos x="T6" y="T7"/>
                </a:cxn>
                <a:cxn ang="0">
                  <a:pos x="T8" y="T9"/>
                </a:cxn>
                <a:cxn ang="0">
                  <a:pos x="T10" y="T11"/>
                </a:cxn>
              </a:cxnLst>
              <a:rect l="0" t="0" r="r" b="b"/>
              <a:pathLst>
                <a:path w="265" h="164">
                  <a:moveTo>
                    <a:pt x="112" y="0"/>
                  </a:moveTo>
                  <a:lnTo>
                    <a:pt x="224" y="0"/>
                  </a:lnTo>
                  <a:lnTo>
                    <a:pt x="265" y="164"/>
                  </a:lnTo>
                  <a:lnTo>
                    <a:pt x="0" y="164"/>
                  </a:lnTo>
                  <a:lnTo>
                    <a:pt x="41" y="0"/>
                  </a:lnTo>
                  <a:lnTo>
                    <a:pt x="61" y="0"/>
                  </a:lnTo>
                </a:path>
              </a:pathLst>
            </a:custGeom>
            <a:noFill/>
            <a:ln w="317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116" name="Oval 115"/>
          <p:cNvSpPr/>
          <p:nvPr/>
        </p:nvSpPr>
        <p:spPr bwMode="auto">
          <a:xfrm>
            <a:off x="2918869" y="2386415"/>
            <a:ext cx="1679823" cy="1679823"/>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p:cNvSpPr/>
          <p:nvPr/>
        </p:nvSpPr>
        <p:spPr bwMode="auto">
          <a:xfrm>
            <a:off x="2799616" y="3090773"/>
            <a:ext cx="1936003" cy="8962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buClr>
                <a:srgbClr val="505050"/>
              </a:buClr>
              <a:defRPr/>
            </a:pPr>
            <a:r>
              <a:rPr lang="en-US" sz="1175" b="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Build</a:t>
            </a:r>
            <a:r>
              <a:rPr lang="en-US" sz="1175"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with the </a:t>
            </a:r>
            <a:br>
              <a:rPr lang="en-US" sz="1175"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5"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Bot Builder SDK</a:t>
            </a:r>
          </a:p>
        </p:txBody>
      </p:sp>
      <p:grpSp>
        <p:nvGrpSpPr>
          <p:cNvPr id="22" name="Group 11"/>
          <p:cNvGrpSpPr>
            <a:grpSpLocks noChangeAspect="1"/>
          </p:cNvGrpSpPr>
          <p:nvPr/>
        </p:nvGrpSpPr>
        <p:grpSpPr bwMode="auto">
          <a:xfrm>
            <a:off x="3600065" y="2741217"/>
            <a:ext cx="328331" cy="476158"/>
            <a:chOff x="2375" y="1761"/>
            <a:chExt cx="211" cy="306"/>
          </a:xfrm>
        </p:grpSpPr>
        <p:sp>
          <p:nvSpPr>
            <p:cNvPr id="25" name="Line 12"/>
            <p:cNvSpPr>
              <a:spLocks noChangeShapeType="1"/>
            </p:cNvSpPr>
            <p:nvPr/>
          </p:nvSpPr>
          <p:spPr bwMode="auto">
            <a:xfrm>
              <a:off x="2375" y="1923"/>
              <a:ext cx="102" cy="0"/>
            </a:xfrm>
            <a:prstGeom prst="line">
              <a:avLst/>
            </a:prstGeom>
            <a:noFill/>
            <a:ln w="317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6" name="Freeform 13"/>
            <p:cNvSpPr>
              <a:spLocks/>
            </p:cNvSpPr>
            <p:nvPr/>
          </p:nvSpPr>
          <p:spPr bwMode="auto">
            <a:xfrm>
              <a:off x="2405" y="1761"/>
              <a:ext cx="41" cy="59"/>
            </a:xfrm>
            <a:custGeom>
              <a:avLst/>
              <a:gdLst>
                <a:gd name="T0" fmla="*/ 21 w 41"/>
                <a:gd name="T1" fmla="*/ 59 h 59"/>
                <a:gd name="T2" fmla="*/ 41 w 41"/>
                <a:gd name="T3" fmla="*/ 38 h 59"/>
                <a:gd name="T4" fmla="*/ 41 w 41"/>
                <a:gd name="T5" fmla="*/ 0 h 59"/>
                <a:gd name="T6" fmla="*/ 0 w 41"/>
                <a:gd name="T7" fmla="*/ 0 h 59"/>
                <a:gd name="T8" fmla="*/ 0 w 41"/>
                <a:gd name="T9" fmla="*/ 38 h 59"/>
                <a:gd name="T10" fmla="*/ 21 w 41"/>
                <a:gd name="T11" fmla="*/ 59 h 59"/>
              </a:gdLst>
              <a:ahLst/>
              <a:cxnLst>
                <a:cxn ang="0">
                  <a:pos x="T0" y="T1"/>
                </a:cxn>
                <a:cxn ang="0">
                  <a:pos x="T2" y="T3"/>
                </a:cxn>
                <a:cxn ang="0">
                  <a:pos x="T4" y="T5"/>
                </a:cxn>
                <a:cxn ang="0">
                  <a:pos x="T6" y="T7"/>
                </a:cxn>
                <a:cxn ang="0">
                  <a:pos x="T8" y="T9"/>
                </a:cxn>
                <a:cxn ang="0">
                  <a:pos x="T10" y="T11"/>
                </a:cxn>
              </a:cxnLst>
              <a:rect l="0" t="0" r="r" b="b"/>
              <a:pathLst>
                <a:path w="41" h="59">
                  <a:moveTo>
                    <a:pt x="21" y="59"/>
                  </a:moveTo>
                  <a:lnTo>
                    <a:pt x="41" y="38"/>
                  </a:lnTo>
                  <a:lnTo>
                    <a:pt x="41" y="0"/>
                  </a:lnTo>
                  <a:lnTo>
                    <a:pt x="0" y="0"/>
                  </a:lnTo>
                  <a:lnTo>
                    <a:pt x="0" y="38"/>
                  </a:lnTo>
                  <a:lnTo>
                    <a:pt x="21" y="59"/>
                  </a:lnTo>
                  <a:close/>
                </a:path>
              </a:pathLst>
            </a:custGeom>
            <a:noFill/>
            <a:ln w="317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7" name="Line 14"/>
            <p:cNvSpPr>
              <a:spLocks noChangeShapeType="1"/>
            </p:cNvSpPr>
            <p:nvPr/>
          </p:nvSpPr>
          <p:spPr bwMode="auto">
            <a:xfrm>
              <a:off x="2426" y="1820"/>
              <a:ext cx="0" cy="103"/>
            </a:xfrm>
            <a:prstGeom prst="line">
              <a:avLst/>
            </a:prstGeom>
            <a:noFill/>
            <a:ln w="317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8" name="Freeform 15"/>
            <p:cNvSpPr>
              <a:spLocks/>
            </p:cNvSpPr>
            <p:nvPr/>
          </p:nvSpPr>
          <p:spPr bwMode="auto">
            <a:xfrm>
              <a:off x="2405" y="1923"/>
              <a:ext cx="41" cy="144"/>
            </a:xfrm>
            <a:custGeom>
              <a:avLst/>
              <a:gdLst>
                <a:gd name="T0" fmla="*/ 16 w 16"/>
                <a:gd name="T1" fmla="*/ 0 h 57"/>
                <a:gd name="T2" fmla="*/ 16 w 16"/>
                <a:gd name="T3" fmla="*/ 48 h 57"/>
                <a:gd name="T4" fmla="*/ 8 w 16"/>
                <a:gd name="T5" fmla="*/ 57 h 57"/>
                <a:gd name="T6" fmla="*/ 8 w 16"/>
                <a:gd name="T7" fmla="*/ 57 h 57"/>
                <a:gd name="T8" fmla="*/ 0 w 16"/>
                <a:gd name="T9" fmla="*/ 48 h 57"/>
                <a:gd name="T10" fmla="*/ 0 w 16"/>
                <a:gd name="T11" fmla="*/ 0 h 57"/>
              </a:gdLst>
              <a:ahLst/>
              <a:cxnLst>
                <a:cxn ang="0">
                  <a:pos x="T0" y="T1"/>
                </a:cxn>
                <a:cxn ang="0">
                  <a:pos x="T2" y="T3"/>
                </a:cxn>
                <a:cxn ang="0">
                  <a:pos x="T4" y="T5"/>
                </a:cxn>
                <a:cxn ang="0">
                  <a:pos x="T6" y="T7"/>
                </a:cxn>
                <a:cxn ang="0">
                  <a:pos x="T8" y="T9"/>
                </a:cxn>
                <a:cxn ang="0">
                  <a:pos x="T10" y="T11"/>
                </a:cxn>
              </a:cxnLst>
              <a:rect l="0" t="0" r="r" b="b"/>
              <a:pathLst>
                <a:path w="16" h="57">
                  <a:moveTo>
                    <a:pt x="16" y="0"/>
                  </a:moveTo>
                  <a:cubicBezTo>
                    <a:pt x="16" y="48"/>
                    <a:pt x="16" y="48"/>
                    <a:pt x="16" y="48"/>
                  </a:cubicBezTo>
                  <a:cubicBezTo>
                    <a:pt x="16" y="53"/>
                    <a:pt x="13" y="57"/>
                    <a:pt x="8" y="57"/>
                  </a:cubicBezTo>
                  <a:cubicBezTo>
                    <a:pt x="8" y="57"/>
                    <a:pt x="8" y="57"/>
                    <a:pt x="8" y="57"/>
                  </a:cubicBezTo>
                  <a:cubicBezTo>
                    <a:pt x="3" y="57"/>
                    <a:pt x="0" y="53"/>
                    <a:pt x="0" y="48"/>
                  </a:cubicBezTo>
                  <a:cubicBezTo>
                    <a:pt x="0" y="0"/>
                    <a:pt x="0" y="0"/>
                    <a:pt x="0" y="0"/>
                  </a:cubicBezTo>
                </a:path>
              </a:pathLst>
            </a:custGeom>
            <a:noFill/>
            <a:ln w="317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9" name="Freeform 16"/>
            <p:cNvSpPr>
              <a:spLocks/>
            </p:cNvSpPr>
            <p:nvPr/>
          </p:nvSpPr>
          <p:spPr bwMode="auto">
            <a:xfrm>
              <a:off x="2489" y="1761"/>
              <a:ext cx="97" cy="306"/>
            </a:xfrm>
            <a:custGeom>
              <a:avLst/>
              <a:gdLst>
                <a:gd name="T0" fmla="*/ 27 w 38"/>
                <a:gd name="T1" fmla="*/ 112 h 121"/>
                <a:gd name="T2" fmla="*/ 19 w 38"/>
                <a:gd name="T3" fmla="*/ 121 h 121"/>
                <a:gd name="T4" fmla="*/ 19 w 38"/>
                <a:gd name="T5" fmla="*/ 121 h 121"/>
                <a:gd name="T6" fmla="*/ 11 w 38"/>
                <a:gd name="T7" fmla="*/ 112 h 121"/>
                <a:gd name="T8" fmla="*/ 11 w 38"/>
                <a:gd name="T9" fmla="*/ 37 h 121"/>
                <a:gd name="T10" fmla="*/ 0 w 38"/>
                <a:gd name="T11" fmla="*/ 19 h 121"/>
                <a:gd name="T12" fmla="*/ 19 w 38"/>
                <a:gd name="T13" fmla="*/ 0 h 121"/>
                <a:gd name="T14" fmla="*/ 38 w 38"/>
                <a:gd name="T15" fmla="*/ 19 h 121"/>
                <a:gd name="T16" fmla="*/ 27 w 38"/>
                <a:gd name="T17" fmla="*/ 37 h 121"/>
                <a:gd name="T18" fmla="*/ 27 w 38"/>
                <a:gd name="T19"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21">
                  <a:moveTo>
                    <a:pt x="27" y="112"/>
                  </a:moveTo>
                  <a:cubicBezTo>
                    <a:pt x="27" y="117"/>
                    <a:pt x="24" y="121"/>
                    <a:pt x="19" y="121"/>
                  </a:cubicBezTo>
                  <a:cubicBezTo>
                    <a:pt x="19" y="121"/>
                    <a:pt x="19" y="121"/>
                    <a:pt x="19" y="121"/>
                  </a:cubicBezTo>
                  <a:cubicBezTo>
                    <a:pt x="14" y="121"/>
                    <a:pt x="11" y="117"/>
                    <a:pt x="11" y="112"/>
                  </a:cubicBezTo>
                  <a:cubicBezTo>
                    <a:pt x="11" y="37"/>
                    <a:pt x="11" y="37"/>
                    <a:pt x="11" y="37"/>
                  </a:cubicBezTo>
                  <a:cubicBezTo>
                    <a:pt x="4" y="34"/>
                    <a:pt x="0" y="27"/>
                    <a:pt x="0" y="19"/>
                  </a:cubicBezTo>
                  <a:cubicBezTo>
                    <a:pt x="0" y="9"/>
                    <a:pt x="8" y="0"/>
                    <a:pt x="19" y="0"/>
                  </a:cubicBezTo>
                  <a:cubicBezTo>
                    <a:pt x="30" y="0"/>
                    <a:pt x="38" y="9"/>
                    <a:pt x="38" y="19"/>
                  </a:cubicBezTo>
                  <a:cubicBezTo>
                    <a:pt x="38" y="27"/>
                    <a:pt x="34" y="34"/>
                    <a:pt x="27" y="37"/>
                  </a:cubicBezTo>
                  <a:lnTo>
                    <a:pt x="27" y="112"/>
                  </a:lnTo>
                  <a:close/>
                </a:path>
              </a:pathLst>
            </a:custGeom>
            <a:noFill/>
            <a:ln w="317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30" name="Line 17"/>
            <p:cNvSpPr>
              <a:spLocks noChangeShapeType="1"/>
            </p:cNvSpPr>
            <p:nvPr/>
          </p:nvSpPr>
          <p:spPr bwMode="auto">
            <a:xfrm>
              <a:off x="2538" y="1769"/>
              <a:ext cx="0" cy="38"/>
            </a:xfrm>
            <a:prstGeom prst="line">
              <a:avLst/>
            </a:prstGeom>
            <a:noFill/>
            <a:ln w="31750" cap="rnd">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118" name="Oval 117"/>
          <p:cNvSpPr/>
          <p:nvPr/>
        </p:nvSpPr>
        <p:spPr bwMode="auto">
          <a:xfrm>
            <a:off x="5263136" y="2386415"/>
            <a:ext cx="1679823" cy="1679823"/>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p:cNvSpPr/>
          <p:nvPr/>
        </p:nvSpPr>
        <p:spPr bwMode="auto">
          <a:xfrm>
            <a:off x="5143883" y="3090773"/>
            <a:ext cx="1936003" cy="8962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buClr>
                <a:srgbClr val="505050"/>
              </a:buClr>
              <a:defRPr/>
            </a:pPr>
            <a:r>
              <a:rPr lang="en-US" sz="1175" b="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Test </a:t>
            </a:r>
            <a:r>
              <a:rPr lang="en-US" sz="1175"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with the </a:t>
            </a:r>
            <a:br>
              <a:rPr lang="en-US" sz="1175"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5"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Bot Emulator</a:t>
            </a:r>
          </a:p>
        </p:txBody>
      </p:sp>
      <p:sp>
        <p:nvSpPr>
          <p:cNvPr id="34" name="Freeform 21"/>
          <p:cNvSpPr>
            <a:spLocks noEditPoints="1"/>
          </p:cNvSpPr>
          <p:nvPr/>
        </p:nvSpPr>
        <p:spPr bwMode="auto">
          <a:xfrm>
            <a:off x="5870370" y="2741219"/>
            <a:ext cx="468378" cy="434144"/>
          </a:xfrm>
          <a:custGeom>
            <a:avLst/>
            <a:gdLst>
              <a:gd name="T0" fmla="*/ 104 w 104"/>
              <a:gd name="T1" fmla="*/ 16 h 96"/>
              <a:gd name="T2" fmla="*/ 104 w 104"/>
              <a:gd name="T3" fmla="*/ 8 h 96"/>
              <a:gd name="T4" fmla="*/ 56 w 104"/>
              <a:gd name="T5" fmla="*/ 8 h 96"/>
              <a:gd name="T6" fmla="*/ 56 w 104"/>
              <a:gd name="T7" fmla="*/ 4 h 96"/>
              <a:gd name="T8" fmla="*/ 52 w 104"/>
              <a:gd name="T9" fmla="*/ 0 h 96"/>
              <a:gd name="T10" fmla="*/ 48 w 104"/>
              <a:gd name="T11" fmla="*/ 4 h 96"/>
              <a:gd name="T12" fmla="*/ 48 w 104"/>
              <a:gd name="T13" fmla="*/ 8 h 96"/>
              <a:gd name="T14" fmla="*/ 0 w 104"/>
              <a:gd name="T15" fmla="*/ 8 h 96"/>
              <a:gd name="T16" fmla="*/ 0 w 104"/>
              <a:gd name="T17" fmla="*/ 16 h 96"/>
              <a:gd name="T18" fmla="*/ 11 w 104"/>
              <a:gd name="T19" fmla="*/ 16 h 96"/>
              <a:gd name="T20" fmla="*/ 5 w 104"/>
              <a:gd name="T21" fmla="*/ 44 h 96"/>
              <a:gd name="T22" fmla="*/ 0 w 104"/>
              <a:gd name="T23" fmla="*/ 44 h 96"/>
              <a:gd name="T24" fmla="*/ 0 w 104"/>
              <a:gd name="T25" fmla="*/ 52 h 96"/>
              <a:gd name="T26" fmla="*/ 20 w 104"/>
              <a:gd name="T27" fmla="*/ 72 h 96"/>
              <a:gd name="T28" fmla="*/ 40 w 104"/>
              <a:gd name="T29" fmla="*/ 52 h 96"/>
              <a:gd name="T30" fmla="*/ 40 w 104"/>
              <a:gd name="T31" fmla="*/ 44 h 96"/>
              <a:gd name="T32" fmla="*/ 35 w 104"/>
              <a:gd name="T33" fmla="*/ 44 h 96"/>
              <a:gd name="T34" fmla="*/ 29 w 104"/>
              <a:gd name="T35" fmla="*/ 16 h 96"/>
              <a:gd name="T36" fmla="*/ 48 w 104"/>
              <a:gd name="T37" fmla="*/ 16 h 96"/>
              <a:gd name="T38" fmla="*/ 48 w 104"/>
              <a:gd name="T39" fmla="*/ 88 h 96"/>
              <a:gd name="T40" fmla="*/ 32 w 104"/>
              <a:gd name="T41" fmla="*/ 88 h 96"/>
              <a:gd name="T42" fmla="*/ 32 w 104"/>
              <a:gd name="T43" fmla="*/ 96 h 96"/>
              <a:gd name="T44" fmla="*/ 72 w 104"/>
              <a:gd name="T45" fmla="*/ 96 h 96"/>
              <a:gd name="T46" fmla="*/ 72 w 104"/>
              <a:gd name="T47" fmla="*/ 88 h 96"/>
              <a:gd name="T48" fmla="*/ 56 w 104"/>
              <a:gd name="T49" fmla="*/ 88 h 96"/>
              <a:gd name="T50" fmla="*/ 56 w 104"/>
              <a:gd name="T51" fmla="*/ 16 h 96"/>
              <a:gd name="T52" fmla="*/ 75 w 104"/>
              <a:gd name="T53" fmla="*/ 16 h 96"/>
              <a:gd name="T54" fmla="*/ 69 w 104"/>
              <a:gd name="T55" fmla="*/ 44 h 96"/>
              <a:gd name="T56" fmla="*/ 64 w 104"/>
              <a:gd name="T57" fmla="*/ 44 h 96"/>
              <a:gd name="T58" fmla="*/ 64 w 104"/>
              <a:gd name="T59" fmla="*/ 52 h 96"/>
              <a:gd name="T60" fmla="*/ 84 w 104"/>
              <a:gd name="T61" fmla="*/ 72 h 96"/>
              <a:gd name="T62" fmla="*/ 104 w 104"/>
              <a:gd name="T63" fmla="*/ 52 h 96"/>
              <a:gd name="T64" fmla="*/ 104 w 104"/>
              <a:gd name="T65" fmla="*/ 44 h 96"/>
              <a:gd name="T66" fmla="*/ 99 w 104"/>
              <a:gd name="T67" fmla="*/ 44 h 96"/>
              <a:gd name="T68" fmla="*/ 93 w 104"/>
              <a:gd name="T69" fmla="*/ 16 h 96"/>
              <a:gd name="T70" fmla="*/ 104 w 104"/>
              <a:gd name="T71" fmla="*/ 16 h 96"/>
              <a:gd name="T72" fmla="*/ 20 w 104"/>
              <a:gd name="T73" fmla="*/ 64 h 96"/>
              <a:gd name="T74" fmla="*/ 8 w 104"/>
              <a:gd name="T75" fmla="*/ 52 h 96"/>
              <a:gd name="T76" fmla="*/ 32 w 104"/>
              <a:gd name="T77" fmla="*/ 52 h 96"/>
              <a:gd name="T78" fmla="*/ 20 w 104"/>
              <a:gd name="T79" fmla="*/ 64 h 96"/>
              <a:gd name="T80" fmla="*/ 27 w 104"/>
              <a:gd name="T81" fmla="*/ 44 h 96"/>
              <a:gd name="T82" fmla="*/ 13 w 104"/>
              <a:gd name="T83" fmla="*/ 44 h 96"/>
              <a:gd name="T84" fmla="*/ 19 w 104"/>
              <a:gd name="T85" fmla="*/ 16 h 96"/>
              <a:gd name="T86" fmla="*/ 21 w 104"/>
              <a:gd name="T87" fmla="*/ 16 h 96"/>
              <a:gd name="T88" fmla="*/ 27 w 104"/>
              <a:gd name="T89" fmla="*/ 44 h 96"/>
              <a:gd name="T90" fmla="*/ 84 w 104"/>
              <a:gd name="T91" fmla="*/ 64 h 96"/>
              <a:gd name="T92" fmla="*/ 72 w 104"/>
              <a:gd name="T93" fmla="*/ 52 h 96"/>
              <a:gd name="T94" fmla="*/ 96 w 104"/>
              <a:gd name="T95" fmla="*/ 52 h 96"/>
              <a:gd name="T96" fmla="*/ 84 w 104"/>
              <a:gd name="T97" fmla="*/ 64 h 96"/>
              <a:gd name="T98" fmla="*/ 91 w 104"/>
              <a:gd name="T99" fmla="*/ 44 h 96"/>
              <a:gd name="T100" fmla="*/ 77 w 104"/>
              <a:gd name="T101" fmla="*/ 44 h 96"/>
              <a:gd name="T102" fmla="*/ 83 w 104"/>
              <a:gd name="T103" fmla="*/ 16 h 96"/>
              <a:gd name="T104" fmla="*/ 85 w 104"/>
              <a:gd name="T105" fmla="*/ 16 h 96"/>
              <a:gd name="T106" fmla="*/ 91 w 104"/>
              <a:gd name="T107"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96">
                <a:moveTo>
                  <a:pt x="104" y="16"/>
                </a:moveTo>
                <a:cubicBezTo>
                  <a:pt x="104" y="8"/>
                  <a:pt x="104" y="8"/>
                  <a:pt x="104" y="8"/>
                </a:cubicBezTo>
                <a:cubicBezTo>
                  <a:pt x="56" y="8"/>
                  <a:pt x="56" y="8"/>
                  <a:pt x="56" y="8"/>
                </a:cubicBezTo>
                <a:cubicBezTo>
                  <a:pt x="56" y="4"/>
                  <a:pt x="56" y="4"/>
                  <a:pt x="56" y="4"/>
                </a:cubicBezTo>
                <a:cubicBezTo>
                  <a:pt x="56" y="2"/>
                  <a:pt x="54" y="0"/>
                  <a:pt x="52" y="0"/>
                </a:cubicBezTo>
                <a:cubicBezTo>
                  <a:pt x="50" y="0"/>
                  <a:pt x="48" y="2"/>
                  <a:pt x="48" y="4"/>
                </a:cubicBezTo>
                <a:cubicBezTo>
                  <a:pt x="48" y="8"/>
                  <a:pt x="48" y="8"/>
                  <a:pt x="48" y="8"/>
                </a:cubicBezTo>
                <a:cubicBezTo>
                  <a:pt x="0" y="8"/>
                  <a:pt x="0" y="8"/>
                  <a:pt x="0" y="8"/>
                </a:cubicBezTo>
                <a:cubicBezTo>
                  <a:pt x="0" y="16"/>
                  <a:pt x="0" y="16"/>
                  <a:pt x="0" y="16"/>
                </a:cubicBezTo>
                <a:cubicBezTo>
                  <a:pt x="11" y="16"/>
                  <a:pt x="11" y="16"/>
                  <a:pt x="11" y="16"/>
                </a:cubicBezTo>
                <a:cubicBezTo>
                  <a:pt x="5" y="44"/>
                  <a:pt x="5" y="44"/>
                  <a:pt x="5" y="44"/>
                </a:cubicBezTo>
                <a:cubicBezTo>
                  <a:pt x="0" y="44"/>
                  <a:pt x="0" y="44"/>
                  <a:pt x="0" y="44"/>
                </a:cubicBezTo>
                <a:cubicBezTo>
                  <a:pt x="0" y="52"/>
                  <a:pt x="0" y="52"/>
                  <a:pt x="0" y="52"/>
                </a:cubicBezTo>
                <a:cubicBezTo>
                  <a:pt x="0" y="63"/>
                  <a:pt x="9" y="72"/>
                  <a:pt x="20" y="72"/>
                </a:cubicBezTo>
                <a:cubicBezTo>
                  <a:pt x="31" y="72"/>
                  <a:pt x="40" y="63"/>
                  <a:pt x="40" y="52"/>
                </a:cubicBezTo>
                <a:cubicBezTo>
                  <a:pt x="40" y="44"/>
                  <a:pt x="40" y="44"/>
                  <a:pt x="40" y="44"/>
                </a:cubicBezTo>
                <a:cubicBezTo>
                  <a:pt x="35" y="44"/>
                  <a:pt x="35" y="44"/>
                  <a:pt x="35" y="44"/>
                </a:cubicBezTo>
                <a:cubicBezTo>
                  <a:pt x="29" y="16"/>
                  <a:pt x="29" y="16"/>
                  <a:pt x="29" y="16"/>
                </a:cubicBezTo>
                <a:cubicBezTo>
                  <a:pt x="48" y="16"/>
                  <a:pt x="48" y="16"/>
                  <a:pt x="48" y="16"/>
                </a:cubicBezTo>
                <a:cubicBezTo>
                  <a:pt x="48" y="88"/>
                  <a:pt x="48" y="88"/>
                  <a:pt x="48" y="88"/>
                </a:cubicBezTo>
                <a:cubicBezTo>
                  <a:pt x="32" y="88"/>
                  <a:pt x="32" y="88"/>
                  <a:pt x="32" y="88"/>
                </a:cubicBezTo>
                <a:cubicBezTo>
                  <a:pt x="32" y="96"/>
                  <a:pt x="32" y="96"/>
                  <a:pt x="32" y="96"/>
                </a:cubicBezTo>
                <a:cubicBezTo>
                  <a:pt x="72" y="96"/>
                  <a:pt x="72" y="96"/>
                  <a:pt x="72" y="96"/>
                </a:cubicBezTo>
                <a:cubicBezTo>
                  <a:pt x="72" y="88"/>
                  <a:pt x="72" y="88"/>
                  <a:pt x="72" y="88"/>
                </a:cubicBezTo>
                <a:cubicBezTo>
                  <a:pt x="56" y="88"/>
                  <a:pt x="56" y="88"/>
                  <a:pt x="56" y="88"/>
                </a:cubicBezTo>
                <a:cubicBezTo>
                  <a:pt x="56" y="16"/>
                  <a:pt x="56" y="16"/>
                  <a:pt x="56" y="16"/>
                </a:cubicBezTo>
                <a:cubicBezTo>
                  <a:pt x="75" y="16"/>
                  <a:pt x="75" y="16"/>
                  <a:pt x="75" y="16"/>
                </a:cubicBezTo>
                <a:cubicBezTo>
                  <a:pt x="69" y="44"/>
                  <a:pt x="69" y="44"/>
                  <a:pt x="69" y="44"/>
                </a:cubicBezTo>
                <a:cubicBezTo>
                  <a:pt x="64" y="44"/>
                  <a:pt x="64" y="44"/>
                  <a:pt x="64" y="44"/>
                </a:cubicBezTo>
                <a:cubicBezTo>
                  <a:pt x="64" y="52"/>
                  <a:pt x="64" y="52"/>
                  <a:pt x="64" y="52"/>
                </a:cubicBezTo>
                <a:cubicBezTo>
                  <a:pt x="64" y="63"/>
                  <a:pt x="73" y="72"/>
                  <a:pt x="84" y="72"/>
                </a:cubicBezTo>
                <a:cubicBezTo>
                  <a:pt x="95" y="72"/>
                  <a:pt x="104" y="63"/>
                  <a:pt x="104" y="52"/>
                </a:cubicBezTo>
                <a:cubicBezTo>
                  <a:pt x="104" y="44"/>
                  <a:pt x="104" y="44"/>
                  <a:pt x="104" y="44"/>
                </a:cubicBezTo>
                <a:cubicBezTo>
                  <a:pt x="99" y="44"/>
                  <a:pt x="99" y="44"/>
                  <a:pt x="99" y="44"/>
                </a:cubicBezTo>
                <a:cubicBezTo>
                  <a:pt x="93" y="16"/>
                  <a:pt x="93" y="16"/>
                  <a:pt x="93" y="16"/>
                </a:cubicBezTo>
                <a:lnTo>
                  <a:pt x="104" y="16"/>
                </a:lnTo>
                <a:close/>
                <a:moveTo>
                  <a:pt x="20" y="64"/>
                </a:moveTo>
                <a:cubicBezTo>
                  <a:pt x="13" y="64"/>
                  <a:pt x="8" y="59"/>
                  <a:pt x="8" y="52"/>
                </a:cubicBezTo>
                <a:cubicBezTo>
                  <a:pt x="32" y="52"/>
                  <a:pt x="32" y="52"/>
                  <a:pt x="32" y="52"/>
                </a:cubicBezTo>
                <a:cubicBezTo>
                  <a:pt x="32" y="59"/>
                  <a:pt x="27" y="64"/>
                  <a:pt x="20" y="64"/>
                </a:cubicBezTo>
                <a:close/>
                <a:moveTo>
                  <a:pt x="27" y="44"/>
                </a:moveTo>
                <a:cubicBezTo>
                  <a:pt x="13" y="44"/>
                  <a:pt x="13" y="44"/>
                  <a:pt x="13" y="44"/>
                </a:cubicBezTo>
                <a:cubicBezTo>
                  <a:pt x="19" y="16"/>
                  <a:pt x="19" y="16"/>
                  <a:pt x="19" y="16"/>
                </a:cubicBezTo>
                <a:cubicBezTo>
                  <a:pt x="21" y="16"/>
                  <a:pt x="21" y="16"/>
                  <a:pt x="21" y="16"/>
                </a:cubicBezTo>
                <a:lnTo>
                  <a:pt x="27" y="44"/>
                </a:lnTo>
                <a:close/>
                <a:moveTo>
                  <a:pt x="84" y="64"/>
                </a:moveTo>
                <a:cubicBezTo>
                  <a:pt x="77" y="64"/>
                  <a:pt x="72" y="59"/>
                  <a:pt x="72" y="52"/>
                </a:cubicBezTo>
                <a:cubicBezTo>
                  <a:pt x="96" y="52"/>
                  <a:pt x="96" y="52"/>
                  <a:pt x="96" y="52"/>
                </a:cubicBezTo>
                <a:cubicBezTo>
                  <a:pt x="96" y="59"/>
                  <a:pt x="91" y="64"/>
                  <a:pt x="84" y="64"/>
                </a:cubicBezTo>
                <a:close/>
                <a:moveTo>
                  <a:pt x="91" y="44"/>
                </a:moveTo>
                <a:cubicBezTo>
                  <a:pt x="77" y="44"/>
                  <a:pt x="77" y="44"/>
                  <a:pt x="77" y="44"/>
                </a:cubicBezTo>
                <a:cubicBezTo>
                  <a:pt x="83" y="16"/>
                  <a:pt x="83" y="16"/>
                  <a:pt x="83" y="16"/>
                </a:cubicBezTo>
                <a:cubicBezTo>
                  <a:pt x="85" y="16"/>
                  <a:pt x="85" y="16"/>
                  <a:pt x="85" y="16"/>
                </a:cubicBezTo>
                <a:lnTo>
                  <a:pt x="91" y="44"/>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27" name="Oval 126"/>
          <p:cNvSpPr/>
          <p:nvPr/>
        </p:nvSpPr>
        <p:spPr bwMode="auto">
          <a:xfrm>
            <a:off x="7589727" y="2386415"/>
            <a:ext cx="1679823" cy="1679823"/>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ectangle 127"/>
          <p:cNvSpPr/>
          <p:nvPr/>
        </p:nvSpPr>
        <p:spPr bwMode="auto">
          <a:xfrm>
            <a:off x="7470474" y="3090773"/>
            <a:ext cx="1936003" cy="8962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buClr>
                <a:srgbClr val="505050"/>
              </a:buClr>
              <a:defRPr/>
            </a:pPr>
            <a:r>
              <a:rPr lang="en-US" sz="1175" b="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Deploy </a:t>
            </a:r>
            <a:r>
              <a:rPr lang="en-US" sz="1175"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to Azure or other cloud service</a:t>
            </a:r>
          </a:p>
        </p:txBody>
      </p:sp>
      <p:grpSp>
        <p:nvGrpSpPr>
          <p:cNvPr id="36" name="Group 24"/>
          <p:cNvGrpSpPr>
            <a:grpSpLocks noChangeAspect="1"/>
          </p:cNvGrpSpPr>
          <p:nvPr/>
        </p:nvGrpSpPr>
        <p:grpSpPr bwMode="auto">
          <a:xfrm>
            <a:off x="8198256" y="2706985"/>
            <a:ext cx="504167" cy="505724"/>
            <a:chOff x="5268" y="1739"/>
            <a:chExt cx="324" cy="325"/>
          </a:xfrm>
        </p:grpSpPr>
        <p:sp>
          <p:nvSpPr>
            <p:cNvPr id="38" name="Freeform 25"/>
            <p:cNvSpPr>
              <a:spLocks noEditPoints="1"/>
            </p:cNvSpPr>
            <p:nvPr/>
          </p:nvSpPr>
          <p:spPr bwMode="auto">
            <a:xfrm>
              <a:off x="5268" y="1739"/>
              <a:ext cx="324" cy="325"/>
            </a:xfrm>
            <a:custGeom>
              <a:avLst/>
              <a:gdLst>
                <a:gd name="T0" fmla="*/ 19 w 112"/>
                <a:gd name="T1" fmla="*/ 112 h 112"/>
                <a:gd name="T2" fmla="*/ 39 w 112"/>
                <a:gd name="T3" fmla="*/ 104 h 112"/>
                <a:gd name="T4" fmla="*/ 47 w 112"/>
                <a:gd name="T5" fmla="*/ 112 h 112"/>
                <a:gd name="T6" fmla="*/ 76 w 112"/>
                <a:gd name="T7" fmla="*/ 112 h 112"/>
                <a:gd name="T8" fmla="*/ 76 w 112"/>
                <a:gd name="T9" fmla="*/ 69 h 112"/>
                <a:gd name="T10" fmla="*/ 83 w 112"/>
                <a:gd name="T11" fmla="*/ 63 h 112"/>
                <a:gd name="T12" fmla="*/ 112 w 112"/>
                <a:gd name="T13" fmla="*/ 4 h 112"/>
                <a:gd name="T14" fmla="*/ 112 w 112"/>
                <a:gd name="T15" fmla="*/ 0 h 112"/>
                <a:gd name="T16" fmla="*/ 108 w 112"/>
                <a:gd name="T17" fmla="*/ 0 h 112"/>
                <a:gd name="T18" fmla="*/ 50 w 112"/>
                <a:gd name="T19" fmla="*/ 29 h 112"/>
                <a:gd name="T20" fmla="*/ 43 w 112"/>
                <a:gd name="T21" fmla="*/ 36 h 112"/>
                <a:gd name="T22" fmla="*/ 0 w 112"/>
                <a:gd name="T23" fmla="*/ 36 h 112"/>
                <a:gd name="T24" fmla="*/ 0 w 112"/>
                <a:gd name="T25" fmla="*/ 65 h 112"/>
                <a:gd name="T26" fmla="*/ 8 w 112"/>
                <a:gd name="T27" fmla="*/ 73 h 112"/>
                <a:gd name="T28" fmla="*/ 0 w 112"/>
                <a:gd name="T29" fmla="*/ 93 h 112"/>
                <a:gd name="T30" fmla="*/ 19 w 112"/>
                <a:gd name="T31" fmla="*/ 112 h 112"/>
                <a:gd name="T32" fmla="*/ 9 w 112"/>
                <a:gd name="T33" fmla="*/ 91 h 112"/>
                <a:gd name="T34" fmla="*/ 14 w 112"/>
                <a:gd name="T35" fmla="*/ 79 h 112"/>
                <a:gd name="T36" fmla="*/ 33 w 112"/>
                <a:gd name="T37" fmla="*/ 98 h 112"/>
                <a:gd name="T38" fmla="*/ 21 w 112"/>
                <a:gd name="T39" fmla="*/ 103 h 112"/>
                <a:gd name="T40" fmla="*/ 9 w 112"/>
                <a:gd name="T41" fmla="*/ 91 h 112"/>
                <a:gd name="T42" fmla="*/ 68 w 112"/>
                <a:gd name="T43" fmla="*/ 104 h 112"/>
                <a:gd name="T44" fmla="*/ 50 w 112"/>
                <a:gd name="T45" fmla="*/ 104 h 112"/>
                <a:gd name="T46" fmla="*/ 46 w 112"/>
                <a:gd name="T47" fmla="*/ 100 h 112"/>
                <a:gd name="T48" fmla="*/ 68 w 112"/>
                <a:gd name="T49" fmla="*/ 77 h 112"/>
                <a:gd name="T50" fmla="*/ 68 w 112"/>
                <a:gd name="T51" fmla="*/ 104 h 112"/>
                <a:gd name="T52" fmla="*/ 92 w 112"/>
                <a:gd name="T53" fmla="*/ 41 h 112"/>
                <a:gd name="T54" fmla="*/ 71 w 112"/>
                <a:gd name="T55" fmla="*/ 20 h 112"/>
                <a:gd name="T56" fmla="*/ 104 w 112"/>
                <a:gd name="T57" fmla="*/ 8 h 112"/>
                <a:gd name="T58" fmla="*/ 92 w 112"/>
                <a:gd name="T59" fmla="*/ 41 h 112"/>
                <a:gd name="T60" fmla="*/ 55 w 112"/>
                <a:gd name="T61" fmla="*/ 34 h 112"/>
                <a:gd name="T62" fmla="*/ 64 w 112"/>
                <a:gd name="T63" fmla="*/ 25 h 112"/>
                <a:gd name="T64" fmla="*/ 87 w 112"/>
                <a:gd name="T65" fmla="*/ 48 h 112"/>
                <a:gd name="T66" fmla="*/ 78 w 112"/>
                <a:gd name="T67" fmla="*/ 57 h 112"/>
                <a:gd name="T68" fmla="*/ 40 w 112"/>
                <a:gd name="T69" fmla="*/ 94 h 112"/>
                <a:gd name="T70" fmla="*/ 18 w 112"/>
                <a:gd name="T71" fmla="*/ 72 h 112"/>
                <a:gd name="T72" fmla="*/ 55 w 112"/>
                <a:gd name="T73" fmla="*/ 34 h 112"/>
                <a:gd name="T74" fmla="*/ 8 w 112"/>
                <a:gd name="T75" fmla="*/ 44 h 112"/>
                <a:gd name="T76" fmla="*/ 35 w 112"/>
                <a:gd name="T77" fmla="*/ 44 h 112"/>
                <a:gd name="T78" fmla="*/ 12 w 112"/>
                <a:gd name="T79" fmla="*/ 66 h 112"/>
                <a:gd name="T80" fmla="*/ 8 w 112"/>
                <a:gd name="T81" fmla="*/ 62 h 112"/>
                <a:gd name="T82" fmla="*/ 8 w 112"/>
                <a:gd name="T83" fmla="*/ 4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112">
                  <a:moveTo>
                    <a:pt x="19" y="112"/>
                  </a:moveTo>
                  <a:cubicBezTo>
                    <a:pt x="39" y="104"/>
                    <a:pt x="39" y="104"/>
                    <a:pt x="39" y="104"/>
                  </a:cubicBezTo>
                  <a:cubicBezTo>
                    <a:pt x="47" y="112"/>
                    <a:pt x="47" y="112"/>
                    <a:pt x="47" y="112"/>
                  </a:cubicBezTo>
                  <a:cubicBezTo>
                    <a:pt x="76" y="112"/>
                    <a:pt x="76" y="112"/>
                    <a:pt x="76" y="112"/>
                  </a:cubicBezTo>
                  <a:cubicBezTo>
                    <a:pt x="76" y="69"/>
                    <a:pt x="76" y="69"/>
                    <a:pt x="76" y="69"/>
                  </a:cubicBezTo>
                  <a:cubicBezTo>
                    <a:pt x="83" y="63"/>
                    <a:pt x="83" y="63"/>
                    <a:pt x="83" y="63"/>
                  </a:cubicBezTo>
                  <a:cubicBezTo>
                    <a:pt x="102" y="47"/>
                    <a:pt x="112" y="26"/>
                    <a:pt x="112" y="4"/>
                  </a:cubicBezTo>
                  <a:cubicBezTo>
                    <a:pt x="112" y="0"/>
                    <a:pt x="112" y="0"/>
                    <a:pt x="112" y="0"/>
                  </a:cubicBezTo>
                  <a:cubicBezTo>
                    <a:pt x="108" y="0"/>
                    <a:pt x="108" y="0"/>
                    <a:pt x="108" y="0"/>
                  </a:cubicBezTo>
                  <a:cubicBezTo>
                    <a:pt x="86" y="0"/>
                    <a:pt x="65" y="10"/>
                    <a:pt x="50" y="29"/>
                  </a:cubicBezTo>
                  <a:cubicBezTo>
                    <a:pt x="43" y="36"/>
                    <a:pt x="43" y="36"/>
                    <a:pt x="43" y="36"/>
                  </a:cubicBezTo>
                  <a:cubicBezTo>
                    <a:pt x="0" y="36"/>
                    <a:pt x="0" y="36"/>
                    <a:pt x="0" y="36"/>
                  </a:cubicBezTo>
                  <a:cubicBezTo>
                    <a:pt x="0" y="65"/>
                    <a:pt x="0" y="65"/>
                    <a:pt x="0" y="65"/>
                  </a:cubicBezTo>
                  <a:cubicBezTo>
                    <a:pt x="8" y="73"/>
                    <a:pt x="8" y="73"/>
                    <a:pt x="8" y="73"/>
                  </a:cubicBezTo>
                  <a:cubicBezTo>
                    <a:pt x="0" y="93"/>
                    <a:pt x="0" y="93"/>
                    <a:pt x="0" y="93"/>
                  </a:cubicBezTo>
                  <a:lnTo>
                    <a:pt x="19" y="112"/>
                  </a:lnTo>
                  <a:close/>
                  <a:moveTo>
                    <a:pt x="9" y="91"/>
                  </a:moveTo>
                  <a:cubicBezTo>
                    <a:pt x="14" y="79"/>
                    <a:pt x="14" y="79"/>
                    <a:pt x="14" y="79"/>
                  </a:cubicBezTo>
                  <a:cubicBezTo>
                    <a:pt x="33" y="98"/>
                    <a:pt x="33" y="98"/>
                    <a:pt x="33" y="98"/>
                  </a:cubicBezTo>
                  <a:cubicBezTo>
                    <a:pt x="21" y="103"/>
                    <a:pt x="21" y="103"/>
                    <a:pt x="21" y="103"/>
                  </a:cubicBezTo>
                  <a:lnTo>
                    <a:pt x="9" y="91"/>
                  </a:lnTo>
                  <a:close/>
                  <a:moveTo>
                    <a:pt x="68" y="104"/>
                  </a:moveTo>
                  <a:cubicBezTo>
                    <a:pt x="50" y="104"/>
                    <a:pt x="50" y="104"/>
                    <a:pt x="50" y="104"/>
                  </a:cubicBezTo>
                  <a:cubicBezTo>
                    <a:pt x="46" y="100"/>
                    <a:pt x="46" y="100"/>
                    <a:pt x="46" y="100"/>
                  </a:cubicBezTo>
                  <a:cubicBezTo>
                    <a:pt x="68" y="77"/>
                    <a:pt x="68" y="77"/>
                    <a:pt x="68" y="77"/>
                  </a:cubicBezTo>
                  <a:lnTo>
                    <a:pt x="68" y="104"/>
                  </a:lnTo>
                  <a:close/>
                  <a:moveTo>
                    <a:pt x="92" y="41"/>
                  </a:moveTo>
                  <a:cubicBezTo>
                    <a:pt x="71" y="20"/>
                    <a:pt x="71" y="20"/>
                    <a:pt x="71" y="20"/>
                  </a:cubicBezTo>
                  <a:cubicBezTo>
                    <a:pt x="81" y="13"/>
                    <a:pt x="92" y="9"/>
                    <a:pt x="104" y="8"/>
                  </a:cubicBezTo>
                  <a:cubicBezTo>
                    <a:pt x="103" y="20"/>
                    <a:pt x="99" y="31"/>
                    <a:pt x="92" y="41"/>
                  </a:cubicBezTo>
                  <a:close/>
                  <a:moveTo>
                    <a:pt x="55" y="34"/>
                  </a:moveTo>
                  <a:cubicBezTo>
                    <a:pt x="58" y="31"/>
                    <a:pt x="61" y="28"/>
                    <a:pt x="64" y="25"/>
                  </a:cubicBezTo>
                  <a:cubicBezTo>
                    <a:pt x="87" y="48"/>
                    <a:pt x="87" y="48"/>
                    <a:pt x="87" y="48"/>
                  </a:cubicBezTo>
                  <a:cubicBezTo>
                    <a:pt x="84" y="51"/>
                    <a:pt x="81" y="54"/>
                    <a:pt x="78" y="57"/>
                  </a:cubicBezTo>
                  <a:cubicBezTo>
                    <a:pt x="40" y="94"/>
                    <a:pt x="40" y="94"/>
                    <a:pt x="40" y="94"/>
                  </a:cubicBezTo>
                  <a:cubicBezTo>
                    <a:pt x="18" y="72"/>
                    <a:pt x="18" y="72"/>
                    <a:pt x="18" y="72"/>
                  </a:cubicBezTo>
                  <a:lnTo>
                    <a:pt x="55" y="34"/>
                  </a:lnTo>
                  <a:close/>
                  <a:moveTo>
                    <a:pt x="8" y="44"/>
                  </a:moveTo>
                  <a:cubicBezTo>
                    <a:pt x="35" y="44"/>
                    <a:pt x="35" y="44"/>
                    <a:pt x="35" y="44"/>
                  </a:cubicBezTo>
                  <a:cubicBezTo>
                    <a:pt x="12" y="66"/>
                    <a:pt x="12" y="66"/>
                    <a:pt x="12" y="66"/>
                  </a:cubicBezTo>
                  <a:cubicBezTo>
                    <a:pt x="8" y="62"/>
                    <a:pt x="8" y="62"/>
                    <a:pt x="8" y="62"/>
                  </a:cubicBezTo>
                  <a:lnTo>
                    <a:pt x="8" y="4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39" name="Oval 26"/>
            <p:cNvSpPr>
              <a:spLocks noChangeArrowheads="1"/>
            </p:cNvSpPr>
            <p:nvPr/>
          </p:nvSpPr>
          <p:spPr bwMode="auto">
            <a:xfrm>
              <a:off x="5418" y="1867"/>
              <a:ext cx="47" cy="4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130" name="Oval 129"/>
          <p:cNvSpPr/>
          <p:nvPr/>
        </p:nvSpPr>
        <p:spPr bwMode="auto">
          <a:xfrm>
            <a:off x="9932742" y="2386415"/>
            <a:ext cx="1679823" cy="1679823"/>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p:cNvSpPr/>
          <p:nvPr/>
        </p:nvSpPr>
        <p:spPr bwMode="auto">
          <a:xfrm>
            <a:off x="9813489" y="3090773"/>
            <a:ext cx="1936003" cy="8962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buClr>
                <a:srgbClr val="505050"/>
              </a:buClr>
              <a:defRPr/>
            </a:pPr>
            <a:r>
              <a:rPr lang="en-US" sz="1175" b="1"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Access</a:t>
            </a:r>
            <a:r>
              <a:rPr lang="en-US" sz="1175" dirty="0">
                <a:gradFill>
                  <a:gsLst>
                    <a:gs pos="1250">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open source code and samples</a:t>
            </a:r>
          </a:p>
        </p:txBody>
      </p:sp>
      <p:grpSp>
        <p:nvGrpSpPr>
          <p:cNvPr id="41" name="Group 29"/>
          <p:cNvGrpSpPr>
            <a:grpSpLocks noChangeAspect="1"/>
          </p:cNvGrpSpPr>
          <p:nvPr/>
        </p:nvGrpSpPr>
        <p:grpSpPr bwMode="auto">
          <a:xfrm>
            <a:off x="10670854" y="2657190"/>
            <a:ext cx="255196" cy="609981"/>
            <a:chOff x="6857" y="1707"/>
            <a:chExt cx="164" cy="392"/>
          </a:xfrm>
        </p:grpSpPr>
        <p:sp>
          <p:nvSpPr>
            <p:cNvPr id="43" name="Freeform 30"/>
            <p:cNvSpPr>
              <a:spLocks noEditPoints="1"/>
            </p:cNvSpPr>
            <p:nvPr/>
          </p:nvSpPr>
          <p:spPr bwMode="auto">
            <a:xfrm>
              <a:off x="6857" y="1707"/>
              <a:ext cx="164" cy="392"/>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4" name="Oval 31"/>
            <p:cNvSpPr>
              <a:spLocks noChangeArrowheads="1"/>
            </p:cNvSpPr>
            <p:nvPr/>
          </p:nvSpPr>
          <p:spPr bwMode="auto">
            <a:xfrm>
              <a:off x="6920" y="1756"/>
              <a:ext cx="38" cy="3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sp>
        <p:nvSpPr>
          <p:cNvPr id="4" name="Rectangle 3"/>
          <p:cNvSpPr/>
          <p:nvPr/>
        </p:nvSpPr>
        <p:spPr bwMode="auto">
          <a:xfrm>
            <a:off x="449016" y="5259720"/>
            <a:ext cx="2532508" cy="5531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567" dirty="0">
                <a:gradFill>
                  <a:gsLst>
                    <a:gs pos="0">
                      <a:srgbClr val="002050"/>
                    </a:gs>
                    <a:gs pos="100000">
                      <a:srgbClr val="002050"/>
                    </a:gs>
                  </a:gsLst>
                  <a:lin ang="5400000" scaled="0"/>
                </a:gradFill>
                <a:latin typeface="Segoe UI"/>
                <a:cs typeface="Segoe UI" pitchFamily="34" charset="0"/>
              </a:rPr>
              <a:t>Text/SMS</a:t>
            </a:r>
          </a:p>
        </p:txBody>
      </p:sp>
      <p:sp>
        <p:nvSpPr>
          <p:cNvPr id="120" name="Rectangle 119"/>
          <p:cNvSpPr/>
          <p:nvPr/>
        </p:nvSpPr>
        <p:spPr bwMode="auto">
          <a:xfrm>
            <a:off x="449016" y="5838578"/>
            <a:ext cx="2532508" cy="5531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567" dirty="0">
                <a:gradFill>
                  <a:gsLst>
                    <a:gs pos="0">
                      <a:srgbClr val="002050"/>
                    </a:gs>
                    <a:gs pos="100000">
                      <a:srgbClr val="002050"/>
                    </a:gs>
                  </a:gsLst>
                  <a:lin ang="5400000" scaled="0"/>
                </a:gradFill>
                <a:latin typeface="Segoe UI"/>
                <a:cs typeface="Segoe UI" pitchFamily="34" charset="0"/>
              </a:rPr>
              <a:t>Office 365 email</a:t>
            </a:r>
          </a:p>
        </p:txBody>
      </p:sp>
      <p:sp>
        <p:nvSpPr>
          <p:cNvPr id="126" name="Rectangle 125"/>
          <p:cNvSpPr/>
          <p:nvPr/>
        </p:nvSpPr>
        <p:spPr bwMode="auto">
          <a:xfrm>
            <a:off x="3062430" y="5259720"/>
            <a:ext cx="2782697" cy="5531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567" dirty="0">
                <a:gradFill>
                  <a:gsLst>
                    <a:gs pos="0">
                      <a:srgbClr val="002050"/>
                    </a:gs>
                    <a:gs pos="100000">
                      <a:srgbClr val="002050"/>
                    </a:gs>
                  </a:gsLst>
                  <a:lin ang="5400000" scaled="0"/>
                </a:gradFill>
                <a:latin typeface="Segoe UI"/>
                <a:cs typeface="Segoe UI" pitchFamily="34" charset="0"/>
              </a:rPr>
              <a:t>Skype</a:t>
            </a:r>
          </a:p>
        </p:txBody>
      </p:sp>
      <p:sp>
        <p:nvSpPr>
          <p:cNvPr id="129" name="Rectangle 128"/>
          <p:cNvSpPr/>
          <p:nvPr/>
        </p:nvSpPr>
        <p:spPr bwMode="auto">
          <a:xfrm>
            <a:off x="3062430" y="5838578"/>
            <a:ext cx="2782697" cy="5531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567" dirty="0">
                <a:gradFill>
                  <a:gsLst>
                    <a:gs pos="0">
                      <a:srgbClr val="002050"/>
                    </a:gs>
                    <a:gs pos="100000">
                      <a:srgbClr val="002050"/>
                    </a:gs>
                  </a:gsLst>
                  <a:lin ang="5400000" scaled="0"/>
                </a:gradFill>
                <a:latin typeface="Segoe UI"/>
                <a:cs typeface="Segoe UI" pitchFamily="34" charset="0"/>
              </a:rPr>
              <a:t>Facebook Messenger</a:t>
            </a:r>
          </a:p>
        </p:txBody>
      </p:sp>
      <p:sp>
        <p:nvSpPr>
          <p:cNvPr id="134" name="Rectangle 133"/>
          <p:cNvSpPr/>
          <p:nvPr/>
        </p:nvSpPr>
        <p:spPr bwMode="auto">
          <a:xfrm>
            <a:off x="5921149" y="5259720"/>
            <a:ext cx="1817016" cy="5531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567" dirty="0">
                <a:gradFill>
                  <a:gsLst>
                    <a:gs pos="0">
                      <a:srgbClr val="002050"/>
                    </a:gs>
                    <a:gs pos="100000">
                      <a:srgbClr val="002050"/>
                    </a:gs>
                  </a:gsLst>
                  <a:lin ang="5400000" scaled="0"/>
                </a:gradFill>
                <a:latin typeface="Segoe UI"/>
                <a:cs typeface="Segoe UI" pitchFamily="34" charset="0"/>
              </a:rPr>
              <a:t>Slack</a:t>
            </a:r>
          </a:p>
        </p:txBody>
      </p:sp>
      <p:sp>
        <p:nvSpPr>
          <p:cNvPr id="135" name="Rectangle 134"/>
          <p:cNvSpPr/>
          <p:nvPr/>
        </p:nvSpPr>
        <p:spPr bwMode="auto">
          <a:xfrm>
            <a:off x="5921149" y="5838578"/>
            <a:ext cx="1817016" cy="5531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567" dirty="0" err="1">
                <a:gradFill>
                  <a:gsLst>
                    <a:gs pos="0">
                      <a:srgbClr val="002050"/>
                    </a:gs>
                    <a:gs pos="100000">
                      <a:srgbClr val="002050"/>
                    </a:gs>
                  </a:gsLst>
                  <a:lin ang="5400000" scaled="0"/>
                </a:gradFill>
                <a:latin typeface="Segoe UI"/>
                <a:cs typeface="Segoe UI" pitchFamily="34" charset="0"/>
              </a:rPr>
              <a:t>Kik</a:t>
            </a:r>
            <a:endParaRPr lang="en-US" sz="1567" dirty="0">
              <a:gradFill>
                <a:gsLst>
                  <a:gs pos="0">
                    <a:srgbClr val="002050"/>
                  </a:gs>
                  <a:gs pos="100000">
                    <a:srgbClr val="002050"/>
                  </a:gs>
                </a:gsLst>
                <a:lin ang="5400000" scaled="0"/>
              </a:gradFill>
              <a:latin typeface="Segoe UI"/>
              <a:cs typeface="Segoe UI" pitchFamily="34" charset="0"/>
            </a:endParaRPr>
          </a:p>
        </p:txBody>
      </p:sp>
      <p:sp>
        <p:nvSpPr>
          <p:cNvPr id="139" name="Rectangle 138"/>
          <p:cNvSpPr/>
          <p:nvPr/>
        </p:nvSpPr>
        <p:spPr bwMode="auto">
          <a:xfrm>
            <a:off x="7808092" y="5259720"/>
            <a:ext cx="1790629" cy="5531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567" dirty="0">
                <a:gradFill>
                  <a:gsLst>
                    <a:gs pos="0">
                      <a:srgbClr val="002050"/>
                    </a:gs>
                    <a:gs pos="100000">
                      <a:srgbClr val="002050"/>
                    </a:gs>
                  </a:gsLst>
                  <a:lin ang="5400000" scaled="0"/>
                </a:gradFill>
                <a:latin typeface="Segoe UI"/>
                <a:cs typeface="Segoe UI" pitchFamily="34" charset="0"/>
              </a:rPr>
              <a:t>Teams</a:t>
            </a:r>
          </a:p>
        </p:txBody>
      </p:sp>
      <p:sp>
        <p:nvSpPr>
          <p:cNvPr id="140" name="Rectangle 139"/>
          <p:cNvSpPr/>
          <p:nvPr/>
        </p:nvSpPr>
        <p:spPr bwMode="auto">
          <a:xfrm>
            <a:off x="7808092" y="5838578"/>
            <a:ext cx="1790629" cy="5531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567" dirty="0">
                <a:gradFill>
                  <a:gsLst>
                    <a:gs pos="0">
                      <a:srgbClr val="002050"/>
                    </a:gs>
                    <a:gs pos="100000">
                      <a:srgbClr val="002050"/>
                    </a:gs>
                  </a:gsLst>
                  <a:lin ang="5400000" scaled="0"/>
                </a:gradFill>
                <a:latin typeface="Segoe UI"/>
                <a:cs typeface="Segoe UI" pitchFamily="34" charset="0"/>
              </a:rPr>
              <a:t>Cortana</a:t>
            </a:r>
          </a:p>
        </p:txBody>
      </p:sp>
      <p:sp>
        <p:nvSpPr>
          <p:cNvPr id="144" name="Rectangle 143"/>
          <p:cNvSpPr/>
          <p:nvPr/>
        </p:nvSpPr>
        <p:spPr bwMode="auto">
          <a:xfrm>
            <a:off x="9685599" y="5259720"/>
            <a:ext cx="2063895" cy="5531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567" dirty="0">
                <a:gradFill>
                  <a:gsLst>
                    <a:gs pos="0">
                      <a:srgbClr val="002050"/>
                    </a:gs>
                    <a:gs pos="100000">
                      <a:srgbClr val="002050"/>
                    </a:gs>
                  </a:gsLst>
                  <a:lin ang="5400000" scaled="0"/>
                </a:gradFill>
                <a:latin typeface="Segoe UI"/>
                <a:cs typeface="Segoe UI" pitchFamily="34" charset="0"/>
              </a:rPr>
              <a:t>Web Chat</a:t>
            </a:r>
          </a:p>
        </p:txBody>
      </p:sp>
      <p:sp>
        <p:nvSpPr>
          <p:cNvPr id="145" name="Rectangle 144"/>
          <p:cNvSpPr/>
          <p:nvPr/>
        </p:nvSpPr>
        <p:spPr bwMode="auto">
          <a:xfrm>
            <a:off x="9685598" y="5833134"/>
            <a:ext cx="2063895" cy="5531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567" dirty="0">
                <a:gradFill>
                  <a:gsLst>
                    <a:gs pos="0">
                      <a:srgbClr val="002050"/>
                    </a:gs>
                    <a:gs pos="100000">
                      <a:srgbClr val="002050"/>
                    </a:gs>
                  </a:gsLst>
                  <a:lin ang="5400000" scaled="0"/>
                </a:gradFill>
                <a:latin typeface="Segoe UI"/>
                <a:ea typeface="Segoe UI" pitchFamily="34" charset="0"/>
                <a:cs typeface="Segoe UI" pitchFamily="34" charset="0"/>
              </a:rPr>
              <a:t>Direct line</a:t>
            </a:r>
          </a:p>
        </p:txBody>
      </p:sp>
      <p:grpSp>
        <p:nvGrpSpPr>
          <p:cNvPr id="205" name="Group 204"/>
          <p:cNvGrpSpPr/>
          <p:nvPr/>
        </p:nvGrpSpPr>
        <p:grpSpPr>
          <a:xfrm>
            <a:off x="449016" y="5259720"/>
            <a:ext cx="555704" cy="553185"/>
            <a:chOff x="457201" y="5364956"/>
            <a:chExt cx="566928" cy="564358"/>
          </a:xfrm>
        </p:grpSpPr>
        <p:sp>
          <p:nvSpPr>
            <p:cNvPr id="123" name="Rectangle 122"/>
            <p:cNvSpPr/>
            <p:nvPr/>
          </p:nvSpPr>
          <p:spPr bwMode="auto">
            <a:xfrm>
              <a:off x="457201" y="5364956"/>
              <a:ext cx="566928" cy="564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Freeform: Shape 153"/>
            <p:cNvSpPr/>
            <p:nvPr/>
          </p:nvSpPr>
          <p:spPr bwMode="auto">
            <a:xfrm rot="5400000">
              <a:off x="595089" y="5491368"/>
              <a:ext cx="291152" cy="335346"/>
            </a:xfrm>
            <a:custGeom>
              <a:avLst/>
              <a:gdLst>
                <a:gd name="connsiteX0" fmla="*/ 531006 w 1614866"/>
                <a:gd name="connsiteY0" fmla="*/ 637098 h 1859984"/>
                <a:gd name="connsiteX1" fmla="*/ 619699 w 1614866"/>
                <a:gd name="connsiteY1" fmla="*/ 725791 h 1859984"/>
                <a:gd name="connsiteX2" fmla="*/ 708392 w 1614866"/>
                <a:gd name="connsiteY2" fmla="*/ 637098 h 1859984"/>
                <a:gd name="connsiteX3" fmla="*/ 619699 w 1614866"/>
                <a:gd name="connsiteY3" fmla="*/ 548405 h 1859984"/>
                <a:gd name="connsiteX4" fmla="*/ 531006 w 1614866"/>
                <a:gd name="connsiteY4" fmla="*/ 637098 h 1859984"/>
                <a:gd name="connsiteX5" fmla="*/ 531006 w 1614866"/>
                <a:gd name="connsiteY5" fmla="*/ 929991 h 1859984"/>
                <a:gd name="connsiteX6" fmla="*/ 619699 w 1614866"/>
                <a:gd name="connsiteY6" fmla="*/ 1018684 h 1859984"/>
                <a:gd name="connsiteX7" fmla="*/ 708392 w 1614866"/>
                <a:gd name="connsiteY7" fmla="*/ 929991 h 1859984"/>
                <a:gd name="connsiteX8" fmla="*/ 619699 w 1614866"/>
                <a:gd name="connsiteY8" fmla="*/ 841298 h 1859984"/>
                <a:gd name="connsiteX9" fmla="*/ 531006 w 1614866"/>
                <a:gd name="connsiteY9" fmla="*/ 929991 h 1859984"/>
                <a:gd name="connsiteX10" fmla="*/ 531006 w 1614866"/>
                <a:gd name="connsiteY10" fmla="*/ 1222886 h 1859984"/>
                <a:gd name="connsiteX11" fmla="*/ 619699 w 1614866"/>
                <a:gd name="connsiteY11" fmla="*/ 1311579 h 1859984"/>
                <a:gd name="connsiteX12" fmla="*/ 708392 w 1614866"/>
                <a:gd name="connsiteY12" fmla="*/ 1222886 h 1859984"/>
                <a:gd name="connsiteX13" fmla="*/ 619699 w 1614866"/>
                <a:gd name="connsiteY13" fmla="*/ 1134192 h 1859984"/>
                <a:gd name="connsiteX14" fmla="*/ 531006 w 1614866"/>
                <a:gd name="connsiteY14" fmla="*/ 1222886 h 1859984"/>
                <a:gd name="connsiteX15" fmla="*/ 0 w 1614866"/>
                <a:gd name="connsiteY15" fmla="*/ 1780870 h 1859984"/>
                <a:gd name="connsiteX16" fmla="*/ 0 w 1614866"/>
                <a:gd name="connsiteY16" fmla="*/ 79114 h 1859984"/>
                <a:gd name="connsiteX17" fmla="*/ 79114 w 1614866"/>
                <a:gd name="connsiteY17" fmla="*/ 0 h 1859984"/>
                <a:gd name="connsiteX18" fmla="*/ 1146313 w 1614866"/>
                <a:gd name="connsiteY18" fmla="*/ 0 h 1859984"/>
                <a:gd name="connsiteX19" fmla="*/ 1225428 w 1614866"/>
                <a:gd name="connsiteY19" fmla="*/ 79114 h 1859984"/>
                <a:gd name="connsiteX20" fmla="*/ 1225428 w 1614866"/>
                <a:gd name="connsiteY20" fmla="*/ 1216649 h 1859984"/>
                <a:gd name="connsiteX21" fmla="*/ 1614866 w 1614866"/>
                <a:gd name="connsiteY21" fmla="*/ 1591003 h 1859984"/>
                <a:gd name="connsiteX22" fmla="*/ 1225428 w 1614866"/>
                <a:gd name="connsiteY22" fmla="*/ 1591003 h 1859984"/>
                <a:gd name="connsiteX23" fmla="*/ 1225428 w 1614866"/>
                <a:gd name="connsiteY23" fmla="*/ 1780870 h 1859984"/>
                <a:gd name="connsiteX24" fmla="*/ 1146313 w 1614866"/>
                <a:gd name="connsiteY24" fmla="*/ 1859984 h 1859984"/>
                <a:gd name="connsiteX25" fmla="*/ 79114 w 1614866"/>
                <a:gd name="connsiteY25" fmla="*/ 1859984 h 1859984"/>
                <a:gd name="connsiteX26" fmla="*/ 0 w 1614866"/>
                <a:gd name="connsiteY26" fmla="*/ 1780870 h 185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14866" h="1859984">
                  <a:moveTo>
                    <a:pt x="531006" y="637098"/>
                  </a:moveTo>
                  <a:cubicBezTo>
                    <a:pt x="531006" y="686082"/>
                    <a:pt x="570715" y="725791"/>
                    <a:pt x="619699" y="725791"/>
                  </a:cubicBezTo>
                  <a:cubicBezTo>
                    <a:pt x="668683" y="725791"/>
                    <a:pt x="708392" y="686082"/>
                    <a:pt x="708392" y="637098"/>
                  </a:cubicBezTo>
                  <a:cubicBezTo>
                    <a:pt x="708392" y="588114"/>
                    <a:pt x="668683" y="548405"/>
                    <a:pt x="619699" y="548405"/>
                  </a:cubicBezTo>
                  <a:cubicBezTo>
                    <a:pt x="570715" y="548405"/>
                    <a:pt x="531006" y="588114"/>
                    <a:pt x="531006" y="637098"/>
                  </a:cubicBezTo>
                  <a:close/>
                  <a:moveTo>
                    <a:pt x="531006" y="929991"/>
                  </a:moveTo>
                  <a:cubicBezTo>
                    <a:pt x="531006" y="978975"/>
                    <a:pt x="570715" y="1018684"/>
                    <a:pt x="619699" y="1018684"/>
                  </a:cubicBezTo>
                  <a:cubicBezTo>
                    <a:pt x="668683" y="1018684"/>
                    <a:pt x="708392" y="978975"/>
                    <a:pt x="708392" y="929991"/>
                  </a:cubicBezTo>
                  <a:cubicBezTo>
                    <a:pt x="708392" y="881007"/>
                    <a:pt x="668683" y="841298"/>
                    <a:pt x="619699" y="841298"/>
                  </a:cubicBezTo>
                  <a:cubicBezTo>
                    <a:pt x="570715" y="841298"/>
                    <a:pt x="531006" y="881007"/>
                    <a:pt x="531006" y="929991"/>
                  </a:cubicBezTo>
                  <a:close/>
                  <a:moveTo>
                    <a:pt x="531006" y="1222886"/>
                  </a:moveTo>
                  <a:cubicBezTo>
                    <a:pt x="531006" y="1271870"/>
                    <a:pt x="570715" y="1311579"/>
                    <a:pt x="619699" y="1311579"/>
                  </a:cubicBezTo>
                  <a:cubicBezTo>
                    <a:pt x="668683" y="1311579"/>
                    <a:pt x="708392" y="1271870"/>
                    <a:pt x="708392" y="1222886"/>
                  </a:cubicBezTo>
                  <a:cubicBezTo>
                    <a:pt x="708392" y="1173901"/>
                    <a:pt x="668683" y="1134192"/>
                    <a:pt x="619699" y="1134192"/>
                  </a:cubicBezTo>
                  <a:cubicBezTo>
                    <a:pt x="570715" y="1134192"/>
                    <a:pt x="531006" y="1173901"/>
                    <a:pt x="531006" y="1222886"/>
                  </a:cubicBezTo>
                  <a:close/>
                  <a:moveTo>
                    <a:pt x="0" y="1780870"/>
                  </a:moveTo>
                  <a:lnTo>
                    <a:pt x="0" y="79114"/>
                  </a:lnTo>
                  <a:cubicBezTo>
                    <a:pt x="0" y="35421"/>
                    <a:pt x="35421" y="0"/>
                    <a:pt x="79114" y="0"/>
                  </a:cubicBezTo>
                  <a:lnTo>
                    <a:pt x="1146313" y="0"/>
                  </a:lnTo>
                  <a:cubicBezTo>
                    <a:pt x="1190006" y="0"/>
                    <a:pt x="1225428" y="35421"/>
                    <a:pt x="1225428" y="79114"/>
                  </a:cubicBezTo>
                  <a:lnTo>
                    <a:pt x="1225428" y="1216649"/>
                  </a:lnTo>
                  <a:lnTo>
                    <a:pt x="1614866" y="1591003"/>
                  </a:lnTo>
                  <a:lnTo>
                    <a:pt x="1225428" y="1591003"/>
                  </a:lnTo>
                  <a:lnTo>
                    <a:pt x="1225428" y="1780870"/>
                  </a:lnTo>
                  <a:cubicBezTo>
                    <a:pt x="1225428" y="1824563"/>
                    <a:pt x="1190006" y="1859984"/>
                    <a:pt x="1146313" y="1859984"/>
                  </a:cubicBezTo>
                  <a:lnTo>
                    <a:pt x="79114" y="1859984"/>
                  </a:lnTo>
                  <a:cubicBezTo>
                    <a:pt x="35421" y="1859984"/>
                    <a:pt x="0" y="1824563"/>
                    <a:pt x="0" y="178087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4" name="Group 203"/>
          <p:cNvGrpSpPr/>
          <p:nvPr/>
        </p:nvGrpSpPr>
        <p:grpSpPr>
          <a:xfrm>
            <a:off x="449016" y="5838578"/>
            <a:ext cx="555704" cy="553185"/>
            <a:chOff x="457201" y="5955506"/>
            <a:chExt cx="566928" cy="564358"/>
          </a:xfrm>
        </p:grpSpPr>
        <p:sp>
          <p:nvSpPr>
            <p:cNvPr id="124" name="Rectangle 123"/>
            <p:cNvSpPr/>
            <p:nvPr/>
          </p:nvSpPr>
          <p:spPr bwMode="auto">
            <a:xfrm>
              <a:off x="457201" y="5955506"/>
              <a:ext cx="566928" cy="564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5"/>
            <p:cNvSpPr>
              <a:spLocks noEditPoints="1"/>
            </p:cNvSpPr>
            <p:nvPr/>
          </p:nvSpPr>
          <p:spPr bwMode="auto">
            <a:xfrm>
              <a:off x="554038" y="6124575"/>
              <a:ext cx="363537" cy="220663"/>
            </a:xfrm>
            <a:custGeom>
              <a:avLst/>
              <a:gdLst>
                <a:gd name="T0" fmla="*/ 0 w 229"/>
                <a:gd name="T1" fmla="*/ 139 h 139"/>
                <a:gd name="T2" fmla="*/ 229 w 229"/>
                <a:gd name="T3" fmla="*/ 139 h 139"/>
                <a:gd name="T4" fmla="*/ 229 w 229"/>
                <a:gd name="T5" fmla="*/ 0 h 139"/>
                <a:gd name="T6" fmla="*/ 0 w 229"/>
                <a:gd name="T7" fmla="*/ 0 h 139"/>
                <a:gd name="T8" fmla="*/ 0 w 229"/>
                <a:gd name="T9" fmla="*/ 139 h 139"/>
                <a:gd name="T10" fmla="*/ 198 w 229"/>
                <a:gd name="T11" fmla="*/ 13 h 139"/>
                <a:gd name="T12" fmla="*/ 114 w 229"/>
                <a:gd name="T13" fmla="*/ 62 h 139"/>
                <a:gd name="T14" fmla="*/ 31 w 229"/>
                <a:gd name="T15" fmla="*/ 13 h 139"/>
                <a:gd name="T16" fmla="*/ 198 w 229"/>
                <a:gd name="T17" fmla="*/ 13 h 139"/>
                <a:gd name="T18" fmla="*/ 14 w 229"/>
                <a:gd name="T19" fmla="*/ 19 h 139"/>
                <a:gd name="T20" fmla="*/ 114 w 229"/>
                <a:gd name="T21" fmla="*/ 78 h 139"/>
                <a:gd name="T22" fmla="*/ 215 w 229"/>
                <a:gd name="T23" fmla="*/ 19 h 139"/>
                <a:gd name="T24" fmla="*/ 215 w 229"/>
                <a:gd name="T25" fmla="*/ 126 h 139"/>
                <a:gd name="T26" fmla="*/ 14 w 229"/>
                <a:gd name="T27" fmla="*/ 126 h 139"/>
                <a:gd name="T28" fmla="*/ 14 w 229"/>
                <a:gd name="T29" fmla="*/ 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139">
                  <a:moveTo>
                    <a:pt x="0" y="139"/>
                  </a:moveTo>
                  <a:lnTo>
                    <a:pt x="229" y="139"/>
                  </a:lnTo>
                  <a:lnTo>
                    <a:pt x="229" y="0"/>
                  </a:lnTo>
                  <a:lnTo>
                    <a:pt x="0" y="0"/>
                  </a:lnTo>
                  <a:lnTo>
                    <a:pt x="0" y="139"/>
                  </a:lnTo>
                  <a:close/>
                  <a:moveTo>
                    <a:pt x="198" y="13"/>
                  </a:moveTo>
                  <a:lnTo>
                    <a:pt x="114" y="62"/>
                  </a:lnTo>
                  <a:lnTo>
                    <a:pt x="31" y="13"/>
                  </a:lnTo>
                  <a:lnTo>
                    <a:pt x="198" y="13"/>
                  </a:lnTo>
                  <a:close/>
                  <a:moveTo>
                    <a:pt x="14" y="19"/>
                  </a:moveTo>
                  <a:lnTo>
                    <a:pt x="114" y="78"/>
                  </a:lnTo>
                  <a:lnTo>
                    <a:pt x="215" y="19"/>
                  </a:lnTo>
                  <a:lnTo>
                    <a:pt x="215" y="126"/>
                  </a:lnTo>
                  <a:lnTo>
                    <a:pt x="14" y="126"/>
                  </a:lnTo>
                  <a:lnTo>
                    <a:pt x="14" y="19"/>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nvGrpSpPr>
          <p:cNvPr id="207" name="Group 206"/>
          <p:cNvGrpSpPr/>
          <p:nvPr/>
        </p:nvGrpSpPr>
        <p:grpSpPr>
          <a:xfrm>
            <a:off x="3062432" y="5259720"/>
            <a:ext cx="555704" cy="553185"/>
            <a:chOff x="3123399" y="5364956"/>
            <a:chExt cx="566928" cy="564358"/>
          </a:xfrm>
        </p:grpSpPr>
        <p:sp>
          <p:nvSpPr>
            <p:cNvPr id="132" name="Rectangle 131"/>
            <p:cNvSpPr/>
            <p:nvPr/>
          </p:nvSpPr>
          <p:spPr bwMode="auto">
            <a:xfrm>
              <a:off x="3123399" y="5364956"/>
              <a:ext cx="566928" cy="564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39"/>
            <p:cNvGrpSpPr/>
            <p:nvPr/>
          </p:nvGrpSpPr>
          <p:grpSpPr>
            <a:xfrm>
              <a:off x="3225922" y="5465006"/>
              <a:ext cx="361882" cy="364257"/>
              <a:chOff x="8274050" y="-1585913"/>
              <a:chExt cx="725488" cy="730250"/>
            </a:xfrm>
            <a:solidFill>
              <a:schemeClr val="bg1"/>
            </a:solidFill>
          </p:grpSpPr>
          <p:sp>
            <p:nvSpPr>
              <p:cNvPr id="155" name="Freeform: Shape 154"/>
              <p:cNvSpPr>
                <a:spLocks/>
              </p:cNvSpPr>
              <p:nvPr/>
            </p:nvSpPr>
            <p:spPr bwMode="auto">
              <a:xfrm>
                <a:off x="8274050" y="-1585913"/>
                <a:ext cx="725488" cy="730250"/>
              </a:xfrm>
              <a:custGeom>
                <a:avLst/>
                <a:gdLst>
                  <a:gd name="connsiteX0" fmla="*/ 204265 w 725488"/>
                  <a:gd name="connsiteY0" fmla="*/ 52387 h 730250"/>
                  <a:gd name="connsiteX1" fmla="*/ 52388 w 725488"/>
                  <a:gd name="connsiteY1" fmla="*/ 204587 h 730250"/>
                  <a:gd name="connsiteX2" fmla="*/ 72198 w 725488"/>
                  <a:gd name="connsiteY2" fmla="*/ 280686 h 730250"/>
                  <a:gd name="connsiteX3" fmla="*/ 82103 w 725488"/>
                  <a:gd name="connsiteY3" fmla="*/ 297230 h 730250"/>
                  <a:gd name="connsiteX4" fmla="*/ 75500 w 725488"/>
                  <a:gd name="connsiteY4" fmla="*/ 313773 h 730250"/>
                  <a:gd name="connsiteX5" fmla="*/ 72198 w 725488"/>
                  <a:gd name="connsiteY5" fmla="*/ 366712 h 730250"/>
                  <a:gd name="connsiteX6" fmla="*/ 362744 w 725488"/>
                  <a:gd name="connsiteY6" fmla="*/ 657876 h 730250"/>
                  <a:gd name="connsiteX7" fmla="*/ 412269 w 725488"/>
                  <a:gd name="connsiteY7" fmla="*/ 654568 h 730250"/>
                  <a:gd name="connsiteX8" fmla="*/ 432079 w 725488"/>
                  <a:gd name="connsiteY8" fmla="*/ 651259 h 730250"/>
                  <a:gd name="connsiteX9" fmla="*/ 448588 w 725488"/>
                  <a:gd name="connsiteY9" fmla="*/ 661185 h 730250"/>
                  <a:gd name="connsiteX10" fmla="*/ 524526 w 725488"/>
                  <a:gd name="connsiteY10" fmla="*/ 681037 h 730250"/>
                  <a:gd name="connsiteX11" fmla="*/ 673101 w 725488"/>
                  <a:gd name="connsiteY11" fmla="*/ 528838 h 730250"/>
                  <a:gd name="connsiteX12" fmla="*/ 656593 w 725488"/>
                  <a:gd name="connsiteY12" fmla="*/ 452738 h 730250"/>
                  <a:gd name="connsiteX13" fmla="*/ 646688 w 725488"/>
                  <a:gd name="connsiteY13" fmla="*/ 436194 h 730250"/>
                  <a:gd name="connsiteX14" fmla="*/ 649989 w 725488"/>
                  <a:gd name="connsiteY14" fmla="*/ 416342 h 730250"/>
                  <a:gd name="connsiteX15" fmla="*/ 653291 w 725488"/>
                  <a:gd name="connsiteY15" fmla="*/ 366712 h 730250"/>
                  <a:gd name="connsiteX16" fmla="*/ 362744 w 725488"/>
                  <a:gd name="connsiteY16" fmla="*/ 72239 h 730250"/>
                  <a:gd name="connsiteX17" fmla="*/ 313220 w 725488"/>
                  <a:gd name="connsiteY17" fmla="*/ 78857 h 730250"/>
                  <a:gd name="connsiteX18" fmla="*/ 293410 w 725488"/>
                  <a:gd name="connsiteY18" fmla="*/ 82165 h 730250"/>
                  <a:gd name="connsiteX19" fmla="*/ 276901 w 725488"/>
                  <a:gd name="connsiteY19" fmla="*/ 72239 h 730250"/>
                  <a:gd name="connsiteX20" fmla="*/ 204265 w 725488"/>
                  <a:gd name="connsiteY20" fmla="*/ 52387 h 730250"/>
                  <a:gd name="connsiteX21" fmla="*/ 204456 w 725488"/>
                  <a:gd name="connsiteY21" fmla="*/ 0 h 730250"/>
                  <a:gd name="connsiteX22" fmla="*/ 303386 w 725488"/>
                  <a:gd name="connsiteY22" fmla="*/ 26434 h 730250"/>
                  <a:gd name="connsiteX23" fmla="*/ 362744 w 725488"/>
                  <a:gd name="connsiteY23" fmla="*/ 23130 h 730250"/>
                  <a:gd name="connsiteX24" fmla="*/ 705702 w 725488"/>
                  <a:gd name="connsiteY24" fmla="*/ 366777 h 730250"/>
                  <a:gd name="connsiteX25" fmla="*/ 699107 w 725488"/>
                  <a:gd name="connsiteY25" fmla="*/ 426255 h 730250"/>
                  <a:gd name="connsiteX26" fmla="*/ 725488 w 725488"/>
                  <a:gd name="connsiteY26" fmla="*/ 528688 h 730250"/>
                  <a:gd name="connsiteX27" fmla="*/ 524330 w 725488"/>
                  <a:gd name="connsiteY27" fmla="*/ 730250 h 730250"/>
                  <a:gd name="connsiteX28" fmla="*/ 422102 w 725488"/>
                  <a:gd name="connsiteY28" fmla="*/ 703816 h 730250"/>
                  <a:gd name="connsiteX29" fmla="*/ 362744 w 725488"/>
                  <a:gd name="connsiteY29" fmla="*/ 710424 h 730250"/>
                  <a:gd name="connsiteX30" fmla="*/ 19786 w 725488"/>
                  <a:gd name="connsiteY30" fmla="*/ 366777 h 730250"/>
                  <a:gd name="connsiteX31" fmla="*/ 26382 w 725488"/>
                  <a:gd name="connsiteY31" fmla="*/ 303996 h 730250"/>
                  <a:gd name="connsiteX32" fmla="*/ 0 w 725488"/>
                  <a:gd name="connsiteY32" fmla="*/ 204867 h 730250"/>
                  <a:gd name="connsiteX33" fmla="*/ 204456 w 725488"/>
                  <a:gd name="connsiteY33" fmla="*/ 0 h 73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5488" h="730250">
                    <a:moveTo>
                      <a:pt x="204265" y="52387"/>
                    </a:moveTo>
                    <a:cubicBezTo>
                      <a:pt x="118421" y="52387"/>
                      <a:pt x="52388" y="121869"/>
                      <a:pt x="52388" y="204587"/>
                    </a:cubicBezTo>
                    <a:cubicBezTo>
                      <a:pt x="52388" y="231056"/>
                      <a:pt x="58992" y="257525"/>
                      <a:pt x="72198" y="280686"/>
                    </a:cubicBezTo>
                    <a:cubicBezTo>
                      <a:pt x="72198" y="280686"/>
                      <a:pt x="72198" y="280686"/>
                      <a:pt x="82103" y="297230"/>
                    </a:cubicBezTo>
                    <a:cubicBezTo>
                      <a:pt x="82103" y="297230"/>
                      <a:pt x="82103" y="297230"/>
                      <a:pt x="75500" y="313773"/>
                    </a:cubicBezTo>
                    <a:cubicBezTo>
                      <a:pt x="75500" y="330317"/>
                      <a:pt x="72198" y="350169"/>
                      <a:pt x="72198" y="366712"/>
                    </a:cubicBezTo>
                    <a:cubicBezTo>
                      <a:pt x="72198" y="528838"/>
                      <a:pt x="204265" y="657876"/>
                      <a:pt x="362744" y="657876"/>
                    </a:cubicBezTo>
                    <a:cubicBezTo>
                      <a:pt x="382554" y="657876"/>
                      <a:pt x="399063" y="654568"/>
                      <a:pt x="412269" y="654568"/>
                    </a:cubicBezTo>
                    <a:cubicBezTo>
                      <a:pt x="412269" y="654568"/>
                      <a:pt x="412269" y="654568"/>
                      <a:pt x="432079" y="651259"/>
                    </a:cubicBezTo>
                    <a:cubicBezTo>
                      <a:pt x="432079" y="651259"/>
                      <a:pt x="432079" y="651259"/>
                      <a:pt x="448588" y="661185"/>
                    </a:cubicBezTo>
                    <a:cubicBezTo>
                      <a:pt x="471699" y="674420"/>
                      <a:pt x="498113" y="681037"/>
                      <a:pt x="524526" y="681037"/>
                    </a:cubicBezTo>
                    <a:cubicBezTo>
                      <a:pt x="607068" y="681037"/>
                      <a:pt x="673101" y="611555"/>
                      <a:pt x="673101" y="528838"/>
                    </a:cubicBezTo>
                    <a:cubicBezTo>
                      <a:pt x="673101" y="502368"/>
                      <a:pt x="666498" y="475899"/>
                      <a:pt x="656593" y="452738"/>
                    </a:cubicBezTo>
                    <a:cubicBezTo>
                      <a:pt x="656593" y="452738"/>
                      <a:pt x="656593" y="452738"/>
                      <a:pt x="646688" y="436194"/>
                    </a:cubicBezTo>
                    <a:cubicBezTo>
                      <a:pt x="646688" y="436194"/>
                      <a:pt x="646688" y="436194"/>
                      <a:pt x="649989" y="416342"/>
                    </a:cubicBezTo>
                    <a:cubicBezTo>
                      <a:pt x="653291" y="399799"/>
                      <a:pt x="653291" y="383255"/>
                      <a:pt x="653291" y="366712"/>
                    </a:cubicBezTo>
                    <a:cubicBezTo>
                      <a:pt x="653291" y="204587"/>
                      <a:pt x="524526" y="72239"/>
                      <a:pt x="362744" y="72239"/>
                    </a:cubicBezTo>
                    <a:cubicBezTo>
                      <a:pt x="346236" y="72239"/>
                      <a:pt x="329728" y="75548"/>
                      <a:pt x="313220" y="78857"/>
                    </a:cubicBezTo>
                    <a:cubicBezTo>
                      <a:pt x="313220" y="78857"/>
                      <a:pt x="313220" y="78857"/>
                      <a:pt x="293410" y="82165"/>
                    </a:cubicBezTo>
                    <a:cubicBezTo>
                      <a:pt x="293410" y="82165"/>
                      <a:pt x="293410" y="82165"/>
                      <a:pt x="276901" y="72239"/>
                    </a:cubicBezTo>
                    <a:cubicBezTo>
                      <a:pt x="257091" y="59004"/>
                      <a:pt x="230678" y="52387"/>
                      <a:pt x="204265" y="52387"/>
                    </a:cubicBezTo>
                    <a:close/>
                    <a:moveTo>
                      <a:pt x="204456" y="0"/>
                    </a:moveTo>
                    <a:cubicBezTo>
                      <a:pt x="240730" y="0"/>
                      <a:pt x="273707" y="9913"/>
                      <a:pt x="303386" y="26434"/>
                    </a:cubicBezTo>
                    <a:cubicBezTo>
                      <a:pt x="323172" y="23130"/>
                      <a:pt x="342958" y="23130"/>
                      <a:pt x="362744" y="23130"/>
                    </a:cubicBezTo>
                    <a:cubicBezTo>
                      <a:pt x="550711" y="23130"/>
                      <a:pt x="705702" y="175128"/>
                      <a:pt x="705702" y="366777"/>
                    </a:cubicBezTo>
                    <a:cubicBezTo>
                      <a:pt x="705702" y="386603"/>
                      <a:pt x="702404" y="406429"/>
                      <a:pt x="699107" y="426255"/>
                    </a:cubicBezTo>
                    <a:cubicBezTo>
                      <a:pt x="718893" y="455993"/>
                      <a:pt x="725488" y="489036"/>
                      <a:pt x="725488" y="528688"/>
                    </a:cubicBezTo>
                    <a:cubicBezTo>
                      <a:pt x="725488" y="641034"/>
                      <a:pt x="636451" y="730250"/>
                      <a:pt x="524330" y="730250"/>
                    </a:cubicBezTo>
                    <a:cubicBezTo>
                      <a:pt x="488056" y="730250"/>
                      <a:pt x="451781" y="720337"/>
                      <a:pt x="422102" y="703816"/>
                    </a:cubicBezTo>
                    <a:cubicBezTo>
                      <a:pt x="402316" y="707120"/>
                      <a:pt x="382530" y="710424"/>
                      <a:pt x="362744" y="710424"/>
                    </a:cubicBezTo>
                    <a:cubicBezTo>
                      <a:pt x="174777" y="710424"/>
                      <a:pt x="19786" y="555122"/>
                      <a:pt x="19786" y="366777"/>
                    </a:cubicBezTo>
                    <a:cubicBezTo>
                      <a:pt x="19786" y="343647"/>
                      <a:pt x="23084" y="323821"/>
                      <a:pt x="26382" y="303996"/>
                    </a:cubicBezTo>
                    <a:cubicBezTo>
                      <a:pt x="9893" y="277561"/>
                      <a:pt x="0" y="241214"/>
                      <a:pt x="0" y="204867"/>
                    </a:cubicBezTo>
                    <a:cubicBezTo>
                      <a:pt x="0" y="92520"/>
                      <a:pt x="89037" y="0"/>
                      <a:pt x="2044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noAutofit/>
              </a:bodyPr>
              <a:lstStyle/>
              <a:p>
                <a:pPr defTabSz="914192">
                  <a:defRPr/>
                </a:pPr>
                <a:endParaRPr lang="en-US" sz="1765">
                  <a:solidFill>
                    <a:srgbClr val="505050"/>
                  </a:solidFill>
                  <a:latin typeface="Segoe UI"/>
                </a:endParaRPr>
              </a:p>
            </p:txBody>
          </p:sp>
          <p:sp>
            <p:nvSpPr>
              <p:cNvPr id="37" name="Freeform 11"/>
              <p:cNvSpPr>
                <a:spLocks/>
              </p:cNvSpPr>
              <p:nvPr/>
            </p:nvSpPr>
            <p:spPr bwMode="auto">
              <a:xfrm>
                <a:off x="8467725" y="-1430338"/>
                <a:ext cx="336550" cy="422275"/>
              </a:xfrm>
              <a:custGeom>
                <a:avLst/>
                <a:gdLst>
                  <a:gd name="T0" fmla="*/ 70 w 102"/>
                  <a:gd name="T1" fmla="*/ 54 h 128"/>
                  <a:gd name="T2" fmla="*/ 47 w 102"/>
                  <a:gd name="T3" fmla="*/ 49 h 128"/>
                  <a:gd name="T4" fmla="*/ 28 w 102"/>
                  <a:gd name="T5" fmla="*/ 35 h 128"/>
                  <a:gd name="T6" fmla="*/ 47 w 102"/>
                  <a:gd name="T7" fmla="*/ 20 h 128"/>
                  <a:gd name="T8" fmla="*/ 84 w 102"/>
                  <a:gd name="T9" fmla="*/ 39 h 128"/>
                  <a:gd name="T10" fmla="*/ 97 w 102"/>
                  <a:gd name="T11" fmla="*/ 28 h 128"/>
                  <a:gd name="T12" fmla="*/ 49 w 102"/>
                  <a:gd name="T13" fmla="*/ 0 h 128"/>
                  <a:gd name="T14" fmla="*/ 1 w 102"/>
                  <a:gd name="T15" fmla="*/ 37 h 128"/>
                  <a:gd name="T16" fmla="*/ 31 w 102"/>
                  <a:gd name="T17" fmla="*/ 70 h 128"/>
                  <a:gd name="T18" fmla="*/ 62 w 102"/>
                  <a:gd name="T19" fmla="*/ 78 h 128"/>
                  <a:gd name="T20" fmla="*/ 74 w 102"/>
                  <a:gd name="T21" fmla="*/ 91 h 128"/>
                  <a:gd name="T22" fmla="*/ 51 w 102"/>
                  <a:gd name="T23" fmla="*/ 108 h 128"/>
                  <a:gd name="T24" fmla="*/ 12 w 102"/>
                  <a:gd name="T25" fmla="*/ 85 h 128"/>
                  <a:gd name="T26" fmla="*/ 0 w 102"/>
                  <a:gd name="T27" fmla="*/ 96 h 128"/>
                  <a:gd name="T28" fmla="*/ 51 w 102"/>
                  <a:gd name="T29" fmla="*/ 128 h 128"/>
                  <a:gd name="T30" fmla="*/ 102 w 102"/>
                  <a:gd name="T31" fmla="*/ 89 h 128"/>
                  <a:gd name="T32" fmla="*/ 70 w 102"/>
                  <a:gd name="T33"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28">
                    <a:moveTo>
                      <a:pt x="70" y="54"/>
                    </a:moveTo>
                    <a:cubicBezTo>
                      <a:pt x="47" y="49"/>
                      <a:pt x="47" y="49"/>
                      <a:pt x="47" y="49"/>
                    </a:cubicBezTo>
                    <a:cubicBezTo>
                      <a:pt x="38" y="46"/>
                      <a:pt x="28" y="44"/>
                      <a:pt x="28" y="35"/>
                    </a:cubicBezTo>
                    <a:cubicBezTo>
                      <a:pt x="28" y="27"/>
                      <a:pt x="35" y="20"/>
                      <a:pt x="47" y="20"/>
                    </a:cubicBezTo>
                    <a:cubicBezTo>
                      <a:pt x="74" y="20"/>
                      <a:pt x="72" y="39"/>
                      <a:pt x="84" y="39"/>
                    </a:cubicBezTo>
                    <a:cubicBezTo>
                      <a:pt x="91" y="39"/>
                      <a:pt x="97" y="35"/>
                      <a:pt x="97" y="28"/>
                    </a:cubicBezTo>
                    <a:cubicBezTo>
                      <a:pt x="97" y="12"/>
                      <a:pt x="71" y="0"/>
                      <a:pt x="49" y="0"/>
                    </a:cubicBezTo>
                    <a:cubicBezTo>
                      <a:pt x="26" y="0"/>
                      <a:pt x="1" y="10"/>
                      <a:pt x="1" y="37"/>
                    </a:cubicBezTo>
                    <a:cubicBezTo>
                      <a:pt x="1" y="50"/>
                      <a:pt x="6" y="64"/>
                      <a:pt x="31" y="70"/>
                    </a:cubicBezTo>
                    <a:cubicBezTo>
                      <a:pt x="62" y="78"/>
                      <a:pt x="62" y="78"/>
                      <a:pt x="62" y="78"/>
                    </a:cubicBezTo>
                    <a:cubicBezTo>
                      <a:pt x="72" y="80"/>
                      <a:pt x="74" y="86"/>
                      <a:pt x="74" y="91"/>
                    </a:cubicBezTo>
                    <a:cubicBezTo>
                      <a:pt x="74" y="99"/>
                      <a:pt x="66" y="108"/>
                      <a:pt x="51" y="108"/>
                    </a:cubicBezTo>
                    <a:cubicBezTo>
                      <a:pt x="23" y="108"/>
                      <a:pt x="27" y="85"/>
                      <a:pt x="12" y="85"/>
                    </a:cubicBezTo>
                    <a:cubicBezTo>
                      <a:pt x="6" y="85"/>
                      <a:pt x="0" y="90"/>
                      <a:pt x="0" y="96"/>
                    </a:cubicBezTo>
                    <a:cubicBezTo>
                      <a:pt x="0" y="110"/>
                      <a:pt x="16" y="128"/>
                      <a:pt x="51" y="128"/>
                    </a:cubicBezTo>
                    <a:cubicBezTo>
                      <a:pt x="85" y="128"/>
                      <a:pt x="102" y="111"/>
                      <a:pt x="102" y="89"/>
                    </a:cubicBezTo>
                    <a:cubicBezTo>
                      <a:pt x="102" y="74"/>
                      <a:pt x="95" y="59"/>
                      <a:pt x="7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grpSp>
        <p:nvGrpSpPr>
          <p:cNvPr id="203" name="Group 202"/>
          <p:cNvGrpSpPr/>
          <p:nvPr/>
        </p:nvGrpSpPr>
        <p:grpSpPr>
          <a:xfrm>
            <a:off x="3062432" y="5838578"/>
            <a:ext cx="555704" cy="553185"/>
            <a:chOff x="3123399" y="5955506"/>
            <a:chExt cx="566928" cy="564358"/>
          </a:xfrm>
        </p:grpSpPr>
        <p:sp>
          <p:nvSpPr>
            <p:cNvPr id="133" name="Rectangle 132"/>
            <p:cNvSpPr/>
            <p:nvPr/>
          </p:nvSpPr>
          <p:spPr bwMode="auto">
            <a:xfrm>
              <a:off x="3123399" y="5955506"/>
              <a:ext cx="566928" cy="564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Freeform: Shape 158"/>
            <p:cNvSpPr/>
            <p:nvPr/>
          </p:nvSpPr>
          <p:spPr bwMode="auto">
            <a:xfrm rot="5400000">
              <a:off x="3234950" y="6079151"/>
              <a:ext cx="347207" cy="345943"/>
            </a:xfrm>
            <a:custGeom>
              <a:avLst/>
              <a:gdLst>
                <a:gd name="connsiteX0" fmla="*/ 456457 w 1359000"/>
                <a:gd name="connsiteY0" fmla="*/ 735328 h 1354052"/>
                <a:gd name="connsiteX1" fmla="*/ 869206 w 1359000"/>
                <a:gd name="connsiteY1" fmla="*/ 1097278 h 1354052"/>
                <a:gd name="connsiteX2" fmla="*/ 648544 w 1359000"/>
                <a:gd name="connsiteY2" fmla="*/ 754378 h 1354052"/>
                <a:gd name="connsiteX3" fmla="*/ 902544 w 1359000"/>
                <a:gd name="connsiteY3" fmla="*/ 622615 h 1354052"/>
                <a:gd name="connsiteX4" fmla="*/ 502494 w 1359000"/>
                <a:gd name="connsiteY4" fmla="*/ 260665 h 1354052"/>
                <a:gd name="connsiteX5" fmla="*/ 715219 w 1359000"/>
                <a:gd name="connsiteY5" fmla="*/ 609915 h 1354052"/>
                <a:gd name="connsiteX6" fmla="*/ 0 w 1359000"/>
                <a:gd name="connsiteY6" fmla="*/ 677026 h 1354052"/>
                <a:gd name="connsiteX7" fmla="*/ 636518 w 1359000"/>
                <a:gd name="connsiteY7" fmla="*/ 0 h 1354052"/>
                <a:gd name="connsiteX8" fmla="*/ 1273036 w 1359000"/>
                <a:gd name="connsiteY8" fmla="*/ 677026 h 1354052"/>
                <a:gd name="connsiteX9" fmla="*/ 1260104 w 1359000"/>
                <a:gd name="connsiteY9" fmla="*/ 813471 h 1354052"/>
                <a:gd name="connsiteX10" fmla="*/ 1236373 w 1359000"/>
                <a:gd name="connsiteY10" fmla="*/ 894786 h 1354052"/>
                <a:gd name="connsiteX11" fmla="*/ 1359000 w 1359000"/>
                <a:gd name="connsiteY11" fmla="*/ 1103105 h 1354052"/>
                <a:gd name="connsiteX12" fmla="*/ 1127446 w 1359000"/>
                <a:gd name="connsiteY12" fmla="*/ 1103105 h 1354052"/>
                <a:gd name="connsiteX13" fmla="*/ 1086604 w 1359000"/>
                <a:gd name="connsiteY13" fmla="*/ 1155756 h 1354052"/>
                <a:gd name="connsiteX14" fmla="*/ 636518 w 1359000"/>
                <a:gd name="connsiteY14" fmla="*/ 1354052 h 1354052"/>
                <a:gd name="connsiteX15" fmla="*/ 0 w 1359000"/>
                <a:gd name="connsiteY15" fmla="*/ 677026 h 135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000" h="1354052">
                  <a:moveTo>
                    <a:pt x="456457" y="735328"/>
                  </a:moveTo>
                  <a:lnTo>
                    <a:pt x="869206" y="1097278"/>
                  </a:lnTo>
                  <a:lnTo>
                    <a:pt x="648544" y="754378"/>
                  </a:lnTo>
                  <a:lnTo>
                    <a:pt x="902544" y="622615"/>
                  </a:lnTo>
                  <a:lnTo>
                    <a:pt x="502494" y="260665"/>
                  </a:lnTo>
                  <a:lnTo>
                    <a:pt x="715219" y="609915"/>
                  </a:lnTo>
                  <a:close/>
                  <a:moveTo>
                    <a:pt x="0" y="677026"/>
                  </a:moveTo>
                  <a:cubicBezTo>
                    <a:pt x="0" y="303115"/>
                    <a:pt x="284979" y="0"/>
                    <a:pt x="636518" y="0"/>
                  </a:cubicBezTo>
                  <a:cubicBezTo>
                    <a:pt x="988057" y="0"/>
                    <a:pt x="1273036" y="303115"/>
                    <a:pt x="1273036" y="677026"/>
                  </a:cubicBezTo>
                  <a:cubicBezTo>
                    <a:pt x="1273036" y="723765"/>
                    <a:pt x="1268583" y="769398"/>
                    <a:pt x="1260104" y="813471"/>
                  </a:cubicBezTo>
                  <a:lnTo>
                    <a:pt x="1236373" y="894786"/>
                  </a:lnTo>
                  <a:lnTo>
                    <a:pt x="1359000" y="1103105"/>
                  </a:lnTo>
                  <a:lnTo>
                    <a:pt x="1127446" y="1103105"/>
                  </a:lnTo>
                  <a:lnTo>
                    <a:pt x="1086604" y="1155756"/>
                  </a:lnTo>
                  <a:cubicBezTo>
                    <a:pt x="971417" y="1278273"/>
                    <a:pt x="812287" y="1354052"/>
                    <a:pt x="636518" y="1354052"/>
                  </a:cubicBezTo>
                  <a:cubicBezTo>
                    <a:pt x="284979" y="1354052"/>
                    <a:pt x="0" y="1050937"/>
                    <a:pt x="0" y="67702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2" name="Group 201"/>
          <p:cNvGrpSpPr/>
          <p:nvPr/>
        </p:nvGrpSpPr>
        <p:grpSpPr>
          <a:xfrm>
            <a:off x="5921149" y="5838578"/>
            <a:ext cx="555704" cy="553185"/>
            <a:chOff x="6039853" y="5955506"/>
            <a:chExt cx="566928" cy="564358"/>
          </a:xfrm>
        </p:grpSpPr>
        <p:sp>
          <p:nvSpPr>
            <p:cNvPr id="137" name="Rectangle 136"/>
            <p:cNvSpPr/>
            <p:nvPr/>
          </p:nvSpPr>
          <p:spPr bwMode="auto">
            <a:xfrm>
              <a:off x="6039853" y="5955506"/>
              <a:ext cx="566928" cy="564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55"/>
            <p:cNvPicPr>
              <a:picLocks noChangeAspect="1"/>
            </p:cNvPicPr>
            <p:nvPr/>
          </p:nvPicPr>
          <p:blipFill rotWithShape="1">
            <a:blip r:embed="rId5"/>
            <a:srcRect l="13544" t="20610" r="13544" b="20610"/>
            <a:stretch/>
          </p:blipFill>
          <p:spPr>
            <a:xfrm>
              <a:off x="6096304" y="6117880"/>
              <a:ext cx="454026" cy="239610"/>
            </a:xfrm>
            <a:prstGeom prst="rect">
              <a:avLst/>
            </a:prstGeom>
          </p:spPr>
        </p:pic>
      </p:grpSp>
      <p:grpSp>
        <p:nvGrpSpPr>
          <p:cNvPr id="200" name="Group 199"/>
          <p:cNvGrpSpPr/>
          <p:nvPr/>
        </p:nvGrpSpPr>
        <p:grpSpPr>
          <a:xfrm>
            <a:off x="7808091" y="5259720"/>
            <a:ext cx="555704" cy="553185"/>
            <a:chOff x="7964906" y="5364956"/>
            <a:chExt cx="566928" cy="564358"/>
          </a:xfrm>
        </p:grpSpPr>
        <p:sp>
          <p:nvSpPr>
            <p:cNvPr id="141" name="Rectangle 140"/>
            <p:cNvSpPr/>
            <p:nvPr/>
          </p:nvSpPr>
          <p:spPr bwMode="auto">
            <a:xfrm>
              <a:off x="7964906" y="5364956"/>
              <a:ext cx="566928" cy="564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2" name="Group 161"/>
            <p:cNvGrpSpPr/>
            <p:nvPr/>
          </p:nvGrpSpPr>
          <p:grpSpPr>
            <a:xfrm>
              <a:off x="8069661" y="5444148"/>
              <a:ext cx="357419" cy="405975"/>
              <a:chOff x="6845300" y="2941638"/>
              <a:chExt cx="1682750" cy="1911350"/>
            </a:xfrm>
          </p:grpSpPr>
          <p:sp>
            <p:nvSpPr>
              <p:cNvPr id="60" name="Freeform 23"/>
              <p:cNvSpPr>
                <a:spLocks/>
              </p:cNvSpPr>
              <p:nvPr/>
            </p:nvSpPr>
            <p:spPr bwMode="auto">
              <a:xfrm>
                <a:off x="6845300" y="2941638"/>
                <a:ext cx="1682750" cy="1911350"/>
              </a:xfrm>
              <a:custGeom>
                <a:avLst/>
                <a:gdLst>
                  <a:gd name="T0" fmla="*/ 413 w 514"/>
                  <a:gd name="T1" fmla="*/ 0 h 584"/>
                  <a:gd name="T2" fmla="*/ 101 w 514"/>
                  <a:gd name="T3" fmla="*/ 0 h 584"/>
                  <a:gd name="T4" fmla="*/ 0 w 514"/>
                  <a:gd name="T5" fmla="*/ 101 h 584"/>
                  <a:gd name="T6" fmla="*/ 0 w 514"/>
                  <a:gd name="T7" fmla="*/ 403 h 584"/>
                  <a:gd name="T8" fmla="*/ 101 w 514"/>
                  <a:gd name="T9" fmla="*/ 504 h 584"/>
                  <a:gd name="T10" fmla="*/ 211 w 514"/>
                  <a:gd name="T11" fmla="*/ 504 h 584"/>
                  <a:gd name="T12" fmla="*/ 257 w 514"/>
                  <a:gd name="T13" fmla="*/ 584 h 584"/>
                  <a:gd name="T14" fmla="*/ 303 w 514"/>
                  <a:gd name="T15" fmla="*/ 504 h 584"/>
                  <a:gd name="T16" fmla="*/ 413 w 514"/>
                  <a:gd name="T17" fmla="*/ 504 h 584"/>
                  <a:gd name="T18" fmla="*/ 514 w 514"/>
                  <a:gd name="T19" fmla="*/ 403 h 584"/>
                  <a:gd name="T20" fmla="*/ 514 w 514"/>
                  <a:gd name="T21" fmla="*/ 101 h 584"/>
                  <a:gd name="T22" fmla="*/ 413 w 514"/>
                  <a:gd name="T23"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584">
                    <a:moveTo>
                      <a:pt x="413" y="0"/>
                    </a:moveTo>
                    <a:cubicBezTo>
                      <a:pt x="101" y="0"/>
                      <a:pt x="101" y="0"/>
                      <a:pt x="101" y="0"/>
                    </a:cubicBezTo>
                    <a:cubicBezTo>
                      <a:pt x="45" y="0"/>
                      <a:pt x="0" y="45"/>
                      <a:pt x="0" y="101"/>
                    </a:cubicBezTo>
                    <a:cubicBezTo>
                      <a:pt x="0" y="403"/>
                      <a:pt x="0" y="403"/>
                      <a:pt x="0" y="403"/>
                    </a:cubicBezTo>
                    <a:cubicBezTo>
                      <a:pt x="0" y="459"/>
                      <a:pt x="45" y="504"/>
                      <a:pt x="101" y="504"/>
                    </a:cubicBezTo>
                    <a:cubicBezTo>
                      <a:pt x="211" y="504"/>
                      <a:pt x="211" y="504"/>
                      <a:pt x="211" y="504"/>
                    </a:cubicBezTo>
                    <a:cubicBezTo>
                      <a:pt x="257" y="584"/>
                      <a:pt x="257" y="584"/>
                      <a:pt x="257" y="584"/>
                    </a:cubicBezTo>
                    <a:cubicBezTo>
                      <a:pt x="303" y="504"/>
                      <a:pt x="303" y="504"/>
                      <a:pt x="303" y="504"/>
                    </a:cubicBezTo>
                    <a:cubicBezTo>
                      <a:pt x="413" y="504"/>
                      <a:pt x="413" y="504"/>
                      <a:pt x="413" y="504"/>
                    </a:cubicBezTo>
                    <a:cubicBezTo>
                      <a:pt x="469" y="504"/>
                      <a:pt x="514" y="459"/>
                      <a:pt x="514" y="403"/>
                    </a:cubicBezTo>
                    <a:cubicBezTo>
                      <a:pt x="514" y="101"/>
                      <a:pt x="514" y="101"/>
                      <a:pt x="514" y="101"/>
                    </a:cubicBezTo>
                    <a:cubicBezTo>
                      <a:pt x="514" y="45"/>
                      <a:pt x="469" y="0"/>
                      <a:pt x="413" y="0"/>
                    </a:cubicBezTo>
                    <a:close/>
                  </a:path>
                </a:pathLst>
              </a:custGeom>
              <a:solidFill>
                <a:schemeClr val="bg1"/>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61" name="Freeform 24"/>
              <p:cNvSpPr>
                <a:spLocks noEditPoints="1"/>
              </p:cNvSpPr>
              <p:nvPr/>
            </p:nvSpPr>
            <p:spPr bwMode="auto">
              <a:xfrm>
                <a:off x="7356475" y="3173413"/>
                <a:ext cx="660400" cy="661988"/>
              </a:xfrm>
              <a:custGeom>
                <a:avLst/>
                <a:gdLst>
                  <a:gd name="T0" fmla="*/ 416 w 416"/>
                  <a:gd name="T1" fmla="*/ 153 h 417"/>
                  <a:gd name="T2" fmla="*/ 416 w 416"/>
                  <a:gd name="T3" fmla="*/ 91 h 417"/>
                  <a:gd name="T4" fmla="*/ 325 w 416"/>
                  <a:gd name="T5" fmla="*/ 91 h 417"/>
                  <a:gd name="T6" fmla="*/ 325 w 416"/>
                  <a:gd name="T7" fmla="*/ 0 h 417"/>
                  <a:gd name="T8" fmla="*/ 264 w 416"/>
                  <a:gd name="T9" fmla="*/ 0 h 417"/>
                  <a:gd name="T10" fmla="*/ 264 w 416"/>
                  <a:gd name="T11" fmla="*/ 91 h 417"/>
                  <a:gd name="T12" fmla="*/ 152 w 416"/>
                  <a:gd name="T13" fmla="*/ 91 h 417"/>
                  <a:gd name="T14" fmla="*/ 152 w 416"/>
                  <a:gd name="T15" fmla="*/ 0 h 417"/>
                  <a:gd name="T16" fmla="*/ 90 w 416"/>
                  <a:gd name="T17" fmla="*/ 0 h 417"/>
                  <a:gd name="T18" fmla="*/ 90 w 416"/>
                  <a:gd name="T19" fmla="*/ 91 h 417"/>
                  <a:gd name="T20" fmla="*/ 0 w 416"/>
                  <a:gd name="T21" fmla="*/ 91 h 417"/>
                  <a:gd name="T22" fmla="*/ 0 w 416"/>
                  <a:gd name="T23" fmla="*/ 153 h 417"/>
                  <a:gd name="T24" fmla="*/ 90 w 416"/>
                  <a:gd name="T25" fmla="*/ 153 h 417"/>
                  <a:gd name="T26" fmla="*/ 90 w 416"/>
                  <a:gd name="T27" fmla="*/ 264 h 417"/>
                  <a:gd name="T28" fmla="*/ 0 w 416"/>
                  <a:gd name="T29" fmla="*/ 264 h 417"/>
                  <a:gd name="T30" fmla="*/ 0 w 416"/>
                  <a:gd name="T31" fmla="*/ 326 h 417"/>
                  <a:gd name="T32" fmla="*/ 90 w 416"/>
                  <a:gd name="T33" fmla="*/ 326 h 417"/>
                  <a:gd name="T34" fmla="*/ 90 w 416"/>
                  <a:gd name="T35" fmla="*/ 417 h 417"/>
                  <a:gd name="T36" fmla="*/ 152 w 416"/>
                  <a:gd name="T37" fmla="*/ 417 h 417"/>
                  <a:gd name="T38" fmla="*/ 152 w 416"/>
                  <a:gd name="T39" fmla="*/ 326 h 417"/>
                  <a:gd name="T40" fmla="*/ 264 w 416"/>
                  <a:gd name="T41" fmla="*/ 326 h 417"/>
                  <a:gd name="T42" fmla="*/ 264 w 416"/>
                  <a:gd name="T43" fmla="*/ 417 h 417"/>
                  <a:gd name="T44" fmla="*/ 325 w 416"/>
                  <a:gd name="T45" fmla="*/ 417 h 417"/>
                  <a:gd name="T46" fmla="*/ 325 w 416"/>
                  <a:gd name="T47" fmla="*/ 326 h 417"/>
                  <a:gd name="T48" fmla="*/ 416 w 416"/>
                  <a:gd name="T49" fmla="*/ 326 h 417"/>
                  <a:gd name="T50" fmla="*/ 416 w 416"/>
                  <a:gd name="T51" fmla="*/ 264 h 417"/>
                  <a:gd name="T52" fmla="*/ 325 w 416"/>
                  <a:gd name="T53" fmla="*/ 264 h 417"/>
                  <a:gd name="T54" fmla="*/ 325 w 416"/>
                  <a:gd name="T55" fmla="*/ 153 h 417"/>
                  <a:gd name="T56" fmla="*/ 416 w 416"/>
                  <a:gd name="T57" fmla="*/ 153 h 417"/>
                  <a:gd name="T58" fmla="*/ 264 w 416"/>
                  <a:gd name="T59" fmla="*/ 264 h 417"/>
                  <a:gd name="T60" fmla="*/ 152 w 416"/>
                  <a:gd name="T61" fmla="*/ 264 h 417"/>
                  <a:gd name="T62" fmla="*/ 152 w 416"/>
                  <a:gd name="T63" fmla="*/ 153 h 417"/>
                  <a:gd name="T64" fmla="*/ 264 w 416"/>
                  <a:gd name="T65" fmla="*/ 153 h 417"/>
                  <a:gd name="T66" fmla="*/ 264 w 416"/>
                  <a:gd name="T67" fmla="*/ 264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417">
                    <a:moveTo>
                      <a:pt x="416" y="153"/>
                    </a:moveTo>
                    <a:lnTo>
                      <a:pt x="416" y="91"/>
                    </a:lnTo>
                    <a:lnTo>
                      <a:pt x="325" y="91"/>
                    </a:lnTo>
                    <a:lnTo>
                      <a:pt x="325" y="0"/>
                    </a:lnTo>
                    <a:lnTo>
                      <a:pt x="264" y="0"/>
                    </a:lnTo>
                    <a:lnTo>
                      <a:pt x="264" y="91"/>
                    </a:lnTo>
                    <a:lnTo>
                      <a:pt x="152" y="91"/>
                    </a:lnTo>
                    <a:lnTo>
                      <a:pt x="152" y="0"/>
                    </a:lnTo>
                    <a:lnTo>
                      <a:pt x="90" y="0"/>
                    </a:lnTo>
                    <a:lnTo>
                      <a:pt x="90" y="91"/>
                    </a:lnTo>
                    <a:lnTo>
                      <a:pt x="0" y="91"/>
                    </a:lnTo>
                    <a:lnTo>
                      <a:pt x="0" y="153"/>
                    </a:lnTo>
                    <a:lnTo>
                      <a:pt x="90" y="153"/>
                    </a:lnTo>
                    <a:lnTo>
                      <a:pt x="90" y="264"/>
                    </a:lnTo>
                    <a:lnTo>
                      <a:pt x="0" y="264"/>
                    </a:lnTo>
                    <a:lnTo>
                      <a:pt x="0" y="326"/>
                    </a:lnTo>
                    <a:lnTo>
                      <a:pt x="90" y="326"/>
                    </a:lnTo>
                    <a:lnTo>
                      <a:pt x="90" y="417"/>
                    </a:lnTo>
                    <a:lnTo>
                      <a:pt x="152" y="417"/>
                    </a:lnTo>
                    <a:lnTo>
                      <a:pt x="152" y="326"/>
                    </a:lnTo>
                    <a:lnTo>
                      <a:pt x="264" y="326"/>
                    </a:lnTo>
                    <a:lnTo>
                      <a:pt x="264" y="417"/>
                    </a:lnTo>
                    <a:lnTo>
                      <a:pt x="325" y="417"/>
                    </a:lnTo>
                    <a:lnTo>
                      <a:pt x="325" y="326"/>
                    </a:lnTo>
                    <a:lnTo>
                      <a:pt x="416" y="326"/>
                    </a:lnTo>
                    <a:lnTo>
                      <a:pt x="416" y="264"/>
                    </a:lnTo>
                    <a:lnTo>
                      <a:pt x="325" y="264"/>
                    </a:lnTo>
                    <a:lnTo>
                      <a:pt x="325" y="153"/>
                    </a:lnTo>
                    <a:lnTo>
                      <a:pt x="416" y="153"/>
                    </a:lnTo>
                    <a:close/>
                    <a:moveTo>
                      <a:pt x="264" y="264"/>
                    </a:moveTo>
                    <a:lnTo>
                      <a:pt x="152" y="264"/>
                    </a:lnTo>
                    <a:lnTo>
                      <a:pt x="152" y="153"/>
                    </a:lnTo>
                    <a:lnTo>
                      <a:pt x="264" y="153"/>
                    </a:lnTo>
                    <a:lnTo>
                      <a:pt x="264" y="264"/>
                    </a:lnTo>
                    <a:close/>
                  </a:path>
                </a:pathLst>
              </a:custGeom>
              <a:solidFill>
                <a:schemeClr val="tx2"/>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60" name="Freeform 25"/>
              <p:cNvSpPr>
                <a:spLocks/>
              </p:cNvSpPr>
              <p:nvPr/>
            </p:nvSpPr>
            <p:spPr bwMode="auto">
              <a:xfrm>
                <a:off x="7038975" y="3884613"/>
                <a:ext cx="1295400" cy="477838"/>
              </a:xfrm>
              <a:custGeom>
                <a:avLst/>
                <a:gdLst>
                  <a:gd name="T0" fmla="*/ 372 w 396"/>
                  <a:gd name="T1" fmla="*/ 0 h 146"/>
                  <a:gd name="T2" fmla="*/ 349 w 396"/>
                  <a:gd name="T3" fmla="*/ 15 h 146"/>
                  <a:gd name="T4" fmla="*/ 195 w 396"/>
                  <a:gd name="T5" fmla="*/ 98 h 146"/>
                  <a:gd name="T6" fmla="*/ 45 w 396"/>
                  <a:gd name="T7" fmla="*/ 13 h 146"/>
                  <a:gd name="T8" fmla="*/ 45 w 396"/>
                  <a:gd name="T9" fmla="*/ 13 h 146"/>
                  <a:gd name="T10" fmla="*/ 24 w 396"/>
                  <a:gd name="T11" fmla="*/ 0 h 146"/>
                  <a:gd name="T12" fmla="*/ 0 w 396"/>
                  <a:gd name="T13" fmla="*/ 25 h 146"/>
                  <a:gd name="T14" fmla="*/ 7 w 396"/>
                  <a:gd name="T15" fmla="*/ 42 h 146"/>
                  <a:gd name="T16" fmla="*/ 7 w 396"/>
                  <a:gd name="T17" fmla="*/ 42 h 146"/>
                  <a:gd name="T18" fmla="*/ 192 w 396"/>
                  <a:gd name="T19" fmla="*/ 145 h 146"/>
                  <a:gd name="T20" fmla="*/ 389 w 396"/>
                  <a:gd name="T21" fmla="*/ 42 h 146"/>
                  <a:gd name="T22" fmla="*/ 396 w 396"/>
                  <a:gd name="T23" fmla="*/ 25 h 146"/>
                  <a:gd name="T24" fmla="*/ 372 w 396"/>
                  <a:gd name="T2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146">
                    <a:moveTo>
                      <a:pt x="372" y="0"/>
                    </a:moveTo>
                    <a:cubicBezTo>
                      <a:pt x="362" y="0"/>
                      <a:pt x="349" y="15"/>
                      <a:pt x="349" y="15"/>
                    </a:cubicBezTo>
                    <a:cubicBezTo>
                      <a:pt x="341" y="25"/>
                      <a:pt x="274" y="99"/>
                      <a:pt x="195" y="98"/>
                    </a:cubicBezTo>
                    <a:cubicBezTo>
                      <a:pt x="111" y="97"/>
                      <a:pt x="45" y="13"/>
                      <a:pt x="45" y="13"/>
                    </a:cubicBezTo>
                    <a:cubicBezTo>
                      <a:pt x="45" y="13"/>
                      <a:pt x="45" y="13"/>
                      <a:pt x="45" y="13"/>
                    </a:cubicBezTo>
                    <a:cubicBezTo>
                      <a:pt x="41" y="6"/>
                      <a:pt x="33" y="0"/>
                      <a:pt x="24" y="0"/>
                    </a:cubicBezTo>
                    <a:cubicBezTo>
                      <a:pt x="11" y="0"/>
                      <a:pt x="0" y="11"/>
                      <a:pt x="0" y="25"/>
                    </a:cubicBezTo>
                    <a:cubicBezTo>
                      <a:pt x="0" y="32"/>
                      <a:pt x="3" y="37"/>
                      <a:pt x="7" y="42"/>
                    </a:cubicBezTo>
                    <a:cubicBezTo>
                      <a:pt x="7" y="42"/>
                      <a:pt x="7" y="42"/>
                      <a:pt x="7" y="42"/>
                    </a:cubicBezTo>
                    <a:cubicBezTo>
                      <a:pt x="87" y="146"/>
                      <a:pt x="192" y="145"/>
                      <a:pt x="192" y="145"/>
                    </a:cubicBezTo>
                    <a:cubicBezTo>
                      <a:pt x="321" y="144"/>
                      <a:pt x="389" y="42"/>
                      <a:pt x="389" y="42"/>
                    </a:cubicBezTo>
                    <a:cubicBezTo>
                      <a:pt x="393" y="38"/>
                      <a:pt x="396" y="32"/>
                      <a:pt x="396" y="25"/>
                    </a:cubicBezTo>
                    <a:cubicBezTo>
                      <a:pt x="396" y="11"/>
                      <a:pt x="385" y="0"/>
                      <a:pt x="372" y="0"/>
                    </a:cubicBezTo>
                    <a:close/>
                  </a:path>
                </a:pathLst>
              </a:custGeom>
              <a:solidFill>
                <a:schemeClr val="tx2"/>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grpSp>
        <p:nvGrpSpPr>
          <p:cNvPr id="201" name="Group 200"/>
          <p:cNvGrpSpPr/>
          <p:nvPr/>
        </p:nvGrpSpPr>
        <p:grpSpPr>
          <a:xfrm>
            <a:off x="7808091" y="5838578"/>
            <a:ext cx="555704" cy="553185"/>
            <a:chOff x="7964906" y="5955506"/>
            <a:chExt cx="566928" cy="564358"/>
          </a:xfrm>
        </p:grpSpPr>
        <p:sp>
          <p:nvSpPr>
            <p:cNvPr id="142" name="Rectangle 141"/>
            <p:cNvSpPr/>
            <p:nvPr/>
          </p:nvSpPr>
          <p:spPr bwMode="auto">
            <a:xfrm>
              <a:off x="7964906" y="5955506"/>
              <a:ext cx="566928" cy="564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1" name="Group 35"/>
            <p:cNvGrpSpPr>
              <a:grpSpLocks noChangeAspect="1"/>
            </p:cNvGrpSpPr>
            <p:nvPr/>
          </p:nvGrpSpPr>
          <p:grpSpPr bwMode="auto">
            <a:xfrm>
              <a:off x="8067419" y="6086067"/>
              <a:ext cx="361903" cy="303236"/>
              <a:chOff x="4156" y="2064"/>
              <a:chExt cx="987" cy="827"/>
            </a:xfrm>
          </p:grpSpPr>
          <p:sp>
            <p:nvSpPr>
              <p:cNvPr id="173" name="Freeform 36"/>
              <p:cNvSpPr>
                <a:spLocks/>
              </p:cNvSpPr>
              <p:nvPr/>
            </p:nvSpPr>
            <p:spPr bwMode="auto">
              <a:xfrm>
                <a:off x="4156" y="2064"/>
                <a:ext cx="987" cy="827"/>
              </a:xfrm>
              <a:custGeom>
                <a:avLst/>
                <a:gdLst>
                  <a:gd name="T0" fmla="*/ 297 w 987"/>
                  <a:gd name="T1" fmla="*/ 471 h 827"/>
                  <a:gd name="T2" fmla="*/ 0 w 987"/>
                  <a:gd name="T3" fmla="*/ 393 h 827"/>
                  <a:gd name="T4" fmla="*/ 987 w 987"/>
                  <a:gd name="T5" fmla="*/ 0 h 827"/>
                  <a:gd name="T6" fmla="*/ 795 w 987"/>
                  <a:gd name="T7" fmla="*/ 827 h 827"/>
                  <a:gd name="T8" fmla="*/ 527 w 987"/>
                  <a:gd name="T9" fmla="*/ 620 h 827"/>
                  <a:gd name="T10" fmla="*/ 415 w 987"/>
                  <a:gd name="T11" fmla="*/ 535 h 827"/>
                  <a:gd name="T12" fmla="*/ 297 w 987"/>
                  <a:gd name="T13" fmla="*/ 471 h 827"/>
                </a:gdLst>
                <a:ahLst/>
                <a:cxnLst>
                  <a:cxn ang="0">
                    <a:pos x="T0" y="T1"/>
                  </a:cxn>
                  <a:cxn ang="0">
                    <a:pos x="T2" y="T3"/>
                  </a:cxn>
                  <a:cxn ang="0">
                    <a:pos x="T4" y="T5"/>
                  </a:cxn>
                  <a:cxn ang="0">
                    <a:pos x="T6" y="T7"/>
                  </a:cxn>
                  <a:cxn ang="0">
                    <a:pos x="T8" y="T9"/>
                  </a:cxn>
                  <a:cxn ang="0">
                    <a:pos x="T10" y="T11"/>
                  </a:cxn>
                  <a:cxn ang="0">
                    <a:pos x="T12" y="T13"/>
                  </a:cxn>
                </a:cxnLst>
                <a:rect l="0" t="0" r="r" b="b"/>
                <a:pathLst>
                  <a:path w="987" h="827">
                    <a:moveTo>
                      <a:pt x="297" y="471"/>
                    </a:moveTo>
                    <a:lnTo>
                      <a:pt x="0" y="393"/>
                    </a:lnTo>
                    <a:lnTo>
                      <a:pt x="987" y="0"/>
                    </a:lnTo>
                    <a:lnTo>
                      <a:pt x="795" y="827"/>
                    </a:lnTo>
                    <a:lnTo>
                      <a:pt x="527" y="620"/>
                    </a:lnTo>
                    <a:lnTo>
                      <a:pt x="415" y="535"/>
                    </a:lnTo>
                    <a:lnTo>
                      <a:pt x="297" y="4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74" name="Freeform 37"/>
              <p:cNvSpPr>
                <a:spLocks/>
              </p:cNvSpPr>
              <p:nvPr/>
            </p:nvSpPr>
            <p:spPr bwMode="auto">
              <a:xfrm>
                <a:off x="4453" y="2184"/>
                <a:ext cx="548" cy="630"/>
              </a:xfrm>
              <a:custGeom>
                <a:avLst/>
                <a:gdLst>
                  <a:gd name="T0" fmla="*/ 548 w 548"/>
                  <a:gd name="T1" fmla="*/ 0 h 630"/>
                  <a:gd name="T2" fmla="*/ 0 w 548"/>
                  <a:gd name="T3" fmla="*/ 351 h 630"/>
                  <a:gd name="T4" fmla="*/ 87 w 548"/>
                  <a:gd name="T5" fmla="*/ 630 h 630"/>
                  <a:gd name="T6" fmla="*/ 118 w 548"/>
                  <a:gd name="T7" fmla="*/ 415 h 630"/>
                  <a:gd name="T8" fmla="*/ 548 w 548"/>
                  <a:gd name="T9" fmla="*/ 0 h 630"/>
                </a:gdLst>
                <a:ahLst/>
                <a:cxnLst>
                  <a:cxn ang="0">
                    <a:pos x="T0" y="T1"/>
                  </a:cxn>
                  <a:cxn ang="0">
                    <a:pos x="T2" y="T3"/>
                  </a:cxn>
                  <a:cxn ang="0">
                    <a:pos x="T4" y="T5"/>
                  </a:cxn>
                  <a:cxn ang="0">
                    <a:pos x="T6" y="T7"/>
                  </a:cxn>
                  <a:cxn ang="0">
                    <a:pos x="T8" y="T9"/>
                  </a:cxn>
                </a:cxnLst>
                <a:rect l="0" t="0" r="r" b="b"/>
                <a:pathLst>
                  <a:path w="548" h="630">
                    <a:moveTo>
                      <a:pt x="548" y="0"/>
                    </a:moveTo>
                    <a:lnTo>
                      <a:pt x="0" y="351"/>
                    </a:lnTo>
                    <a:lnTo>
                      <a:pt x="87" y="630"/>
                    </a:lnTo>
                    <a:lnTo>
                      <a:pt x="118" y="415"/>
                    </a:lnTo>
                    <a:lnTo>
                      <a:pt x="548"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75" name="Freeform 38"/>
              <p:cNvSpPr>
                <a:spLocks/>
              </p:cNvSpPr>
              <p:nvPr/>
            </p:nvSpPr>
            <p:spPr bwMode="auto">
              <a:xfrm>
                <a:off x="4540" y="2599"/>
                <a:ext cx="143" cy="215"/>
              </a:xfrm>
              <a:custGeom>
                <a:avLst/>
                <a:gdLst>
                  <a:gd name="T0" fmla="*/ 0 w 143"/>
                  <a:gd name="T1" fmla="*/ 215 h 215"/>
                  <a:gd name="T2" fmla="*/ 31 w 143"/>
                  <a:gd name="T3" fmla="*/ 0 h 215"/>
                  <a:gd name="T4" fmla="*/ 143 w 143"/>
                  <a:gd name="T5" fmla="*/ 85 h 215"/>
                  <a:gd name="T6" fmla="*/ 0 w 143"/>
                  <a:gd name="T7" fmla="*/ 215 h 215"/>
                </a:gdLst>
                <a:ahLst/>
                <a:cxnLst>
                  <a:cxn ang="0">
                    <a:pos x="T0" y="T1"/>
                  </a:cxn>
                  <a:cxn ang="0">
                    <a:pos x="T2" y="T3"/>
                  </a:cxn>
                  <a:cxn ang="0">
                    <a:pos x="T4" y="T5"/>
                  </a:cxn>
                  <a:cxn ang="0">
                    <a:pos x="T6" y="T7"/>
                  </a:cxn>
                </a:cxnLst>
                <a:rect l="0" t="0" r="r" b="b"/>
                <a:pathLst>
                  <a:path w="143" h="215">
                    <a:moveTo>
                      <a:pt x="0" y="215"/>
                    </a:moveTo>
                    <a:lnTo>
                      <a:pt x="31" y="0"/>
                    </a:lnTo>
                    <a:lnTo>
                      <a:pt x="143" y="85"/>
                    </a:lnTo>
                    <a:lnTo>
                      <a:pt x="0" y="21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grpSp>
        <p:nvGrpSpPr>
          <p:cNvPr id="198" name="Group 197"/>
          <p:cNvGrpSpPr/>
          <p:nvPr/>
        </p:nvGrpSpPr>
        <p:grpSpPr>
          <a:xfrm>
            <a:off x="9685599" y="5259720"/>
            <a:ext cx="555704" cy="553185"/>
            <a:chOff x="9880333" y="5364956"/>
            <a:chExt cx="566928" cy="564358"/>
          </a:xfrm>
        </p:grpSpPr>
        <p:sp>
          <p:nvSpPr>
            <p:cNvPr id="146" name="Rectangle 145"/>
            <p:cNvSpPr/>
            <p:nvPr/>
          </p:nvSpPr>
          <p:spPr bwMode="auto">
            <a:xfrm>
              <a:off x="9880333" y="5364956"/>
              <a:ext cx="566928" cy="564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0" name="Group 189"/>
            <p:cNvGrpSpPr/>
            <p:nvPr/>
          </p:nvGrpSpPr>
          <p:grpSpPr>
            <a:xfrm>
              <a:off x="10005936" y="5512340"/>
              <a:ext cx="315723" cy="269590"/>
              <a:chOff x="11061716" y="4441826"/>
              <a:chExt cx="347663" cy="296863"/>
            </a:xfrm>
          </p:grpSpPr>
          <p:sp>
            <p:nvSpPr>
              <p:cNvPr id="179" name="Rectangle 42"/>
              <p:cNvSpPr>
                <a:spLocks noChangeArrowheads="1"/>
              </p:cNvSpPr>
              <p:nvPr/>
            </p:nvSpPr>
            <p:spPr bwMode="auto">
              <a:xfrm>
                <a:off x="11061716" y="4441826"/>
                <a:ext cx="347663" cy="296863"/>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80" name="Line 43"/>
              <p:cNvSpPr>
                <a:spLocks noChangeShapeType="1"/>
              </p:cNvSpPr>
              <p:nvPr/>
            </p:nvSpPr>
            <p:spPr bwMode="auto">
              <a:xfrm flipH="1">
                <a:off x="11061716" y="4522789"/>
                <a:ext cx="347663"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81" name="Oval 44"/>
              <p:cNvSpPr>
                <a:spLocks noChangeArrowheads="1"/>
              </p:cNvSpPr>
              <p:nvPr/>
            </p:nvSpPr>
            <p:spPr bwMode="auto">
              <a:xfrm>
                <a:off x="11263329" y="4468814"/>
                <a:ext cx="26988" cy="26988"/>
              </a:xfrm>
              <a:prstGeom prst="ellipse">
                <a:avLst/>
              </a:pr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82" name="Oval 45"/>
              <p:cNvSpPr>
                <a:spLocks noChangeArrowheads="1"/>
              </p:cNvSpPr>
              <p:nvPr/>
            </p:nvSpPr>
            <p:spPr bwMode="auto">
              <a:xfrm>
                <a:off x="11303016" y="4468814"/>
                <a:ext cx="26988" cy="26988"/>
              </a:xfrm>
              <a:prstGeom prst="ellipse">
                <a:avLst/>
              </a:pr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83" name="Oval 46"/>
              <p:cNvSpPr>
                <a:spLocks noChangeArrowheads="1"/>
              </p:cNvSpPr>
              <p:nvPr/>
            </p:nvSpPr>
            <p:spPr bwMode="auto">
              <a:xfrm>
                <a:off x="11342704" y="4468814"/>
                <a:ext cx="26988" cy="26988"/>
              </a:xfrm>
              <a:prstGeom prst="ellipse">
                <a:avLst/>
              </a:prstGeom>
              <a:solidFill>
                <a:schemeClr val="bg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nvGrpSpPr>
              <p:cNvPr id="188" name="Group 187"/>
              <p:cNvGrpSpPr/>
              <p:nvPr/>
            </p:nvGrpSpPr>
            <p:grpSpPr>
              <a:xfrm>
                <a:off x="11129185" y="4597401"/>
                <a:ext cx="212725" cy="49213"/>
                <a:chOff x="11126804" y="4597401"/>
                <a:chExt cx="212725" cy="49213"/>
              </a:xfrm>
              <a:solidFill>
                <a:schemeClr val="bg1"/>
              </a:solidFill>
            </p:grpSpPr>
            <p:sp>
              <p:nvSpPr>
                <p:cNvPr id="184" name="Oval 47"/>
                <p:cNvSpPr>
                  <a:spLocks noChangeArrowheads="1"/>
                </p:cNvSpPr>
                <p:nvPr/>
              </p:nvSpPr>
              <p:spPr bwMode="auto">
                <a:xfrm>
                  <a:off x="11126804" y="4597401"/>
                  <a:ext cx="46038"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85" name="Oval 48"/>
                <p:cNvSpPr>
                  <a:spLocks noChangeArrowheads="1"/>
                </p:cNvSpPr>
                <p:nvPr/>
              </p:nvSpPr>
              <p:spPr bwMode="auto">
                <a:xfrm>
                  <a:off x="11210148" y="4597401"/>
                  <a:ext cx="46038"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86" name="Oval 49"/>
                <p:cNvSpPr>
                  <a:spLocks noChangeArrowheads="1"/>
                </p:cNvSpPr>
                <p:nvPr/>
              </p:nvSpPr>
              <p:spPr bwMode="auto">
                <a:xfrm>
                  <a:off x="11293491" y="4597401"/>
                  <a:ext cx="46038"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grpSp>
      <p:grpSp>
        <p:nvGrpSpPr>
          <p:cNvPr id="199" name="Group 198"/>
          <p:cNvGrpSpPr/>
          <p:nvPr/>
        </p:nvGrpSpPr>
        <p:grpSpPr>
          <a:xfrm>
            <a:off x="9685599" y="5838578"/>
            <a:ext cx="555704" cy="553185"/>
            <a:chOff x="9880333" y="5955506"/>
            <a:chExt cx="566928" cy="564358"/>
          </a:xfrm>
        </p:grpSpPr>
        <p:sp>
          <p:nvSpPr>
            <p:cNvPr id="147" name="Rectangle 146"/>
            <p:cNvSpPr/>
            <p:nvPr/>
          </p:nvSpPr>
          <p:spPr bwMode="auto">
            <a:xfrm>
              <a:off x="9880333" y="5955506"/>
              <a:ext cx="566928" cy="564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2" name="Group 52"/>
            <p:cNvGrpSpPr>
              <a:grpSpLocks noChangeAspect="1"/>
            </p:cNvGrpSpPr>
            <p:nvPr/>
          </p:nvGrpSpPr>
          <p:grpSpPr bwMode="auto">
            <a:xfrm>
              <a:off x="9989283" y="6063171"/>
              <a:ext cx="349028" cy="349028"/>
              <a:chOff x="6794" y="3525"/>
              <a:chExt cx="252" cy="252"/>
            </a:xfrm>
          </p:grpSpPr>
          <p:sp>
            <p:nvSpPr>
              <p:cNvPr id="194" name="Oval 53"/>
              <p:cNvSpPr>
                <a:spLocks noChangeArrowheads="1"/>
              </p:cNvSpPr>
              <p:nvPr/>
            </p:nvSpPr>
            <p:spPr bwMode="auto">
              <a:xfrm>
                <a:off x="6794" y="3525"/>
                <a:ext cx="252" cy="252"/>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95" name="Oval 54"/>
              <p:cNvSpPr>
                <a:spLocks noChangeArrowheads="1"/>
              </p:cNvSpPr>
              <p:nvPr/>
            </p:nvSpPr>
            <p:spPr bwMode="auto">
              <a:xfrm>
                <a:off x="6870" y="3525"/>
                <a:ext cx="100" cy="252"/>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96" name="Line 55"/>
              <p:cNvSpPr>
                <a:spLocks noChangeShapeType="1"/>
              </p:cNvSpPr>
              <p:nvPr/>
            </p:nvSpPr>
            <p:spPr bwMode="auto">
              <a:xfrm>
                <a:off x="6803" y="3609"/>
                <a:ext cx="234"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197" name="Line 56"/>
              <p:cNvSpPr>
                <a:spLocks noChangeShapeType="1"/>
              </p:cNvSpPr>
              <p:nvPr/>
            </p:nvSpPr>
            <p:spPr bwMode="auto">
              <a:xfrm flipH="1">
                <a:off x="6803" y="3693"/>
                <a:ext cx="234"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grpSp>
      </p:grpSp>
      <p:grpSp>
        <p:nvGrpSpPr>
          <p:cNvPr id="208" name="Group 207"/>
          <p:cNvGrpSpPr/>
          <p:nvPr/>
        </p:nvGrpSpPr>
        <p:grpSpPr>
          <a:xfrm>
            <a:off x="5921149" y="5257202"/>
            <a:ext cx="555704" cy="555704"/>
            <a:chOff x="6039853" y="5362386"/>
            <a:chExt cx="566928" cy="566928"/>
          </a:xfrm>
        </p:grpSpPr>
        <p:pic>
          <p:nvPicPr>
            <p:cNvPr id="55" name="Picture 54"/>
            <p:cNvPicPr>
              <a:picLocks noChangeAspect="1"/>
            </p:cNvPicPr>
            <p:nvPr/>
          </p:nvPicPr>
          <p:blipFill rotWithShape="1">
            <a:blip r:embed="rId6">
              <a:duotone>
                <a:schemeClr val="accent1">
                  <a:shade val="45000"/>
                  <a:satMod val="135000"/>
                </a:schemeClr>
                <a:prstClr val="white"/>
              </a:duotone>
            </a:blip>
            <a:srcRect l="9113" t="9113" r="9113" b="9113"/>
            <a:stretch/>
          </p:blipFill>
          <p:spPr>
            <a:xfrm>
              <a:off x="6039853" y="5362386"/>
              <a:ext cx="566928" cy="566928"/>
            </a:xfrm>
            <a:prstGeom prst="rect">
              <a:avLst/>
            </a:prstGeom>
          </p:spPr>
        </p:pic>
        <p:sp>
          <p:nvSpPr>
            <p:cNvPr id="136" name="Rectangle 135"/>
            <p:cNvSpPr/>
            <p:nvPr/>
          </p:nvSpPr>
          <p:spPr bwMode="auto">
            <a:xfrm>
              <a:off x="6039853" y="5364956"/>
              <a:ext cx="566928" cy="564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 name="Picture 5"/>
          <p:cNvPicPr>
            <a:picLocks noChangeAspect="1"/>
          </p:cNvPicPr>
          <p:nvPr/>
        </p:nvPicPr>
        <p:blipFill>
          <a:blip r:embed="rId7"/>
          <a:stretch>
            <a:fillRect/>
          </a:stretch>
        </p:blipFill>
        <p:spPr>
          <a:xfrm>
            <a:off x="7800903" y="5270635"/>
            <a:ext cx="578088" cy="540269"/>
          </a:xfrm>
          <a:prstGeom prst="rect">
            <a:avLst/>
          </a:prstGeom>
        </p:spPr>
      </p:pic>
      <p:pic>
        <p:nvPicPr>
          <p:cNvPr id="31" name="Picture 30"/>
          <p:cNvPicPr>
            <a:picLocks noChangeAspect="1"/>
          </p:cNvPicPr>
          <p:nvPr/>
        </p:nvPicPr>
        <p:blipFill>
          <a:blip r:embed="rId8"/>
          <a:stretch>
            <a:fillRect/>
          </a:stretch>
        </p:blipFill>
        <p:spPr>
          <a:xfrm>
            <a:off x="7808091" y="5824857"/>
            <a:ext cx="569742" cy="569742"/>
          </a:xfrm>
          <a:prstGeom prst="rect">
            <a:avLst/>
          </a:prstGeom>
        </p:spPr>
      </p:pic>
    </p:spTree>
    <p:custDataLst>
      <p:tags r:id="rId1"/>
    </p:custDataLst>
    <p:extLst>
      <p:ext uri="{BB962C8B-B14F-4D97-AF65-F5344CB8AC3E}">
        <p14:creationId xmlns:p14="http://schemas.microsoft.com/office/powerpoint/2010/main" val="310257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89511"/>
            <a:ext cx="11655840" cy="775189"/>
          </a:xfrm>
        </p:spPr>
        <p:txBody>
          <a:bodyPr/>
          <a:lstStyle/>
          <a:p>
            <a:r>
              <a:rPr lang="en-GB" dirty="0"/>
              <a:t>Sample Architecture</a:t>
            </a:r>
          </a:p>
        </p:txBody>
      </p:sp>
      <p:sp>
        <p:nvSpPr>
          <p:cNvPr id="10" name="Rectangle 9"/>
          <p:cNvSpPr/>
          <p:nvPr/>
        </p:nvSpPr>
        <p:spPr>
          <a:xfrm rot="16200000">
            <a:off x="1527630" y="3209638"/>
            <a:ext cx="3460370" cy="394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GB" sz="1372" dirty="0">
                <a:solidFill>
                  <a:srgbClr val="FFFFFF"/>
                </a:solidFill>
                <a:latin typeface="Segoe UI" panose="020B0502040204020203" pitchFamily="34" charset="0"/>
                <a:cs typeface="Segoe UI" panose="020B0502040204020203" pitchFamily="34" charset="0"/>
              </a:rPr>
              <a:t>Bot Connector</a:t>
            </a:r>
          </a:p>
        </p:txBody>
      </p:sp>
      <p:sp>
        <p:nvSpPr>
          <p:cNvPr id="11" name="Rectangle 10"/>
          <p:cNvSpPr/>
          <p:nvPr/>
        </p:nvSpPr>
        <p:spPr>
          <a:xfrm>
            <a:off x="900899" y="1676744"/>
            <a:ext cx="1487909" cy="77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GB" sz="1372" dirty="0">
                <a:solidFill>
                  <a:srgbClr val="FFFFFF"/>
                </a:solidFill>
                <a:latin typeface="Segoe UI" panose="020B0502040204020203" pitchFamily="34" charset="0"/>
                <a:cs typeface="Segoe UI" panose="020B0502040204020203" pitchFamily="34" charset="0"/>
              </a:rPr>
              <a:t>Inbound Channels </a:t>
            </a:r>
          </a:p>
        </p:txBody>
      </p:sp>
      <p:grpSp>
        <p:nvGrpSpPr>
          <p:cNvPr id="2" name="Group 1"/>
          <p:cNvGrpSpPr/>
          <p:nvPr/>
        </p:nvGrpSpPr>
        <p:grpSpPr>
          <a:xfrm>
            <a:off x="3647530" y="2643317"/>
            <a:ext cx="4706289" cy="1435338"/>
            <a:chOff x="553085" y="5096995"/>
            <a:chExt cx="4706289" cy="1435338"/>
          </a:xfrm>
        </p:grpSpPr>
        <p:sp>
          <p:nvSpPr>
            <p:cNvPr id="9" name="Rectangle 8"/>
            <p:cNvSpPr/>
            <p:nvPr/>
          </p:nvSpPr>
          <p:spPr>
            <a:xfrm>
              <a:off x="553085" y="5096995"/>
              <a:ext cx="4706289" cy="14353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defTabSz="914367"/>
              <a:r>
                <a:rPr lang="en-GB" sz="1765" b="1" dirty="0">
                  <a:solidFill>
                    <a:srgbClr val="505050"/>
                  </a:solidFill>
                  <a:latin typeface="Segoe UI" panose="020B0502040204020203" pitchFamily="34" charset="0"/>
                  <a:cs typeface="Segoe UI" panose="020B0502040204020203" pitchFamily="34" charset="0"/>
                </a:rPr>
                <a:t>Bot</a:t>
              </a:r>
              <a:endParaRPr lang="en-GB" sz="1372" b="1" dirty="0">
                <a:solidFill>
                  <a:srgbClr val="505050"/>
                </a:solidFill>
                <a:latin typeface="Segoe UI" panose="020B0502040204020203" pitchFamily="34" charset="0"/>
                <a:cs typeface="Segoe UI" panose="020B0502040204020203" pitchFamily="34" charset="0"/>
              </a:endParaRPr>
            </a:p>
          </p:txBody>
        </p:sp>
        <p:sp>
          <p:nvSpPr>
            <p:cNvPr id="12" name="Rectangle 11"/>
            <p:cNvSpPr/>
            <p:nvPr/>
          </p:nvSpPr>
          <p:spPr>
            <a:xfrm>
              <a:off x="1063144" y="5761991"/>
              <a:ext cx="1814006" cy="524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defTabSz="914367"/>
              <a:r>
                <a:rPr lang="en-GB" sz="1372" dirty="0">
                  <a:solidFill>
                    <a:srgbClr val="505050"/>
                  </a:solidFill>
                  <a:latin typeface="Segoe UI" panose="020B0502040204020203" pitchFamily="34" charset="0"/>
                  <a:cs typeface="Segoe UI" panose="020B0502040204020203" pitchFamily="34" charset="0"/>
                </a:rPr>
                <a:t>Dialog Experiences</a:t>
              </a:r>
            </a:p>
          </p:txBody>
        </p:sp>
        <p:sp>
          <p:nvSpPr>
            <p:cNvPr id="13" name="Rectangle 12"/>
            <p:cNvSpPr/>
            <p:nvPr/>
          </p:nvSpPr>
          <p:spPr>
            <a:xfrm>
              <a:off x="3067383" y="5761991"/>
              <a:ext cx="1814006" cy="524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defTabSz="914367"/>
              <a:r>
                <a:rPr lang="en-GB" sz="1372" dirty="0">
                  <a:solidFill>
                    <a:srgbClr val="505050"/>
                  </a:solidFill>
                  <a:latin typeface="Segoe UI" panose="020B0502040204020203" pitchFamily="34" charset="0"/>
                  <a:cs typeface="Segoe UI" panose="020B0502040204020203" pitchFamily="34" charset="0"/>
                </a:rPr>
                <a:t>QNA Builder</a:t>
              </a: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26323" y="5171377"/>
              <a:ext cx="304960" cy="261944"/>
            </a:xfrm>
            <a:prstGeom prst="rect">
              <a:avLst/>
            </a:prstGeom>
          </p:spPr>
        </p:pic>
      </p:grpSp>
      <p:grpSp>
        <p:nvGrpSpPr>
          <p:cNvPr id="15" name="Group 14"/>
          <p:cNvGrpSpPr/>
          <p:nvPr/>
        </p:nvGrpSpPr>
        <p:grpSpPr>
          <a:xfrm>
            <a:off x="3649401" y="1691607"/>
            <a:ext cx="4704418" cy="804409"/>
            <a:chOff x="4194705" y="4834537"/>
            <a:chExt cx="4712531" cy="820539"/>
          </a:xfrm>
        </p:grpSpPr>
        <p:sp>
          <p:nvSpPr>
            <p:cNvPr id="16" name="Rectangle 15"/>
            <p:cNvSpPr/>
            <p:nvPr/>
          </p:nvSpPr>
          <p:spPr>
            <a:xfrm>
              <a:off x="4194705" y="4834537"/>
              <a:ext cx="4712531" cy="8205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1"/>
            <a:lstStyle/>
            <a:p>
              <a:pPr algn="ctr" defTabSz="914367"/>
              <a:r>
                <a:rPr lang="en-GB" sz="1765" dirty="0">
                  <a:solidFill>
                    <a:schemeClr val="tx1"/>
                  </a:solidFill>
                  <a:latin typeface="Segoe UI" panose="020B0502040204020203" pitchFamily="34" charset="0"/>
                  <a:cs typeface="Segoe UI" panose="020B0502040204020203" pitchFamily="34" charset="0"/>
                </a:rPr>
                <a:t>Cognitive Services</a:t>
              </a:r>
            </a:p>
          </p:txBody>
        </p:sp>
        <p:grpSp>
          <p:nvGrpSpPr>
            <p:cNvPr id="17" name="Group 16"/>
            <p:cNvGrpSpPr/>
            <p:nvPr/>
          </p:nvGrpSpPr>
          <p:grpSpPr>
            <a:xfrm>
              <a:off x="4374574" y="5228388"/>
              <a:ext cx="1656187" cy="337965"/>
              <a:chOff x="3324186" y="2674605"/>
              <a:chExt cx="1656187" cy="337965"/>
            </a:xfrm>
          </p:grpSpPr>
          <p:sp>
            <p:nvSpPr>
              <p:cNvPr id="24" name="Freeform 18"/>
              <p:cNvSpPr>
                <a:spLocks noChangeAspect="1"/>
              </p:cNvSpPr>
              <p:nvPr/>
            </p:nvSpPr>
            <p:spPr bwMode="auto">
              <a:xfrm>
                <a:off x="3324186" y="2700025"/>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30" tIns="44814" rIns="89630" bIns="44814" numCol="1" anchor="t" anchorCtr="0" compatLnSpc="1">
                <a:prstTxWarp prst="textNoShape">
                  <a:avLst/>
                </a:prstTxWarp>
              </a:bodyPr>
              <a:lstStyle/>
              <a:p>
                <a:pPr defTabSz="896215"/>
                <a:endParaRPr lang="en-US" sz="1372" kern="0">
                  <a:solidFill>
                    <a:schemeClr val="tx1"/>
                  </a:solidFill>
                  <a:latin typeface="Segoe UI" panose="020B0502040204020203" pitchFamily="34" charset="0"/>
                  <a:cs typeface="Segoe UI" panose="020B0502040204020203" pitchFamily="34" charset="0"/>
                </a:endParaRPr>
              </a:p>
            </p:txBody>
          </p:sp>
          <p:sp>
            <p:nvSpPr>
              <p:cNvPr id="25" name="Rectangle 24"/>
              <p:cNvSpPr/>
              <p:nvPr/>
            </p:nvSpPr>
            <p:spPr>
              <a:xfrm>
                <a:off x="3680976" y="2674605"/>
                <a:ext cx="1299397" cy="29357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nchorCtr="1"/>
              <a:lstStyle/>
              <a:p>
                <a:pPr algn="ctr" defTabSz="914367"/>
                <a:r>
                  <a:rPr lang="en-GB" sz="1274" dirty="0">
                    <a:solidFill>
                      <a:schemeClr val="tx1"/>
                    </a:solidFill>
                    <a:latin typeface="Segoe UI" panose="020B0502040204020203" pitchFamily="34" charset="0"/>
                    <a:cs typeface="Segoe UI" panose="020B0502040204020203" pitchFamily="34" charset="0"/>
                  </a:rPr>
                  <a:t>Speech To Text</a:t>
                </a:r>
              </a:p>
            </p:txBody>
          </p:sp>
        </p:grpSp>
        <p:grpSp>
          <p:nvGrpSpPr>
            <p:cNvPr id="18" name="Group 17"/>
            <p:cNvGrpSpPr/>
            <p:nvPr/>
          </p:nvGrpSpPr>
          <p:grpSpPr>
            <a:xfrm>
              <a:off x="6286354" y="5228388"/>
              <a:ext cx="896121" cy="293576"/>
              <a:chOff x="5627497" y="5361623"/>
              <a:chExt cx="896121" cy="293576"/>
            </a:xfrm>
          </p:grpSpPr>
          <p:sp>
            <p:nvSpPr>
              <p:cNvPr id="22" name="Freeform 9"/>
              <p:cNvSpPr>
                <a:spLocks noChangeAspect="1"/>
              </p:cNvSpPr>
              <p:nvPr/>
            </p:nvSpPr>
            <p:spPr bwMode="auto">
              <a:xfrm>
                <a:off x="5627497" y="5361623"/>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30" tIns="44814" rIns="89630" bIns="44814" numCol="1" anchor="t" anchorCtr="0" compatLnSpc="1">
                <a:prstTxWarp prst="textNoShape">
                  <a:avLst/>
                </a:prstTxWarp>
              </a:bodyPr>
              <a:lstStyle/>
              <a:p>
                <a:pPr defTabSz="896215"/>
                <a:endParaRPr lang="en-US" sz="1372" kern="0">
                  <a:solidFill>
                    <a:schemeClr val="tx1"/>
                  </a:solidFill>
                  <a:latin typeface="Segoe UI" panose="020B0502040204020203" pitchFamily="34" charset="0"/>
                  <a:cs typeface="Segoe UI" panose="020B0502040204020203" pitchFamily="34" charset="0"/>
                </a:endParaRPr>
              </a:p>
            </p:txBody>
          </p:sp>
          <p:sp>
            <p:nvSpPr>
              <p:cNvPr id="23" name="Rectangle 22"/>
              <p:cNvSpPr/>
              <p:nvPr/>
            </p:nvSpPr>
            <p:spPr>
              <a:xfrm>
                <a:off x="5901271" y="5361623"/>
                <a:ext cx="622347" cy="29357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914367"/>
                <a:r>
                  <a:rPr lang="en-GB" sz="1274" dirty="0">
                    <a:solidFill>
                      <a:schemeClr val="tx1"/>
                    </a:solidFill>
                    <a:latin typeface="Segoe UI" panose="020B0502040204020203" pitchFamily="34" charset="0"/>
                    <a:cs typeface="Segoe UI" panose="020B0502040204020203" pitchFamily="34" charset="0"/>
                  </a:rPr>
                  <a:t>LUIS</a:t>
                </a:r>
              </a:p>
            </p:txBody>
          </p:sp>
        </p:grpSp>
        <p:grpSp>
          <p:nvGrpSpPr>
            <p:cNvPr id="19" name="Group 18"/>
            <p:cNvGrpSpPr/>
            <p:nvPr/>
          </p:nvGrpSpPr>
          <p:grpSpPr>
            <a:xfrm>
              <a:off x="7525494" y="5228388"/>
              <a:ext cx="1299396" cy="293576"/>
              <a:chOff x="5627497" y="5361623"/>
              <a:chExt cx="1299396" cy="293576"/>
            </a:xfrm>
          </p:grpSpPr>
          <p:sp>
            <p:nvSpPr>
              <p:cNvPr id="20" name="Freeform 9"/>
              <p:cNvSpPr>
                <a:spLocks noChangeAspect="1"/>
              </p:cNvSpPr>
              <p:nvPr/>
            </p:nvSpPr>
            <p:spPr bwMode="auto">
              <a:xfrm>
                <a:off x="5627497" y="5361623"/>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30" tIns="44814" rIns="89630" bIns="44814" numCol="1" anchor="t" anchorCtr="0" compatLnSpc="1">
                <a:prstTxWarp prst="textNoShape">
                  <a:avLst/>
                </a:prstTxWarp>
              </a:bodyPr>
              <a:lstStyle/>
              <a:p>
                <a:pPr defTabSz="896215"/>
                <a:endParaRPr lang="en-US" sz="1372" kern="0">
                  <a:solidFill>
                    <a:schemeClr val="tx1"/>
                  </a:solidFill>
                  <a:latin typeface="Segoe UI" panose="020B0502040204020203" pitchFamily="34" charset="0"/>
                  <a:cs typeface="Segoe UI" panose="020B0502040204020203" pitchFamily="34" charset="0"/>
                </a:endParaRPr>
              </a:p>
            </p:txBody>
          </p:sp>
          <p:sp>
            <p:nvSpPr>
              <p:cNvPr id="21" name="Rectangle 20"/>
              <p:cNvSpPr/>
              <p:nvPr/>
            </p:nvSpPr>
            <p:spPr>
              <a:xfrm>
                <a:off x="5901271" y="5361623"/>
                <a:ext cx="1025622" cy="29357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nchorCtr="0"/>
              <a:lstStyle/>
              <a:p>
                <a:pPr defTabSz="914367"/>
                <a:r>
                  <a:rPr lang="en-GB" sz="1274" dirty="0">
                    <a:solidFill>
                      <a:schemeClr val="tx1"/>
                    </a:solidFill>
                    <a:latin typeface="Segoe UI" panose="020B0502040204020203" pitchFamily="34" charset="0"/>
                    <a:cs typeface="Segoe UI" panose="020B0502040204020203" pitchFamily="34" charset="0"/>
                  </a:rPr>
                  <a:t>Sentiment</a:t>
                </a:r>
              </a:p>
            </p:txBody>
          </p:sp>
        </p:grpSp>
      </p:grpSp>
      <p:sp>
        <p:nvSpPr>
          <p:cNvPr id="27" name="Arrow: Down 26"/>
          <p:cNvSpPr/>
          <p:nvPr/>
        </p:nvSpPr>
        <p:spPr>
          <a:xfrm rot="16200000">
            <a:off x="2569793" y="2681900"/>
            <a:ext cx="309745" cy="36553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GB" sz="1765">
              <a:solidFill>
                <a:srgbClr val="FFFFFF"/>
              </a:solidFill>
              <a:latin typeface="Segoe UI" panose="020B0502040204020203" pitchFamily="34" charset="0"/>
              <a:cs typeface="Segoe UI" panose="020B0502040204020203" pitchFamily="34" charset="0"/>
            </a:endParaRPr>
          </a:p>
        </p:txBody>
      </p:sp>
      <p:sp>
        <p:nvSpPr>
          <p:cNvPr id="28" name="Arrow: Down 27"/>
          <p:cNvSpPr/>
          <p:nvPr/>
        </p:nvSpPr>
        <p:spPr>
          <a:xfrm rot="16200000">
            <a:off x="8436052" y="2681900"/>
            <a:ext cx="309745" cy="36553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GB" sz="1765">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060524" y="1230289"/>
            <a:ext cx="7487040" cy="314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defTabSz="914367"/>
            <a:r>
              <a:rPr lang="en-GB" sz="1372" dirty="0">
                <a:solidFill>
                  <a:srgbClr val="FFFFFF"/>
                </a:solidFill>
                <a:latin typeface="Segoe UI" panose="020B0502040204020203" pitchFamily="34" charset="0"/>
                <a:cs typeface="Segoe UI" panose="020B0502040204020203" pitchFamily="34" charset="0"/>
              </a:rPr>
              <a:t>Application Insights - Telemetry</a:t>
            </a:r>
          </a:p>
        </p:txBody>
      </p:sp>
      <p:pic>
        <p:nvPicPr>
          <p:cNvPr id="3" name="Picture 2" descr="Screen Clippi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7545" y="2499081"/>
            <a:ext cx="1526263" cy="1514118"/>
          </a:xfrm>
          <a:prstGeom prst="rect">
            <a:avLst/>
          </a:prstGeom>
        </p:spPr>
      </p:pic>
      <p:pic>
        <p:nvPicPr>
          <p:cNvPr id="31" name="Picture 3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98800" y="4131072"/>
            <a:ext cx="1006042" cy="1006042"/>
          </a:xfrm>
          <a:prstGeom prst="rect">
            <a:avLst/>
          </a:prstGeom>
        </p:spPr>
      </p:pic>
      <p:sp>
        <p:nvSpPr>
          <p:cNvPr id="5" name="TextBox 4"/>
          <p:cNvSpPr txBox="1"/>
          <p:nvPr/>
        </p:nvSpPr>
        <p:spPr>
          <a:xfrm>
            <a:off x="4604842" y="4322481"/>
            <a:ext cx="274684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Bot Service</a:t>
            </a:r>
          </a:p>
        </p:txBody>
      </p:sp>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43961" y="1693225"/>
            <a:ext cx="685239" cy="427650"/>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44585" y="1668367"/>
            <a:ext cx="1038254" cy="1087482"/>
          </a:xfrm>
          <a:prstGeom prst="rect">
            <a:avLst/>
          </a:prstGeom>
        </p:spPr>
      </p:pic>
      <p:pic>
        <p:nvPicPr>
          <p:cNvPr id="26" name="Picture 2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31142" y="2748024"/>
            <a:ext cx="1065139" cy="1287635"/>
          </a:xfrm>
          <a:prstGeom prst="rect">
            <a:avLst/>
          </a:prstGeom>
        </p:spPr>
      </p:pic>
      <p:grpSp>
        <p:nvGrpSpPr>
          <p:cNvPr id="41" name="Group 40"/>
          <p:cNvGrpSpPr/>
          <p:nvPr/>
        </p:nvGrpSpPr>
        <p:grpSpPr>
          <a:xfrm>
            <a:off x="10782992" y="2105624"/>
            <a:ext cx="1409008" cy="1707979"/>
            <a:chOff x="10782992" y="2105624"/>
            <a:chExt cx="1409008" cy="1707979"/>
          </a:xfrm>
        </p:grpSpPr>
        <p:pic>
          <p:nvPicPr>
            <p:cNvPr id="32" name="Picture 31"/>
            <p:cNvPicPr>
              <a:picLocks noChangeAspect="1"/>
            </p:cNvPicPr>
            <p:nvPr/>
          </p:nvPicPr>
          <p:blipFill rotWithShape="1">
            <a:blip r:embed="rId10" cstate="email">
              <a:extLst>
                <a:ext uri="{28A0092B-C50C-407E-A947-70E740481C1C}">
                  <a14:useLocalDpi xmlns:a14="http://schemas.microsoft.com/office/drawing/2010/main"/>
                </a:ext>
              </a:extLst>
            </a:blip>
            <a:srcRect b="20307"/>
            <a:stretch/>
          </p:blipFill>
          <p:spPr>
            <a:xfrm>
              <a:off x="10921331" y="2105624"/>
              <a:ext cx="999239" cy="1052283"/>
            </a:xfrm>
            <a:prstGeom prst="rect">
              <a:avLst/>
            </a:prstGeom>
          </p:spPr>
        </p:pic>
        <p:sp>
          <p:nvSpPr>
            <p:cNvPr id="36" name="TextBox 35"/>
            <p:cNvSpPr txBox="1"/>
            <p:nvPr/>
          </p:nvSpPr>
          <p:spPr>
            <a:xfrm>
              <a:off x="10782992" y="3019539"/>
              <a:ext cx="140900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Company </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APIs</a:t>
              </a:r>
            </a:p>
          </p:txBody>
        </p:sp>
      </p:grpSp>
      <p:grpSp>
        <p:nvGrpSpPr>
          <p:cNvPr id="44" name="Group 43"/>
          <p:cNvGrpSpPr/>
          <p:nvPr/>
        </p:nvGrpSpPr>
        <p:grpSpPr>
          <a:xfrm>
            <a:off x="7732822" y="4743651"/>
            <a:ext cx="2120272" cy="1684020"/>
            <a:chOff x="7732822" y="4743651"/>
            <a:chExt cx="2120272" cy="1684020"/>
          </a:xfrm>
        </p:grpSpPr>
        <p:pic>
          <p:nvPicPr>
            <p:cNvPr id="33" name="Picture 3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732822" y="5355800"/>
              <a:ext cx="1098667" cy="1071871"/>
            </a:xfrm>
            <a:prstGeom prst="rect">
              <a:avLst/>
            </a:prstGeom>
          </p:spPr>
        </p:pic>
        <p:pic>
          <p:nvPicPr>
            <p:cNvPr id="34" name="Picture 3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096032" y="5506445"/>
              <a:ext cx="757062" cy="770581"/>
            </a:xfrm>
            <a:prstGeom prst="rect">
              <a:avLst/>
            </a:prstGeom>
          </p:spPr>
        </p:pic>
        <p:sp>
          <p:nvSpPr>
            <p:cNvPr id="37" name="TextBox 36"/>
            <p:cNvSpPr txBox="1"/>
            <p:nvPr/>
          </p:nvSpPr>
          <p:spPr>
            <a:xfrm>
              <a:off x="7748561" y="4743651"/>
              <a:ext cx="2073324" cy="7386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Interaction storage</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Machine Learning</a:t>
              </a:r>
            </a:p>
          </p:txBody>
        </p:sp>
      </p:grpSp>
      <p:grpSp>
        <p:nvGrpSpPr>
          <p:cNvPr id="43" name="Group 42"/>
          <p:cNvGrpSpPr/>
          <p:nvPr/>
        </p:nvGrpSpPr>
        <p:grpSpPr>
          <a:xfrm>
            <a:off x="10426860" y="5112746"/>
            <a:ext cx="1247649" cy="1200625"/>
            <a:chOff x="10369048" y="5048600"/>
            <a:chExt cx="1467183" cy="1375171"/>
          </a:xfrm>
        </p:grpSpPr>
        <p:pic>
          <p:nvPicPr>
            <p:cNvPr id="35" name="Picture 3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666970" y="5048600"/>
              <a:ext cx="948426" cy="994852"/>
            </a:xfrm>
            <a:prstGeom prst="rect">
              <a:avLst/>
            </a:prstGeom>
          </p:spPr>
        </p:pic>
        <p:sp>
          <p:nvSpPr>
            <p:cNvPr id="42" name="TextBox 41"/>
            <p:cNvSpPr txBox="1"/>
            <p:nvPr/>
          </p:nvSpPr>
          <p:spPr>
            <a:xfrm>
              <a:off x="10369048" y="5799808"/>
              <a:ext cx="1467183" cy="623963"/>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Power BI</a:t>
              </a:r>
            </a:p>
          </p:txBody>
        </p:sp>
      </p:grpSp>
    </p:spTree>
    <p:custDataLst>
      <p:tags r:id="rId1"/>
    </p:custDataLst>
    <p:extLst>
      <p:ext uri="{BB962C8B-B14F-4D97-AF65-F5344CB8AC3E}">
        <p14:creationId xmlns:p14="http://schemas.microsoft.com/office/powerpoint/2010/main" val="26208638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group of people standing in the snow&#10;&#10;Description generated with very high confidence">
            <a:extLst>
              <a:ext uri="{FF2B5EF4-FFF2-40B4-BE49-F238E27FC236}">
                <a16:creationId xmlns:a16="http://schemas.microsoft.com/office/drawing/2014/main" id="{37A7C7EB-8701-4FAB-9092-91E16007DC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487" y="1293903"/>
            <a:ext cx="5073073" cy="3362956"/>
          </a:xfrm>
          <a:prstGeom prst="rect">
            <a:avLst/>
          </a:prstGeom>
        </p:spPr>
      </p:pic>
      <p:sp>
        <p:nvSpPr>
          <p:cNvPr id="7" name="TextBox 6">
            <a:extLst>
              <a:ext uri="{FF2B5EF4-FFF2-40B4-BE49-F238E27FC236}">
                <a16:creationId xmlns:a16="http://schemas.microsoft.com/office/drawing/2014/main" id="{1475BF72-5458-4998-AAED-EC397789F59B}"/>
              </a:ext>
            </a:extLst>
          </p:cNvPr>
          <p:cNvSpPr txBox="1"/>
          <p:nvPr/>
        </p:nvSpPr>
        <p:spPr>
          <a:xfrm>
            <a:off x="867642" y="1293903"/>
            <a:ext cx="4919295" cy="3339376"/>
          </a:xfrm>
          <a:prstGeom prst="rect">
            <a:avLst/>
          </a:prstGeom>
          <a:noFill/>
        </p:spPr>
        <p:txBody>
          <a:bodyPr wrap="none" lIns="182880" tIns="146304" rIns="182880" bIns="146304" rtlCol="0">
            <a:spAutoFit/>
          </a:bodyPr>
          <a:lstStyle/>
          <a:p>
            <a:pPr>
              <a:lnSpc>
                <a:spcPct val="90000"/>
              </a:lnSpc>
              <a:spcAft>
                <a:spcPts val="600"/>
              </a:spcAft>
            </a:pPr>
            <a:r>
              <a:rPr lang="en-US" sz="3200" b="1" dirty="0">
                <a:gradFill>
                  <a:gsLst>
                    <a:gs pos="2917">
                      <a:schemeClr val="tx1"/>
                    </a:gs>
                    <a:gs pos="30000">
                      <a:schemeClr val="tx1"/>
                    </a:gs>
                  </a:gsLst>
                  <a:lin ang="5400000" scaled="0"/>
                </a:gradFill>
              </a:rPr>
              <a:t>BOT Demonstrations:</a:t>
            </a:r>
          </a:p>
          <a:p>
            <a:pPr marL="457200" indent="-457200">
              <a:lnSpc>
                <a:spcPct val="90000"/>
              </a:lnSpc>
              <a:spcAft>
                <a:spcPts val="600"/>
              </a:spcAft>
              <a:buAutoNum type="arabicPeriod"/>
            </a:pPr>
            <a:r>
              <a:rPr lang="en-US" sz="3200" b="1" dirty="0">
                <a:gradFill>
                  <a:gsLst>
                    <a:gs pos="2917">
                      <a:schemeClr val="tx1"/>
                    </a:gs>
                    <a:gs pos="30000">
                      <a:schemeClr val="tx1"/>
                    </a:gs>
                  </a:gsLst>
                  <a:lin ang="5400000" scaled="0"/>
                </a:gradFill>
              </a:rPr>
              <a:t>Bot Service on Azure </a:t>
            </a:r>
          </a:p>
          <a:p>
            <a:pPr marL="457200" indent="-457200">
              <a:lnSpc>
                <a:spcPct val="90000"/>
              </a:lnSpc>
              <a:spcAft>
                <a:spcPts val="600"/>
              </a:spcAft>
              <a:buAutoNum type="arabicPeriod"/>
            </a:pPr>
            <a:r>
              <a:rPr lang="en-US" sz="3200" b="1" dirty="0">
                <a:gradFill>
                  <a:gsLst>
                    <a:gs pos="2917">
                      <a:schemeClr val="tx1"/>
                    </a:gs>
                    <a:gs pos="30000">
                      <a:schemeClr val="tx1"/>
                    </a:gs>
                  </a:gsLst>
                  <a:lin ang="5400000" scaled="0"/>
                </a:gradFill>
              </a:rPr>
              <a:t>Channels </a:t>
            </a:r>
          </a:p>
          <a:p>
            <a:pPr marL="457200" indent="-457200">
              <a:lnSpc>
                <a:spcPct val="90000"/>
              </a:lnSpc>
              <a:spcAft>
                <a:spcPts val="600"/>
              </a:spcAft>
              <a:buAutoNum type="arabicPeriod"/>
            </a:pPr>
            <a:r>
              <a:rPr lang="en-US" sz="3200" b="1" dirty="0">
                <a:gradFill>
                  <a:gsLst>
                    <a:gs pos="2917">
                      <a:schemeClr val="tx1"/>
                    </a:gs>
                    <a:gs pos="30000">
                      <a:schemeClr val="tx1"/>
                    </a:gs>
                  </a:gsLst>
                  <a:lin ang="5400000" scaled="0"/>
                </a:gradFill>
              </a:rPr>
              <a:t>Visual Studio Template </a:t>
            </a:r>
          </a:p>
          <a:p>
            <a:pPr marL="457200" indent="-457200">
              <a:lnSpc>
                <a:spcPct val="90000"/>
              </a:lnSpc>
              <a:spcAft>
                <a:spcPts val="600"/>
              </a:spcAft>
              <a:buAutoNum type="arabicPeriod"/>
            </a:pPr>
            <a:r>
              <a:rPr lang="en-US" sz="3200" b="1" dirty="0">
                <a:gradFill>
                  <a:gsLst>
                    <a:gs pos="2917">
                      <a:schemeClr val="tx1"/>
                    </a:gs>
                    <a:gs pos="30000">
                      <a:schemeClr val="tx1"/>
                    </a:gs>
                  </a:gsLst>
                  <a:lin ang="5400000" scaled="0"/>
                </a:gradFill>
              </a:rPr>
              <a:t>Dialogs </a:t>
            </a:r>
          </a:p>
          <a:p>
            <a:pPr marL="457200" indent="-457200">
              <a:lnSpc>
                <a:spcPct val="90000"/>
              </a:lnSpc>
              <a:spcAft>
                <a:spcPts val="600"/>
              </a:spcAft>
              <a:buAutoNum type="arabicPeriod"/>
            </a:pPr>
            <a:r>
              <a:rPr lang="en-US" sz="3200" b="1" dirty="0">
                <a:gradFill>
                  <a:gsLst>
                    <a:gs pos="2917">
                      <a:schemeClr val="tx1"/>
                    </a:gs>
                    <a:gs pos="30000">
                      <a:schemeClr val="tx1"/>
                    </a:gs>
                  </a:gsLst>
                  <a:lin ang="5400000" scaled="0"/>
                </a:gradFill>
              </a:rPr>
              <a:t>QNA Maker  </a:t>
            </a:r>
          </a:p>
        </p:txBody>
      </p:sp>
    </p:spTree>
    <p:custDataLst>
      <p:tags r:id="rId1"/>
    </p:custDataLst>
    <p:extLst>
      <p:ext uri="{BB962C8B-B14F-4D97-AF65-F5344CB8AC3E}">
        <p14:creationId xmlns:p14="http://schemas.microsoft.com/office/powerpoint/2010/main" val="3888314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835" y="337"/>
            <a:ext cx="12602556" cy="6934130"/>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27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8"/>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4"/>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50"/>
            </p:cNvPr>
            <p:cNvPicPr>
              <a:picLocks noChangeAspect="1" noChangeArrowheads="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2"/>
            </p:cNvPr>
            <p:cNvPicPr>
              <a:picLocks noChangeAspect="1" noChangeArrowheads="1"/>
            </p:cNvPicPr>
            <p:nvPr/>
          </p:nvPicPr>
          <p:blipFill>
            <a:blip r:embed="rId53"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7"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8"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1">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43" name="Picture 242"/>
          <p:cNvPicPr>
            <a:picLocks noChangeAspect="1"/>
          </p:cNvPicPr>
          <p:nvPr/>
        </p:nvPicPr>
        <p:blipFill>
          <a:blip r:embed="rId69" cstate="print">
            <a:biLevel thresh="25000"/>
            <a:extLst>
              <a:ext uri="{28A0092B-C50C-407E-A947-70E740481C1C}">
                <a14:useLocalDpi xmlns:a14="http://schemas.microsoft.com/office/drawing/2010/main" val="0"/>
              </a:ext>
            </a:extLst>
          </a:blip>
          <a:stretch>
            <a:fillRect/>
          </a:stretch>
        </p:blipFill>
        <p:spPr>
          <a:xfrm>
            <a:off x="2011549" y="2249555"/>
            <a:ext cx="347354" cy="347354"/>
          </a:xfrm>
          <a:prstGeom prst="rect">
            <a:avLst/>
          </a:prstGeom>
        </p:spPr>
      </p:pic>
    </p:spTree>
    <p:custDataLst>
      <p:tags r:id="rId1"/>
    </p:custDataLst>
    <p:extLst>
      <p:ext uri="{BB962C8B-B14F-4D97-AF65-F5344CB8AC3E}">
        <p14:creationId xmlns:p14="http://schemas.microsoft.com/office/powerpoint/2010/main" val="26256295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86558"/>
            <a:ext cx="1927313" cy="1451222"/>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314">
              <a:lnSpc>
                <a:spcPct val="90000"/>
              </a:lnSpc>
              <a:spcAft>
                <a:spcPts val="576"/>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 | Content Moderator | Emotion | Face | Video | </a:t>
            </a:r>
            <a:b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 | Custom Vision Service</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86558"/>
            <a:ext cx="1927313" cy="1125358"/>
          </a:xfrm>
          <a:prstGeom prst="rect">
            <a:avLst/>
          </a:prstGeom>
          <a:noFill/>
        </p:spPr>
        <p:txBody>
          <a:bodyPr wrap="square" lIns="179234" tIns="143388" rIns="89642" bIns="143388" rtlCol="0" anchor="t">
            <a:spAutoFit/>
          </a:bodyPr>
          <a:lstStyle/>
          <a:p>
            <a:pPr algn="ctr" defTabSz="896042">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314">
              <a:lnSpc>
                <a:spcPct val="90000"/>
              </a:lnSpc>
              <a:spcAft>
                <a:spcPts val="576"/>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Speech | Custom Speech Service | </a:t>
            </a:r>
            <a:b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 Recognition</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86558"/>
            <a:ext cx="1927313" cy="1614155"/>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914314">
              <a:lnSpc>
                <a:spcPct val="90000"/>
              </a:lnSpc>
              <a:spcAft>
                <a:spcPts val="576"/>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Academic Knowledge | Entity Linking | Knowledge Exploration | Recommendations | </a:t>
            </a:r>
            <a:r>
              <a:rPr lang="en-US" sz="1176" dirty="0" err="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QnA</a:t>
            </a: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 Maker | Custom Decision Service</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86558"/>
            <a:ext cx="1927313" cy="1777087"/>
          </a:xfrm>
          <a:prstGeom prst="rect">
            <a:avLst/>
          </a:prstGeom>
          <a:noFill/>
        </p:spPr>
        <p:txBody>
          <a:bodyPr wrap="square" lIns="134464" tIns="143388" rIns="134464" bIns="143388" rtlCol="0" anchor="t">
            <a:spAutoFit/>
          </a:bodyPr>
          <a:lstStyle/>
          <a:p>
            <a:pPr algn="ctr" defTabSz="896042">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314">
              <a:lnSpc>
                <a:spcPct val="90000"/>
              </a:lnSpc>
              <a:spcAft>
                <a:spcPts val="576"/>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Spell </a:t>
            </a:r>
            <a:b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Check | Language Understanding | Linguistic Analysis | </a:t>
            </a:r>
            <a:b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Text Analytics | Translator Text &amp; Speech | Web Language Model</a:t>
            </a: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86558"/>
            <a:ext cx="1927313" cy="1614155"/>
          </a:xfrm>
          <a:prstGeom prst="rect">
            <a:avLst/>
          </a:prstGeom>
          <a:noFill/>
        </p:spPr>
        <p:txBody>
          <a:bodyPr wrap="square" lIns="179234" tIns="143388" rIns="179234" bIns="143388" rtlCol="0" anchor="t">
            <a:spAutoFit/>
          </a:bodyPr>
          <a:lstStyle/>
          <a:p>
            <a:pPr algn="ctr" defTabSz="914314">
              <a:lnSpc>
                <a:spcPct val="90000"/>
              </a:lnSpc>
              <a:spcAft>
                <a:spcPts val="576"/>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a:p>
            <a:pPr algn="ctr" defTabSz="914314">
              <a:lnSpc>
                <a:spcPct val="90000"/>
              </a:lnSpc>
              <a:spcAft>
                <a:spcPts val="576"/>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 Project Cuzco | Project Johannesburg | Project Nanjing | Project Abu Dhabi | Project Wollongong</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86558"/>
            <a:ext cx="1927313" cy="1614155"/>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314">
              <a:lnSpc>
                <a:spcPct val="90000"/>
              </a:lnSpc>
              <a:spcAft>
                <a:spcPts val="576"/>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Autosuggest | Bing Image Search | Bing News Search | Bing Video Search | Bing Web Search | </a:t>
            </a:r>
            <a:b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Custom Search</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a:xfrm>
            <a:off x="473816" y="968178"/>
            <a:ext cx="7295200" cy="1343876"/>
          </a:xfrm>
          <a:prstGeom prst="rect">
            <a:avLst/>
          </a:prstGeom>
        </p:spPr>
        <p:txBody>
          <a:bodyPr wrap="square" anchor="ctr">
            <a:spAutoFit/>
          </a:bodyPr>
          <a:lstStyle/>
          <a:p>
            <a:pPr defTabSz="896042">
              <a:lnSpc>
                <a:spcPct val="90000"/>
              </a:lnSpc>
              <a:spcAft>
                <a:spcPts val="1440"/>
              </a:spcAft>
              <a:defRPr/>
            </a:pPr>
            <a:r>
              <a:rPr lang="en-US" altLang="en-US" sz="4612" dirty="0">
                <a:gradFill>
                  <a:gsLst>
                    <a:gs pos="12727">
                      <a:srgbClr val="FFFFFF"/>
                    </a:gs>
                    <a:gs pos="52000">
                      <a:srgbClr val="FFFFFF"/>
                    </a:gs>
                  </a:gsLst>
                  <a:lin ang="10800000" scaled="0"/>
                </a:gradFill>
                <a:latin typeface="Segoe UI Light"/>
              </a:rPr>
              <a:t>Microsoft Cognitive Services</a:t>
            </a:r>
          </a:p>
          <a:p>
            <a:pPr defTabSz="896042">
              <a:lnSpc>
                <a:spcPct val="90000"/>
              </a:lnSpc>
              <a:spcAft>
                <a:spcPts val="1440"/>
              </a:spcAft>
              <a:defRPr/>
            </a:pPr>
            <a:r>
              <a:rPr lang="en-US" sz="3075" dirty="0">
                <a:gradFill>
                  <a:gsLst>
                    <a:gs pos="12727">
                      <a:srgbClr val="FFFFFF"/>
                    </a:gs>
                    <a:gs pos="52000">
                      <a:srgbClr val="FFFFFF"/>
                    </a:gs>
                  </a:gsLst>
                  <a:lin ang="10800000" scaled="0"/>
                </a:gradFill>
                <a:latin typeface="Segoe UI Semilight"/>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dirty="0">
                <a:solidFill>
                  <a:srgbClr val="505050"/>
                </a:solidFill>
                <a:latin typeface="Segoe UI Semilight"/>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dirty="0">
                  <a:solidFill>
                    <a:srgbClr val="505050"/>
                  </a:solidFill>
                  <a:latin typeface="Segoe UI Semilight"/>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dirty="0">
                  <a:solidFill>
                    <a:prstClr val="black"/>
                  </a:solidFill>
                  <a:latin typeface="Segoe UI"/>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84" name="Picture 83"/>
            <p:cNvPicPr>
              <a:picLocks noChangeAspect="1"/>
            </p:cNvPicPr>
            <p:nvPr/>
          </p:nvPicPr>
          <p:blipFill rotWithShape="1">
            <a:blip r:embed="rId5">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rotWithShape="1">
            <a:blip r:embed="rId6">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3"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spTree>
    <p:custDataLst>
      <p:tags r:id="rId1"/>
    </p:custDataLst>
    <p:extLst>
      <p:ext uri="{BB962C8B-B14F-4D97-AF65-F5344CB8AC3E}">
        <p14:creationId xmlns:p14="http://schemas.microsoft.com/office/powerpoint/2010/main" val="2736036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1163" y="449746"/>
            <a:ext cx="12170837" cy="5997447"/>
          </a:xfrm>
          <a:prstGeom prst="rect">
            <a:avLst/>
          </a:prstGeom>
        </p:spPr>
      </p:pic>
    </p:spTree>
    <p:custDataLst>
      <p:tags r:id="rId1"/>
    </p:custDataLst>
    <p:extLst>
      <p:ext uri="{BB962C8B-B14F-4D97-AF65-F5344CB8AC3E}">
        <p14:creationId xmlns:p14="http://schemas.microsoft.com/office/powerpoint/2010/main" val="27991705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669338" y="2703258"/>
            <a:ext cx="7377485" cy="22604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8626" dirty="0">
                <a:gradFill>
                  <a:gsLst>
                    <a:gs pos="0">
                      <a:srgbClr val="FFFFFF"/>
                    </a:gs>
                    <a:gs pos="100000">
                      <a:srgbClr val="FFFFFF"/>
                    </a:gs>
                  </a:gsLst>
                  <a:lin ang="5400000" scaled="0"/>
                </a:gradFill>
                <a:latin typeface="Segoe UI Semilight"/>
                <a:ea typeface="Segoe UI" pitchFamily="34" charset="0"/>
                <a:cs typeface="Segoe UI" pitchFamily="34" charset="0"/>
              </a:rPr>
              <a:t>Questions?</a:t>
            </a:r>
          </a:p>
        </p:txBody>
      </p:sp>
    </p:spTree>
    <p:extLst>
      <p:ext uri="{BB962C8B-B14F-4D97-AF65-F5344CB8AC3E}">
        <p14:creationId xmlns:p14="http://schemas.microsoft.com/office/powerpoint/2010/main" val="273084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669338" y="2703258"/>
            <a:ext cx="7377485" cy="22604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8626" dirty="0">
                <a:gradFill>
                  <a:gsLst>
                    <a:gs pos="0">
                      <a:srgbClr val="FFFFFF"/>
                    </a:gs>
                    <a:gs pos="100000">
                      <a:srgbClr val="FFFFFF"/>
                    </a:gs>
                  </a:gsLst>
                  <a:lin ang="5400000" scaled="0"/>
                </a:gradFill>
                <a:latin typeface="Segoe UI Semilight"/>
                <a:ea typeface="Segoe UI" pitchFamily="34" charset="0"/>
                <a:cs typeface="Segoe UI" pitchFamily="34" charset="0"/>
              </a:rPr>
              <a:t>Thank you!</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86558"/>
            <a:ext cx="1927313" cy="1288290"/>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314">
              <a:lnSpc>
                <a:spcPct val="90000"/>
              </a:lnSpc>
              <a:spcAft>
                <a:spcPts val="576"/>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From faces to feelings, allow your apps to understand images </a:t>
            </a:r>
            <a:b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86558"/>
            <a:ext cx="1927313" cy="1451222"/>
          </a:xfrm>
          <a:prstGeom prst="rect">
            <a:avLst/>
          </a:prstGeom>
          <a:noFill/>
        </p:spPr>
        <p:txBody>
          <a:bodyPr wrap="square" lIns="179234" tIns="143388" rIns="89642" bIns="143388" rtlCol="0" anchor="t">
            <a:spAutoFit/>
          </a:bodyPr>
          <a:lstStyle/>
          <a:p>
            <a:pPr algn="ctr" defTabSz="896042">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314">
              <a:lnSpc>
                <a:spcPct val="90000"/>
              </a:lnSpc>
              <a:spcAft>
                <a:spcPts val="576"/>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Hear and speak </a:t>
            </a:r>
            <a:b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your users by filtering noise, identifying 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86558"/>
            <a:ext cx="1927313" cy="1452395"/>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914314">
              <a:lnSpc>
                <a:spcPct val="90000"/>
              </a:lnSpc>
              <a:spcAft>
                <a:spcPts val="576"/>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86558"/>
            <a:ext cx="1927313" cy="1413695"/>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314">
              <a:lnSpc>
                <a:spcPct val="90000"/>
              </a:lnSpc>
              <a:spcAft>
                <a:spcPts val="576"/>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Process text and </a:t>
            </a:r>
            <a:b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learn how to recognize what users want</a:t>
            </a:r>
          </a:p>
          <a:p>
            <a:pPr algn="ctr" defTabSz="896042">
              <a:lnSpc>
                <a:spcPct val="90000"/>
              </a:lnSpc>
              <a:spcAft>
                <a:spcPts val="588"/>
              </a:spcAft>
              <a:defRPr/>
            </a:pPr>
            <a:endParaRPr lang="en-US" sz="1537" dirty="0">
              <a:gradFill>
                <a:gsLst>
                  <a:gs pos="64545">
                    <a:srgbClr val="353535"/>
                  </a:gs>
                  <a:gs pos="40000">
                    <a:srgbClr val="353535"/>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86558"/>
            <a:ext cx="1927313" cy="1777087"/>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a:p>
            <a:pPr algn="ctr" defTabSz="896042">
              <a:lnSpc>
                <a:spcPct val="90000"/>
              </a:lnSpc>
              <a:spcAft>
                <a:spcPts val="588"/>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86558"/>
            <a:ext cx="1927313" cy="1288290"/>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314">
              <a:lnSpc>
                <a:spcPct val="90000"/>
              </a:lnSpc>
              <a:spcAft>
                <a:spcPts val="576"/>
              </a:spcAft>
              <a:defRPr/>
            </a:pPr>
            <a:r>
              <a:rPr lang="en-US" sz="1176"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a:xfrm>
            <a:off x="473816" y="968178"/>
            <a:ext cx="7295200" cy="1343876"/>
          </a:xfrm>
          <a:prstGeom prst="rect">
            <a:avLst/>
          </a:prstGeom>
        </p:spPr>
        <p:txBody>
          <a:bodyPr wrap="square" anchor="ctr">
            <a:spAutoFit/>
          </a:bodyPr>
          <a:lstStyle/>
          <a:p>
            <a:pPr defTabSz="896042">
              <a:lnSpc>
                <a:spcPct val="90000"/>
              </a:lnSpc>
              <a:spcAft>
                <a:spcPts val="1440"/>
              </a:spcAft>
              <a:defRPr/>
            </a:pPr>
            <a:r>
              <a:rPr lang="en-US" altLang="en-US" sz="4612" dirty="0">
                <a:gradFill>
                  <a:gsLst>
                    <a:gs pos="12727">
                      <a:srgbClr val="FFFFFF"/>
                    </a:gs>
                    <a:gs pos="52000">
                      <a:srgbClr val="FFFFFF"/>
                    </a:gs>
                  </a:gsLst>
                  <a:lin ang="10800000" scaled="0"/>
                </a:gradFill>
                <a:latin typeface="Segoe UI Light"/>
              </a:rPr>
              <a:t>Microsoft Cognitive Services</a:t>
            </a:r>
          </a:p>
          <a:p>
            <a:pPr defTabSz="896042">
              <a:lnSpc>
                <a:spcPct val="90000"/>
              </a:lnSpc>
              <a:spcAft>
                <a:spcPts val="1440"/>
              </a:spcAft>
              <a:defRPr/>
            </a:pPr>
            <a:r>
              <a:rPr lang="en-US" sz="3075" dirty="0">
                <a:gradFill>
                  <a:gsLst>
                    <a:gs pos="12727">
                      <a:srgbClr val="FFFFFF"/>
                    </a:gs>
                    <a:gs pos="52000">
                      <a:srgbClr val="FFFFFF"/>
                    </a:gs>
                  </a:gsLst>
                  <a:lin ang="10800000" scaled="0"/>
                </a:gradFill>
                <a:latin typeface="Segoe UI Semilight"/>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532159" y="2877375"/>
            <a:ext cx="1075710" cy="1075710"/>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dirty="0">
                <a:solidFill>
                  <a:srgbClr val="505050"/>
                </a:solidFill>
                <a:latin typeface="Segoe UI Semilight"/>
              </a:endParaRPr>
            </a:p>
          </p:txBody>
        </p:sp>
      </p:grpSp>
      <p:grpSp>
        <p:nvGrpSpPr>
          <p:cNvPr id="9" name="Group 8"/>
          <p:cNvGrpSpPr/>
          <p:nvPr/>
        </p:nvGrpSpPr>
        <p:grpSpPr>
          <a:xfrm>
            <a:off x="8477865" y="2877375"/>
            <a:ext cx="1075710" cy="1075710"/>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dirty="0">
                  <a:solidFill>
                    <a:srgbClr val="505050"/>
                  </a:solidFill>
                  <a:latin typeface="Segoe UI Semilight"/>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grpSp>
      </p:grpSp>
      <p:grpSp>
        <p:nvGrpSpPr>
          <p:cNvPr id="10" name="Group 9"/>
          <p:cNvGrpSpPr/>
          <p:nvPr/>
        </p:nvGrpSpPr>
        <p:grpSpPr>
          <a:xfrm>
            <a:off x="10423569" y="2877375"/>
            <a:ext cx="1075710" cy="1075710"/>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dirty="0">
                  <a:solidFill>
                    <a:prstClr val="black"/>
                  </a:solidFill>
                  <a:latin typeface="Segoe UI"/>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defTabSz="896215"/>
                <a:endParaRPr lang="en-US" sz="1730">
                  <a:solidFill>
                    <a:prstClr val="black"/>
                  </a:solidFill>
                  <a:latin typeface="Segoe UI"/>
                </a:endParaRPr>
              </a:p>
            </p:txBody>
          </p:sp>
        </p:grpSp>
      </p:grp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rotWithShape="1">
            <a:blip r:embed="rId5">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rotWithShape="1">
            <a:blip r:embed="rId6">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4586453" y="2877375"/>
            <a:ext cx="1075710" cy="1075710"/>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spTree>
    <p:custDataLst>
      <p:tags r:id="rId1"/>
    </p:custDataLst>
    <p:extLst>
      <p:ext uri="{BB962C8B-B14F-4D97-AF65-F5344CB8AC3E}">
        <p14:creationId xmlns:p14="http://schemas.microsoft.com/office/powerpoint/2010/main" val="1264720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defTabSz="914314">
              <a:spcBef>
                <a:spcPts val="576"/>
              </a:spcBef>
              <a:spcAft>
                <a:spcPts val="576"/>
              </a:spcAft>
            </a:pPr>
            <a:r>
              <a:rPr lang="en-US" sz="1961"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Roll your own with REST APIs</a:t>
            </a:r>
          </a:p>
          <a:p>
            <a:pPr defTabSz="914314">
              <a:spcBef>
                <a:spcPts val="576"/>
              </a:spcBef>
              <a:spcAft>
                <a:spcPts val="576"/>
              </a:spcAft>
            </a:pPr>
            <a:r>
              <a:rPr lang="en-US" sz="1961"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Simple to add: just a few </a:t>
            </a:r>
            <a:br>
              <a:rPr lang="en-US" sz="1961"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sz="1961"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lines of code required</a:t>
            </a:r>
          </a:p>
        </p:txBody>
      </p:sp>
      <p:sp>
        <p:nvSpPr>
          <p:cNvPr id="36" name="Rectangle 35"/>
          <p:cNvSpPr/>
          <p:nvPr/>
        </p:nvSpPr>
        <p:spPr bwMode="auto">
          <a:xfrm>
            <a:off x="4094567"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defTabSz="914314">
              <a:lnSpc>
                <a:spcPct val="90000"/>
              </a:lnSpc>
              <a:spcBef>
                <a:spcPts val="588"/>
              </a:spcBef>
            </a:pPr>
            <a: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Integrate into the language </a:t>
            </a:r>
            <a:b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and platform of your choice</a:t>
            </a:r>
          </a:p>
          <a:p>
            <a:pPr defTabSz="914314">
              <a:lnSpc>
                <a:spcPct val="90000"/>
              </a:lnSpc>
              <a:spcBef>
                <a:spcPts val="588"/>
              </a:spcBef>
            </a:pPr>
            <a: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Breadth of offerings helps you </a:t>
            </a:r>
            <a:b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find the right API for your app</a:t>
            </a:r>
          </a:p>
          <a:p>
            <a:pPr defTabSz="914314">
              <a:lnSpc>
                <a:spcPct val="90000"/>
              </a:lnSpc>
              <a:spcBef>
                <a:spcPts val="588"/>
              </a:spcBef>
            </a:pPr>
            <a: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Bring your own data for your </a:t>
            </a:r>
            <a:b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custom experience</a:t>
            </a:r>
          </a:p>
        </p:txBody>
      </p:sp>
      <p:sp>
        <p:nvSpPr>
          <p:cNvPr id="37" name="Rectangle 36"/>
          <p:cNvSpPr/>
          <p:nvPr/>
        </p:nvSpPr>
        <p:spPr bwMode="auto">
          <a:xfrm>
            <a:off x="8189134"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defTabSz="914314">
              <a:lnSpc>
                <a:spcPct val="90000"/>
              </a:lnSpc>
              <a:spcBef>
                <a:spcPts val="588"/>
              </a:spcBef>
              <a:spcAft>
                <a:spcPts val="576"/>
              </a:spcAft>
            </a:pPr>
            <a: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Built by experts in their field </a:t>
            </a:r>
            <a:b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from Microsoft Research, Bing, </a:t>
            </a:r>
            <a:b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and Azure Machine Learning</a:t>
            </a:r>
          </a:p>
          <a:p>
            <a:pPr defTabSz="914314">
              <a:lnSpc>
                <a:spcPct val="90000"/>
              </a:lnSpc>
              <a:spcBef>
                <a:spcPts val="588"/>
              </a:spcBef>
              <a:spcAft>
                <a:spcPts val="576"/>
              </a:spcAft>
            </a:pPr>
            <a:r>
              <a:rPr lang="en-US" sz="1765" dirty="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Quality documentation, sample code, and community support</a:t>
            </a:r>
          </a:p>
        </p:txBody>
      </p:sp>
      <p:pic>
        <p:nvPicPr>
          <p:cNvPr id="12" name="Picture 11"/>
          <p:cNvPicPr>
            <a:picLocks noChangeAspect="1"/>
          </p:cNvPicPr>
          <p:nvPr/>
        </p:nvPicPr>
        <p:blipFill rotWithShape="1">
          <a:blip r:embed="rId4"/>
          <a:srcRect t="31789" b="27258"/>
          <a:stretch/>
        </p:blipFill>
        <p:spPr>
          <a:xfrm>
            <a:off x="1" y="-33322"/>
            <a:ext cx="12192000" cy="3353688"/>
          </a:xfrm>
          <a:prstGeom prst="rect">
            <a:avLst/>
          </a:prstGeom>
        </p:spPr>
      </p:pic>
      <p:sp>
        <p:nvSpPr>
          <p:cNvPr id="39" name="Rectangle 38"/>
          <p:cNvSpPr/>
          <p:nvPr/>
        </p:nvSpPr>
        <p:spPr bwMode="auto">
          <a:xfrm>
            <a:off x="1" y="-42189"/>
            <a:ext cx="8191775" cy="3364609"/>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extBox 7"/>
          <p:cNvSpPr txBox="1"/>
          <p:nvPr/>
        </p:nvSpPr>
        <p:spPr>
          <a:xfrm>
            <a:off x="0" y="2962857"/>
            <a:ext cx="3998202" cy="651728"/>
          </a:xfrm>
          <a:prstGeom prst="rect">
            <a:avLst/>
          </a:prstGeom>
          <a:solidFill>
            <a:schemeClr val="accent3"/>
          </a:solidFill>
        </p:spPr>
        <p:txBody>
          <a:bodyPr wrap="none" lIns="179285" tIns="143428" rIns="179285" bIns="143428" rtlCol="0" anchor="ctr">
            <a:noAutofit/>
          </a:bodyPr>
          <a:lstStyle/>
          <a:p>
            <a:pPr algn="ctr" defTabSz="896215"/>
            <a:r>
              <a:rPr lang="en-US" sz="2353" dirty="0">
                <a:gradFill>
                  <a:gsLst>
                    <a:gs pos="64545">
                      <a:srgbClr val="FFFFFF"/>
                    </a:gs>
                    <a:gs pos="54000">
                      <a:srgbClr val="FFFFFF"/>
                    </a:gs>
                  </a:gsLst>
                  <a:lin ang="10800000" scaled="0"/>
                </a:gradFill>
                <a:latin typeface="Segoe UI" panose="020B0502040204020203" pitchFamily="34" charset="0"/>
                <a:cs typeface="Segoe UI" panose="020B0502040204020203" pitchFamily="34" charset="0"/>
              </a:rPr>
              <a:t>Easy</a:t>
            </a:r>
          </a:p>
        </p:txBody>
      </p:sp>
      <p:sp>
        <p:nvSpPr>
          <p:cNvPr id="26" name="TextBox 25"/>
          <p:cNvSpPr txBox="1"/>
          <p:nvPr/>
        </p:nvSpPr>
        <p:spPr>
          <a:xfrm>
            <a:off x="4089901" y="2962857"/>
            <a:ext cx="4007533" cy="651728"/>
          </a:xfrm>
          <a:prstGeom prst="rect">
            <a:avLst/>
          </a:prstGeom>
          <a:solidFill>
            <a:schemeClr val="accent1"/>
          </a:solidFill>
        </p:spPr>
        <p:txBody>
          <a:bodyPr wrap="none" lIns="179285" tIns="143428" rIns="179285" bIns="143428" rtlCol="0" anchor="ctr">
            <a:noAutofit/>
          </a:bodyPr>
          <a:lstStyle/>
          <a:p>
            <a:pPr algn="ctr" defTabSz="896215"/>
            <a:r>
              <a:rPr lang="en-US" sz="2353" dirty="0">
                <a:gradFill>
                  <a:gsLst>
                    <a:gs pos="71818">
                      <a:srgbClr val="FFFFFF"/>
                    </a:gs>
                    <a:gs pos="59000">
                      <a:srgbClr val="FFFFFF"/>
                    </a:gs>
                  </a:gsLst>
                  <a:lin ang="10800000" scaled="0"/>
                </a:gradFill>
                <a:latin typeface="Segoe UI" panose="020B0502040204020203" pitchFamily="34" charset="0"/>
                <a:cs typeface="Segoe UI" panose="020B0502040204020203" pitchFamily="34" charset="0"/>
              </a:rPr>
              <a:t>Flexible</a:t>
            </a:r>
          </a:p>
        </p:txBody>
      </p:sp>
      <p:sp>
        <p:nvSpPr>
          <p:cNvPr id="27" name="TextBox 26"/>
          <p:cNvSpPr txBox="1"/>
          <p:nvPr/>
        </p:nvSpPr>
        <p:spPr>
          <a:xfrm>
            <a:off x="8184468" y="2962857"/>
            <a:ext cx="4007533" cy="651728"/>
          </a:xfrm>
          <a:prstGeom prst="rect">
            <a:avLst/>
          </a:prstGeom>
          <a:solidFill>
            <a:schemeClr val="tx1"/>
          </a:solidFill>
        </p:spPr>
        <p:txBody>
          <a:bodyPr wrap="none" lIns="179285" tIns="143428" rIns="179285" bIns="143428" rtlCol="0" anchor="ctr">
            <a:noAutofit/>
          </a:bodyPr>
          <a:lstStyle/>
          <a:p>
            <a:pPr algn="ctr" defTabSz="896215"/>
            <a:r>
              <a:rPr lang="en-US" sz="2353" dirty="0">
                <a:gradFill>
                  <a:gsLst>
                    <a:gs pos="3636">
                      <a:srgbClr val="FFFFFF"/>
                    </a:gs>
                    <a:gs pos="20000">
                      <a:srgbClr val="FFFFFF"/>
                    </a:gs>
                  </a:gsLst>
                  <a:lin ang="10800000" scaled="0"/>
                </a:gradFill>
                <a:latin typeface="Segoe UI" panose="020B0502040204020203" pitchFamily="34" charset="0"/>
                <a:cs typeface="Segoe UI" panose="020B0502040204020203" pitchFamily="34" charset="0"/>
              </a:rPr>
              <a:t>Tested</a:t>
            </a:r>
          </a:p>
        </p:txBody>
      </p:sp>
      <p:sp>
        <p:nvSpPr>
          <p:cNvPr id="2" name="Title 1"/>
          <p:cNvSpPr>
            <a:spLocks noGrp="1"/>
          </p:cNvSpPr>
          <p:nvPr>
            <p:ph type="title"/>
          </p:nvPr>
        </p:nvSpPr>
        <p:spPr/>
        <p:txBody>
          <a:bodyPr>
            <a:noAutofit/>
          </a:bodyPr>
          <a:lstStyle/>
          <a:p>
            <a:r>
              <a:rPr lang="en-US" sz="5882" dirty="0">
                <a:gradFill>
                  <a:gsLst>
                    <a:gs pos="1250">
                      <a:schemeClr val="bg1"/>
                    </a:gs>
                    <a:gs pos="100000">
                      <a:schemeClr val="bg1"/>
                    </a:gs>
                  </a:gsLst>
                  <a:lin ang="5400000" scaled="0"/>
                </a:gradFill>
              </a:rPr>
              <a:t>Why Microsoft </a:t>
            </a:r>
            <a:br>
              <a:rPr lang="en-US" sz="5882" dirty="0">
                <a:gradFill>
                  <a:gsLst>
                    <a:gs pos="1250">
                      <a:schemeClr val="bg1"/>
                    </a:gs>
                    <a:gs pos="100000">
                      <a:schemeClr val="bg1"/>
                    </a:gs>
                  </a:gsLst>
                  <a:lin ang="5400000" scaled="0"/>
                </a:gradFill>
              </a:rPr>
            </a:br>
            <a:r>
              <a:rPr lang="en-US" sz="5882" dirty="0">
                <a:gradFill>
                  <a:gsLst>
                    <a:gs pos="1250">
                      <a:schemeClr val="bg1"/>
                    </a:gs>
                    <a:gs pos="100000">
                      <a:schemeClr val="bg1"/>
                    </a:gs>
                  </a:gsLst>
                  <a:lin ang="5400000" scaled="0"/>
                </a:gradFill>
              </a:rPr>
              <a:t>Cognitive Services?</a:t>
            </a:r>
          </a:p>
        </p:txBody>
      </p:sp>
      <p:grpSp>
        <p:nvGrpSpPr>
          <p:cNvPr id="21" name="Group 20"/>
          <p:cNvGrpSpPr/>
          <p:nvPr/>
        </p:nvGrpSpPr>
        <p:grpSpPr>
          <a:xfrm>
            <a:off x="329844" y="5210957"/>
            <a:ext cx="1838620" cy="1239175"/>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677515"/>
                <a:ext cx="812663" cy="549003"/>
              </a:xfrm>
              <a:prstGeom prst="rect">
                <a:avLst/>
              </a:prstGeom>
              <a:noFill/>
            </p:spPr>
            <p:txBody>
              <a:bodyPr wrap="square" lIns="179259" tIns="143408" rIns="179259" bIns="143408" rtlCol="0" anchor="ctr">
                <a:spAutoFit/>
              </a:bodyPr>
              <a:lstStyle/>
              <a:p>
                <a:pPr algn="ctr" defTabSz="896215">
                  <a:lnSpc>
                    <a:spcPct val="90000"/>
                  </a:lnSpc>
                  <a:spcAft>
                    <a:spcPts val="588"/>
                  </a:spcAft>
                </a:pPr>
                <a:r>
                  <a:rPr lang="en-US" sz="1372" b="1" dirty="0">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t>GET A</a:t>
                </a:r>
                <a:br>
                  <a:rPr lang="en-US" sz="1372" b="1" dirty="0">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br>
                <a:r>
                  <a:rPr lang="en-US" sz="1372" b="1" dirty="0">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t> KEY</a:t>
                </a: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59" tIns="143408" rIns="179259" bIns="143408" rtlCol="0" anchor="ctr">
                <a:spAutoFit/>
              </a:bodyPr>
              <a:lstStyle/>
              <a:p>
                <a:pPr algn="ctr" defTabSz="896215">
                  <a:lnSpc>
                    <a:spcPct val="90000"/>
                  </a:lnSpc>
                  <a:spcAft>
                    <a:spcPts val="588"/>
                  </a:spcAft>
                </a:pPr>
                <a:r>
                  <a:rPr lang="en-US" sz="1372" b="1" dirty="0">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t>BUILD</a:t>
                </a:r>
              </a:p>
            </p:txBody>
          </p:sp>
        </p:grpSp>
      </p:grpSp>
      <p:sp>
        <p:nvSpPr>
          <p:cNvPr id="44" name="Freeform 11"/>
          <p:cNvSpPr>
            <a:spLocks noEditPoints="1"/>
          </p:cNvSpPr>
          <p:nvPr/>
        </p:nvSpPr>
        <p:spPr bwMode="black">
          <a:xfrm>
            <a:off x="5142627" y="5815072"/>
            <a:ext cx="393974" cy="485050"/>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sp>
        <p:nvSpPr>
          <p:cNvPr id="48" name="Freeform 47"/>
          <p:cNvSpPr>
            <a:spLocks noChangeAspect="1" noEditPoints="1"/>
          </p:cNvSpPr>
          <p:nvPr/>
        </p:nvSpPr>
        <p:spPr bwMode="black">
          <a:xfrm>
            <a:off x="4320816" y="5873675"/>
            <a:ext cx="369347" cy="3678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30" tIns="44814" rIns="89630" bIns="44814" numCol="1" anchor="t" anchorCtr="0" compatLnSpc="1">
            <a:prstTxWarp prst="textNoShape">
              <a:avLst/>
            </a:prstTxWarp>
          </a:bodyPr>
          <a:lstStyle/>
          <a:p>
            <a:pPr defTabSz="896215"/>
            <a:endParaRPr lang="en-US" dirty="0">
              <a:solidFill>
                <a:srgbClr val="505050"/>
              </a:solidFill>
              <a:latin typeface="Segoe UI Semilight"/>
            </a:endParaRPr>
          </a:p>
        </p:txBody>
      </p:sp>
      <p:pic>
        <p:nvPicPr>
          <p:cNvPr id="2050" name="Picture 2" descr="http://iran-python.ir/images/python_logo.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674975" y="6212018"/>
            <a:ext cx="986844" cy="286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724933" y="5734630"/>
            <a:ext cx="969698" cy="2606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cstate="print">
            <a:duotone>
              <a:schemeClr val="accent6">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8350115" y="5585363"/>
            <a:ext cx="904484" cy="370839"/>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350114" y="6072289"/>
            <a:ext cx="1086866" cy="3319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06549" y="6111307"/>
            <a:ext cx="1656731" cy="4104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9706549" y="5490977"/>
            <a:ext cx="1635461" cy="4104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3053" y="5825144"/>
            <a:ext cx="365471" cy="442995"/>
          </a:xfrm>
          <a:prstGeom prst="rect">
            <a:avLst/>
          </a:prstGeom>
        </p:spPr>
      </p:pic>
    </p:spTree>
    <p:custDataLst>
      <p:tags r:id="rId1"/>
    </p:custDataLst>
    <p:extLst>
      <p:ext uri="{BB962C8B-B14F-4D97-AF65-F5344CB8AC3E}">
        <p14:creationId xmlns:p14="http://schemas.microsoft.com/office/powerpoint/2010/main" val="37309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these important?</a:t>
            </a:r>
          </a:p>
        </p:txBody>
      </p:sp>
      <p:sp>
        <p:nvSpPr>
          <p:cNvPr id="3" name="TextBox 2"/>
          <p:cNvSpPr txBox="1"/>
          <p:nvPr/>
        </p:nvSpPr>
        <p:spPr>
          <a:xfrm>
            <a:off x="512438" y="3179780"/>
            <a:ext cx="3316736" cy="615522"/>
          </a:xfrm>
          <a:prstGeom prst="rect">
            <a:avLst/>
          </a:prstGeom>
          <a:noFill/>
        </p:spPr>
        <p:txBody>
          <a:bodyPr wrap="square" lIns="179285" tIns="143428" rIns="179285" bIns="143428" rtlCol="0">
            <a:spAutoFit/>
          </a:bodyPr>
          <a:lstStyle/>
          <a:p>
            <a:pPr algn="ctr" defTabSz="914228">
              <a:lnSpc>
                <a:spcPct val="90000"/>
              </a:lnSpc>
              <a:spcAft>
                <a:spcPts val="588"/>
              </a:spcAft>
            </a:pPr>
            <a:r>
              <a:rPr lang="en-US" sz="2353" dirty="0">
                <a:gradFill>
                  <a:gsLst>
                    <a:gs pos="2917">
                      <a:srgbClr val="505050"/>
                    </a:gs>
                    <a:gs pos="30000">
                      <a:srgbClr val="505050"/>
                    </a:gs>
                  </a:gsLst>
                  <a:lin ang="5400000" scaled="0"/>
                </a:gradFill>
                <a:latin typeface="Segoe UI"/>
              </a:rPr>
              <a:t>Cognitive Services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9240" y="998305"/>
            <a:ext cx="3869273" cy="2295501"/>
          </a:xfrm>
          <a:prstGeom prst="rect">
            <a:avLst/>
          </a:prstGeom>
        </p:spPr>
      </p:pic>
      <p:sp>
        <p:nvSpPr>
          <p:cNvPr id="11" name="TextBox 10"/>
          <p:cNvSpPr txBox="1"/>
          <p:nvPr/>
        </p:nvSpPr>
        <p:spPr>
          <a:xfrm>
            <a:off x="4123216" y="1177742"/>
            <a:ext cx="3338052"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What is the algorithm to detect faces and emotions?</a:t>
            </a:r>
          </a:p>
        </p:txBody>
      </p:sp>
      <p:pic>
        <p:nvPicPr>
          <p:cNvPr id="12" name="Picture 11" descr="Screen Clippi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81711" y="1881851"/>
            <a:ext cx="2799077" cy="3940386"/>
          </a:xfrm>
          <a:prstGeom prst="rect">
            <a:avLst/>
          </a:prstGeom>
        </p:spPr>
      </p:pic>
      <p:sp>
        <p:nvSpPr>
          <p:cNvPr id="14" name="TextBox 13"/>
          <p:cNvSpPr txBox="1"/>
          <p:nvPr/>
        </p:nvSpPr>
        <p:spPr>
          <a:xfrm>
            <a:off x="7819017" y="632977"/>
            <a:ext cx="333805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Or….</a:t>
            </a:r>
          </a:p>
        </p:txBody>
      </p:sp>
      <p:pic>
        <p:nvPicPr>
          <p:cNvPr id="15" name="Picture 14" descr="Screen Clippi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32494" y="1057141"/>
            <a:ext cx="4117507" cy="2254678"/>
          </a:xfrm>
          <a:prstGeom prst="rect">
            <a:avLst/>
          </a:prstGeom>
        </p:spPr>
      </p:pic>
      <p:pic>
        <p:nvPicPr>
          <p:cNvPr id="16" name="Picture 15" descr="Screen Clippi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676286" y="3443858"/>
            <a:ext cx="4137339" cy="2224270"/>
          </a:xfrm>
          <a:prstGeom prst="rect">
            <a:avLst/>
          </a:prstGeom>
        </p:spPr>
      </p:pic>
    </p:spTree>
    <p:custDataLst>
      <p:tags r:id="rId1"/>
    </p:custDataLst>
    <p:extLst>
      <p:ext uri="{BB962C8B-B14F-4D97-AF65-F5344CB8AC3E}">
        <p14:creationId xmlns:p14="http://schemas.microsoft.com/office/powerpoint/2010/main" val="36794706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2"/>
          <p:cNvSpPr>
            <a:spLocks noGrp="1"/>
          </p:cNvSpPr>
          <p:nvPr>
            <p:ph type="title"/>
          </p:nvPr>
        </p:nvSpPr>
        <p:spPr>
          <a:xfrm>
            <a:off x="1266378" y="290448"/>
            <a:ext cx="10925623" cy="899537"/>
          </a:xfrm>
          <a:solidFill>
            <a:schemeClr val="bg1">
              <a:lumMod val="95000"/>
            </a:schemeClr>
          </a:solidFill>
        </p:spPr>
        <p:txBody>
          <a:bodyPr vert="horz" wrap="square" lIns="179285" tIns="91440" rIns="146304" bIns="91440" rtlCol="0" anchor="t">
            <a:noAutofit/>
          </a:bodyPr>
          <a:lstStyle/>
          <a:p>
            <a:r>
              <a:rPr lang="en-US" dirty="0"/>
              <a:t>Vision</a:t>
            </a:r>
          </a:p>
        </p:txBody>
      </p:sp>
      <p:sp>
        <p:nvSpPr>
          <p:cNvPr id="57" name="TextBox 56"/>
          <p:cNvSpPr txBox="1"/>
          <p:nvPr/>
        </p:nvSpPr>
        <p:spPr>
          <a:xfrm>
            <a:off x="2068118" y="5168857"/>
            <a:ext cx="2176762" cy="501206"/>
          </a:xfrm>
          <a:prstGeom prst="rect">
            <a:avLst/>
          </a:prstGeom>
          <a:noFill/>
        </p:spPr>
        <p:txBody>
          <a:bodyPr wrap="square" lIns="175761" tIns="140609" rIns="175761" bIns="140609" rtlCol="0" anchor="ctr">
            <a:spAutoFit/>
          </a:bodyPr>
          <a:lstStyle/>
          <a:p>
            <a:pPr algn="ctr" defTabSz="914314">
              <a:lnSpc>
                <a:spcPct val="90000"/>
              </a:lnSpc>
              <a:spcAft>
                <a:spcPts val="576"/>
              </a:spcAft>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a:t>
            </a:r>
          </a:p>
        </p:txBody>
      </p:sp>
      <p:sp>
        <p:nvSpPr>
          <p:cNvPr id="58" name="TextBox 57"/>
          <p:cNvSpPr txBox="1"/>
          <p:nvPr/>
        </p:nvSpPr>
        <p:spPr>
          <a:xfrm>
            <a:off x="4893568" y="5168857"/>
            <a:ext cx="2610210" cy="501206"/>
          </a:xfrm>
          <a:prstGeom prst="rect">
            <a:avLst/>
          </a:prstGeom>
          <a:noFill/>
        </p:spPr>
        <p:txBody>
          <a:bodyPr wrap="square" lIns="175761" tIns="140609" rIns="175761" bIns="140609" rtlCol="0" anchor="ctr">
            <a:spAutoFit/>
          </a:bodyPr>
          <a:lstStyle/>
          <a:p>
            <a:pPr algn="ctr" defTabSz="914314">
              <a:lnSpc>
                <a:spcPct val="90000"/>
              </a:lnSpc>
              <a:spcAft>
                <a:spcPts val="576"/>
              </a:spcAft>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Vision Service</a:t>
            </a:r>
          </a:p>
        </p:txBody>
      </p:sp>
      <p:sp>
        <p:nvSpPr>
          <p:cNvPr id="59" name="TextBox 58"/>
          <p:cNvSpPr txBox="1"/>
          <p:nvPr/>
        </p:nvSpPr>
        <p:spPr>
          <a:xfrm>
            <a:off x="8046879" y="5168857"/>
            <a:ext cx="2176762" cy="501206"/>
          </a:xfrm>
          <a:prstGeom prst="rect">
            <a:avLst/>
          </a:prstGeom>
          <a:noFill/>
        </p:spPr>
        <p:txBody>
          <a:bodyPr wrap="square" lIns="175761" tIns="140609" rIns="175761" bIns="140609" rtlCol="0" anchor="ctr">
            <a:spAutoFit/>
          </a:bodyPr>
          <a:lstStyle/>
          <a:p>
            <a:pPr algn="ctr" defTabSz="914314">
              <a:lnSpc>
                <a:spcPct val="90000"/>
              </a:lnSpc>
              <a:spcAft>
                <a:spcPts val="576"/>
              </a:spcAft>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7975884" y="5552013"/>
            <a:ext cx="2318753" cy="470693"/>
          </a:xfrm>
          <a:prstGeom prst="rect">
            <a:avLst/>
          </a:prstGeom>
        </p:spPr>
        <p:txBody>
          <a:bodyPr wrap="square">
            <a:spAutoFit/>
          </a:bodyPr>
          <a:lstStyle/>
          <a:p>
            <a:pPr algn="ctr" defTabSz="914314">
              <a:lnSpc>
                <a:spcPct val="90000"/>
              </a:lnSpc>
              <a:spcAft>
                <a:spcPts val="576"/>
              </a:spcAft>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4787882" y="5552014"/>
            <a:ext cx="2830246" cy="660781"/>
          </a:xfrm>
          <a:prstGeom prst="rect">
            <a:avLst/>
          </a:prstGeom>
        </p:spPr>
        <p:txBody>
          <a:bodyPr wrap="square">
            <a:spAutoFit/>
          </a:bodyPr>
          <a:lstStyle/>
          <a:p>
            <a:pPr algn="ctr" defTabSz="914314">
              <a:lnSpc>
                <a:spcPct val="90000"/>
              </a:lnSpc>
              <a:spcAft>
                <a:spcPts val="576"/>
              </a:spcAft>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Customizable web service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that learns to recognize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1729742" y="5552014"/>
            <a:ext cx="2892275" cy="660781"/>
          </a:xfrm>
          <a:prstGeom prst="rect">
            <a:avLst/>
          </a:prstGeom>
        </p:spPr>
        <p:txBody>
          <a:bodyPr wrap="square">
            <a:spAutoFit/>
          </a:bodyPr>
          <a:lstStyle/>
          <a:p>
            <a:pPr algn="ctr" defTabSz="914314">
              <a:lnSpc>
                <a:spcPct val="90000"/>
              </a:lnSpc>
              <a:spcAft>
                <a:spcPts val="576"/>
              </a:spcAft>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Machine-assisted moderation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of text and images, augmented with human review tools</a:t>
            </a:r>
          </a:p>
        </p:txBody>
      </p:sp>
      <p:sp>
        <p:nvSpPr>
          <p:cNvPr id="127" name="TextBox 126"/>
          <p:cNvSpPr txBox="1"/>
          <p:nvPr/>
        </p:nvSpPr>
        <p:spPr>
          <a:xfrm>
            <a:off x="609791" y="2944856"/>
            <a:ext cx="2399395" cy="501205"/>
          </a:xfrm>
          <a:prstGeom prst="rect">
            <a:avLst/>
          </a:prstGeom>
          <a:noFill/>
        </p:spPr>
        <p:txBody>
          <a:bodyPr wrap="square" lIns="175761" tIns="140609" rIns="175761" bIns="140609" rtlCol="0" anchor="ctr">
            <a:spAutoFit/>
          </a:bodyPr>
          <a:lstStyle/>
          <a:p>
            <a:pPr algn="ctr" defTabSz="914314">
              <a:lnSpc>
                <a:spcPct val="90000"/>
              </a:lnSpc>
              <a:spcAft>
                <a:spcPts val="576"/>
              </a:spcAft>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 API</a:t>
            </a:r>
          </a:p>
        </p:txBody>
      </p:sp>
      <p:sp>
        <p:nvSpPr>
          <p:cNvPr id="20" name="Rectangle 19"/>
          <p:cNvSpPr/>
          <p:nvPr/>
        </p:nvSpPr>
        <p:spPr>
          <a:xfrm>
            <a:off x="669515" y="3312222"/>
            <a:ext cx="2279946" cy="470693"/>
          </a:xfrm>
          <a:prstGeom prst="rect">
            <a:avLst/>
          </a:prstGeom>
        </p:spPr>
        <p:txBody>
          <a:bodyPr wrap="square">
            <a:spAutoFit/>
          </a:bodyPr>
          <a:lstStyle/>
          <a:p>
            <a:pPr algn="ctr" defTabSz="914314">
              <a:lnSpc>
                <a:spcPct val="90000"/>
              </a:lnSpc>
              <a:spcAft>
                <a:spcPts val="576"/>
              </a:spcAft>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Distill actionable information from images </a:t>
            </a:r>
          </a:p>
        </p:txBody>
      </p:sp>
      <p:grpSp>
        <p:nvGrpSpPr>
          <p:cNvPr id="12" name="Group 11"/>
          <p:cNvGrpSpPr/>
          <p:nvPr/>
        </p:nvGrpSpPr>
        <p:grpSpPr>
          <a:xfrm>
            <a:off x="1271633" y="1800555"/>
            <a:ext cx="1075710" cy="1075710"/>
            <a:chOff x="1635346" y="1767983"/>
            <a:chExt cx="1287898" cy="1287898"/>
          </a:xfrm>
        </p:grpSpPr>
        <p:sp>
          <p:nvSpPr>
            <p:cNvPr id="35" name="Oval 34"/>
            <p:cNvSpPr/>
            <p:nvPr/>
          </p:nvSpPr>
          <p:spPr bwMode="auto">
            <a:xfrm>
              <a:off x="1635346" y="1767983"/>
              <a:ext cx="1287898" cy="12878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sp>
        <p:nvSpPr>
          <p:cNvPr id="135" name="TextBox 134"/>
          <p:cNvSpPr txBox="1"/>
          <p:nvPr/>
        </p:nvSpPr>
        <p:spPr>
          <a:xfrm>
            <a:off x="3626556" y="2944855"/>
            <a:ext cx="2176762" cy="501206"/>
          </a:xfrm>
          <a:prstGeom prst="rect">
            <a:avLst/>
          </a:prstGeom>
          <a:noFill/>
        </p:spPr>
        <p:txBody>
          <a:bodyPr wrap="square" lIns="175761" tIns="140609" rIns="175761" bIns="140609" rtlCol="0" anchor="ctr">
            <a:spAutoFit/>
          </a:bodyPr>
          <a:lstStyle/>
          <a:p>
            <a:pPr algn="ctr" defTabSz="914314">
              <a:lnSpc>
                <a:spcPct val="90000"/>
              </a:lnSpc>
              <a:spcAft>
                <a:spcPts val="576"/>
              </a:spcAft>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API</a:t>
            </a:r>
          </a:p>
        </p:txBody>
      </p:sp>
      <p:sp>
        <p:nvSpPr>
          <p:cNvPr id="136" name="Rectangle 135"/>
          <p:cNvSpPr/>
          <p:nvPr/>
        </p:nvSpPr>
        <p:spPr>
          <a:xfrm>
            <a:off x="3333233" y="3312222"/>
            <a:ext cx="2763406" cy="470693"/>
          </a:xfrm>
          <a:prstGeom prst="rect">
            <a:avLst/>
          </a:prstGeom>
        </p:spPr>
        <p:txBody>
          <a:bodyPr wrap="square">
            <a:spAutoFit/>
          </a:bodyPr>
          <a:lstStyle/>
          <a:p>
            <a:pPr algn="ctr" defTabSz="914314">
              <a:lnSpc>
                <a:spcPct val="90000"/>
              </a:lnSpc>
              <a:spcAft>
                <a:spcPts val="576"/>
              </a:spcAft>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identify, analyze, organize, and tag faces in photos</a:t>
            </a:r>
          </a:p>
        </p:txBody>
      </p:sp>
      <p:grpSp>
        <p:nvGrpSpPr>
          <p:cNvPr id="11" name="Group 10"/>
          <p:cNvGrpSpPr/>
          <p:nvPr/>
        </p:nvGrpSpPr>
        <p:grpSpPr>
          <a:xfrm>
            <a:off x="4177082" y="1804504"/>
            <a:ext cx="1075710" cy="1075710"/>
            <a:chOff x="4002347" y="1767983"/>
            <a:chExt cx="1287898" cy="1287898"/>
          </a:xfrm>
        </p:grpSpPr>
        <p:sp>
          <p:nvSpPr>
            <p:cNvPr id="38" name="Oval 37"/>
            <p:cNvSpPr/>
            <p:nvPr/>
          </p:nvSpPr>
          <p:spPr bwMode="auto">
            <a:xfrm>
              <a:off x="4002347" y="1767983"/>
              <a:ext cx="1287898" cy="12878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29319" t="10483" r="29319" b="10483"/>
            <a:stretch/>
          </p:blipFill>
          <p:spPr>
            <a:xfrm>
              <a:off x="4257057" y="2038421"/>
              <a:ext cx="778478" cy="747022"/>
            </a:xfrm>
            <a:prstGeom prst="rect">
              <a:avLst/>
            </a:prstGeom>
          </p:spPr>
        </p:pic>
      </p:grpSp>
      <p:sp>
        <p:nvSpPr>
          <p:cNvPr id="138" name="TextBox 137"/>
          <p:cNvSpPr txBox="1"/>
          <p:nvPr/>
        </p:nvSpPr>
        <p:spPr>
          <a:xfrm>
            <a:off x="6524566" y="2944855"/>
            <a:ext cx="2176762" cy="501206"/>
          </a:xfrm>
          <a:prstGeom prst="rect">
            <a:avLst/>
          </a:prstGeom>
          <a:noFill/>
        </p:spPr>
        <p:txBody>
          <a:bodyPr wrap="square" lIns="175761" tIns="140609" rIns="175761" bIns="140609" rtlCol="0" anchor="ctr">
            <a:spAutoFit/>
          </a:bodyPr>
          <a:lstStyle/>
          <a:p>
            <a:pPr algn="ctr" defTabSz="914314">
              <a:lnSpc>
                <a:spcPct val="90000"/>
              </a:lnSpc>
              <a:spcAft>
                <a:spcPts val="576"/>
              </a:spcAft>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API</a:t>
            </a:r>
          </a:p>
        </p:txBody>
      </p:sp>
      <p:sp>
        <p:nvSpPr>
          <p:cNvPr id="139" name="Rectangle 138"/>
          <p:cNvSpPr/>
          <p:nvPr/>
        </p:nvSpPr>
        <p:spPr>
          <a:xfrm>
            <a:off x="6436003" y="3312222"/>
            <a:ext cx="2353886" cy="470693"/>
          </a:xfrm>
          <a:prstGeom prst="rect">
            <a:avLst/>
          </a:prstGeom>
        </p:spPr>
        <p:txBody>
          <a:bodyPr wrap="square">
            <a:spAutoFit/>
          </a:bodyPr>
          <a:lstStyle/>
          <a:p>
            <a:pPr algn="ctr" defTabSz="914314">
              <a:lnSpc>
                <a:spcPct val="90000"/>
              </a:lnSpc>
              <a:spcAft>
                <a:spcPts val="576"/>
              </a:spcAft>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Personalize experiences with emotion recognition</a:t>
            </a:r>
          </a:p>
        </p:txBody>
      </p:sp>
      <p:grpSp>
        <p:nvGrpSpPr>
          <p:cNvPr id="28" name="Group 27"/>
          <p:cNvGrpSpPr/>
          <p:nvPr/>
        </p:nvGrpSpPr>
        <p:grpSpPr>
          <a:xfrm>
            <a:off x="7075091" y="1804504"/>
            <a:ext cx="1075710" cy="1075710"/>
            <a:chOff x="6369348" y="1767983"/>
            <a:chExt cx="1287898" cy="1287898"/>
          </a:xfrm>
        </p:grpSpPr>
        <p:sp>
          <p:nvSpPr>
            <p:cNvPr id="42" name="Oval 41"/>
            <p:cNvSpPr/>
            <p:nvPr/>
          </p:nvSpPr>
          <p:spPr bwMode="auto">
            <a:xfrm>
              <a:off x="6369348" y="1767983"/>
              <a:ext cx="1287898" cy="12878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29605" t="12277" r="29605" b="12277"/>
            <a:stretch/>
          </p:blipFill>
          <p:spPr>
            <a:xfrm>
              <a:off x="6625093" y="2075782"/>
              <a:ext cx="765650" cy="709661"/>
            </a:xfrm>
            <a:prstGeom prst="rect">
              <a:avLst/>
            </a:prstGeom>
          </p:spPr>
        </p:pic>
      </p:grpSp>
      <p:sp>
        <p:nvSpPr>
          <p:cNvPr id="132" name="TextBox 131"/>
          <p:cNvSpPr txBox="1"/>
          <p:nvPr/>
        </p:nvSpPr>
        <p:spPr>
          <a:xfrm>
            <a:off x="9423992" y="2944855"/>
            <a:ext cx="2176762" cy="501206"/>
          </a:xfrm>
          <a:prstGeom prst="rect">
            <a:avLst/>
          </a:prstGeom>
          <a:noFill/>
        </p:spPr>
        <p:txBody>
          <a:bodyPr wrap="square" lIns="175761" tIns="140609" rIns="175761" bIns="140609" rtlCol="0" anchor="ctr">
            <a:spAutoFit/>
          </a:bodyPr>
          <a:lstStyle/>
          <a:p>
            <a:pPr algn="ctr" defTabSz="914314">
              <a:lnSpc>
                <a:spcPct val="90000"/>
              </a:lnSpc>
              <a:spcAft>
                <a:spcPts val="576"/>
              </a:spcAft>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API</a:t>
            </a:r>
          </a:p>
        </p:txBody>
      </p:sp>
      <p:sp>
        <p:nvSpPr>
          <p:cNvPr id="133" name="Rectangle 132"/>
          <p:cNvSpPr/>
          <p:nvPr/>
        </p:nvSpPr>
        <p:spPr>
          <a:xfrm>
            <a:off x="9423282" y="3312222"/>
            <a:ext cx="2178179" cy="470693"/>
          </a:xfrm>
          <a:prstGeom prst="rect">
            <a:avLst/>
          </a:prstGeom>
        </p:spPr>
        <p:txBody>
          <a:bodyPr wrap="square">
            <a:spAutoFit/>
          </a:bodyPr>
          <a:lstStyle/>
          <a:p>
            <a:pPr algn="ctr" defTabSz="914314">
              <a:lnSpc>
                <a:spcPct val="90000"/>
              </a:lnSpc>
              <a:spcAft>
                <a:spcPts val="576"/>
              </a:spcAft>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Analyze, edit, and process videos within your app</a:t>
            </a:r>
          </a:p>
        </p:txBody>
      </p:sp>
      <p:grpSp>
        <p:nvGrpSpPr>
          <p:cNvPr id="17" name="Group 16"/>
          <p:cNvGrpSpPr/>
          <p:nvPr/>
        </p:nvGrpSpPr>
        <p:grpSpPr>
          <a:xfrm>
            <a:off x="9974517" y="1781434"/>
            <a:ext cx="1075710" cy="1075710"/>
            <a:chOff x="8736350" y="1767983"/>
            <a:chExt cx="1287898" cy="1287898"/>
          </a:xfrm>
        </p:grpSpPr>
        <p:sp>
          <p:nvSpPr>
            <p:cNvPr id="45" name="Oval 44"/>
            <p:cNvSpPr/>
            <p:nvPr/>
          </p:nvSpPr>
          <p:spPr bwMode="auto">
            <a:xfrm>
              <a:off x="8736350" y="1767983"/>
              <a:ext cx="1287898" cy="12878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30630" t="12444" r="30630" b="12444"/>
            <a:stretch/>
          </p:blipFill>
          <p:spPr>
            <a:xfrm>
              <a:off x="8955605" y="1993900"/>
              <a:ext cx="874788" cy="848024"/>
            </a:xfrm>
            <a:prstGeom prst="rect">
              <a:avLst/>
            </a:prstGeom>
          </p:spPr>
        </p:pic>
      </p:grpSp>
      <p:grpSp>
        <p:nvGrpSpPr>
          <p:cNvPr id="21" name="Group 20"/>
          <p:cNvGrpSpPr/>
          <p:nvPr/>
        </p:nvGrpSpPr>
        <p:grpSpPr>
          <a:xfrm>
            <a:off x="2618643" y="4032434"/>
            <a:ext cx="1075710" cy="1075710"/>
            <a:chOff x="2745453" y="4243169"/>
            <a:chExt cx="1287898" cy="1287898"/>
          </a:xfrm>
        </p:grpSpPr>
        <p:sp>
          <p:nvSpPr>
            <p:cNvPr id="55" name="Oval 54"/>
            <p:cNvSpPr/>
            <p:nvPr/>
          </p:nvSpPr>
          <p:spPr bwMode="auto">
            <a:xfrm>
              <a:off x="2745453" y="4243169"/>
              <a:ext cx="1287898" cy="12878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9" name="Picture 18"/>
            <p:cNvPicPr>
              <a:picLocks noChangeAspect="1"/>
            </p:cNvPicPr>
            <p:nvPr/>
          </p:nvPicPr>
          <p:blipFill rotWithShape="1">
            <a:blip r:embed="rId8">
              <a:extLst>
                <a:ext uri="{28A0092B-C50C-407E-A947-70E740481C1C}">
                  <a14:useLocalDpi xmlns:a14="http://schemas.microsoft.com/office/drawing/2010/main" val="0"/>
                </a:ext>
              </a:extLst>
            </a:blip>
            <a:srcRect l="33566" t="14658" r="33566" b="14658"/>
            <a:stretch/>
          </p:blipFill>
          <p:spPr>
            <a:xfrm>
              <a:off x="3045912" y="4524567"/>
              <a:ext cx="686980" cy="737062"/>
            </a:xfrm>
            <a:prstGeom prst="rect">
              <a:avLst/>
            </a:prstGeom>
          </p:spPr>
        </p:pic>
      </p:grpSp>
      <p:grpSp>
        <p:nvGrpSpPr>
          <p:cNvPr id="24" name="Group 23"/>
          <p:cNvGrpSpPr/>
          <p:nvPr/>
        </p:nvGrpSpPr>
        <p:grpSpPr>
          <a:xfrm>
            <a:off x="5666996" y="4032434"/>
            <a:ext cx="1075710" cy="1075710"/>
            <a:chOff x="5378295" y="4243169"/>
            <a:chExt cx="1287898" cy="1287898"/>
          </a:xfrm>
        </p:grpSpPr>
        <p:sp>
          <p:nvSpPr>
            <p:cNvPr id="64" name="Oval 63"/>
            <p:cNvSpPr/>
            <p:nvPr/>
          </p:nvSpPr>
          <p:spPr bwMode="auto">
            <a:xfrm>
              <a:off x="5378295" y="4243169"/>
              <a:ext cx="1287898" cy="12878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3" name="Picture 22"/>
            <p:cNvPicPr>
              <a:picLocks noChangeAspect="1"/>
            </p:cNvPicPr>
            <p:nvPr/>
          </p:nvPicPr>
          <p:blipFill rotWithShape="1">
            <a:blip r:embed="rId9">
              <a:extLst>
                <a:ext uri="{28A0092B-C50C-407E-A947-70E740481C1C}">
                  <a14:useLocalDpi xmlns:a14="http://schemas.microsoft.com/office/drawing/2010/main" val="0"/>
                </a:ext>
              </a:extLst>
            </a:blip>
            <a:srcRect l="30492" t="12197" r="30492" b="12197"/>
            <a:stretch/>
          </p:blipFill>
          <p:spPr>
            <a:xfrm>
              <a:off x="5643688" y="4520324"/>
              <a:ext cx="757112" cy="733588"/>
            </a:xfrm>
            <a:prstGeom prst="rect">
              <a:avLst/>
            </a:prstGeom>
          </p:spPr>
        </p:pic>
      </p:grpSp>
      <p:grpSp>
        <p:nvGrpSpPr>
          <p:cNvPr id="27" name="Group 26"/>
          <p:cNvGrpSpPr/>
          <p:nvPr/>
        </p:nvGrpSpPr>
        <p:grpSpPr>
          <a:xfrm>
            <a:off x="8597405" y="4032434"/>
            <a:ext cx="1075710" cy="1075710"/>
            <a:chOff x="8011137" y="4243169"/>
            <a:chExt cx="1287898" cy="1287898"/>
          </a:xfrm>
        </p:grpSpPr>
        <p:sp>
          <p:nvSpPr>
            <p:cNvPr id="66" name="Oval 65"/>
            <p:cNvSpPr/>
            <p:nvPr/>
          </p:nvSpPr>
          <p:spPr bwMode="auto">
            <a:xfrm>
              <a:off x="8011137" y="4243169"/>
              <a:ext cx="1287898" cy="12878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 name="Picture 25"/>
            <p:cNvPicPr>
              <a:picLocks noChangeAspect="1"/>
            </p:cNvPicPr>
            <p:nvPr/>
          </p:nvPicPr>
          <p:blipFill rotWithShape="1">
            <a:blip r:embed="rId10">
              <a:extLst>
                <a:ext uri="{28A0092B-C50C-407E-A947-70E740481C1C}">
                  <a14:useLocalDpi xmlns:a14="http://schemas.microsoft.com/office/drawing/2010/main" val="0"/>
                </a:ext>
              </a:extLst>
            </a:blip>
            <a:srcRect l="37713" t="23111" r="37713" b="23111"/>
            <a:stretch/>
          </p:blipFill>
          <p:spPr>
            <a:xfrm>
              <a:off x="8348158" y="4494807"/>
              <a:ext cx="715456" cy="784622"/>
            </a:xfrm>
            <a:prstGeom prst="rect">
              <a:avLst/>
            </a:prstGeom>
          </p:spPr>
        </p:pic>
      </p:grpSp>
      <p:grpSp>
        <p:nvGrpSpPr>
          <p:cNvPr id="71" name="Group 70"/>
          <p:cNvGrpSpPr/>
          <p:nvPr/>
        </p:nvGrpSpPr>
        <p:grpSpPr>
          <a:xfrm>
            <a:off x="0" y="254164"/>
            <a:ext cx="1189008" cy="958134"/>
            <a:chOff x="0" y="258763"/>
            <a:chExt cx="1212850" cy="977347"/>
          </a:xfrm>
        </p:grpSpPr>
        <p:sp>
          <p:nvSpPr>
            <p:cNvPr id="52" name="Rectangle 51"/>
            <p:cNvSpPr/>
            <p:nvPr/>
          </p:nvSpPr>
          <p:spPr bwMode="auto">
            <a:xfrm>
              <a:off x="0" y="258763"/>
              <a:ext cx="1212850" cy="976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9" name="Picture 68"/>
            <p:cNvPicPr>
              <a:picLocks noChangeAspect="1"/>
            </p:cNvPicPr>
            <p:nvPr/>
          </p:nvPicPr>
          <p:blipFill rotWithShape="1">
            <a:blip r:embed="rId11">
              <a:extLst>
                <a:ext uri="{28A0092B-C50C-407E-A947-70E740481C1C}">
                  <a14:useLocalDpi xmlns:a14="http://schemas.microsoft.com/office/drawing/2010/main" val="0"/>
                </a:ext>
              </a:extLst>
            </a:blip>
            <a:srcRect l="25243" r="26398"/>
            <a:stretch/>
          </p:blipFill>
          <p:spPr>
            <a:xfrm>
              <a:off x="145144" y="277812"/>
              <a:ext cx="928914" cy="958298"/>
            </a:xfrm>
            <a:prstGeom prst="rect">
              <a:avLst/>
            </a:prstGeom>
          </p:spPr>
        </p:pic>
      </p:grpSp>
      <p:sp>
        <p:nvSpPr>
          <p:cNvPr id="73" name="Rectangle 72"/>
          <p:cNvSpPr/>
          <p:nvPr/>
        </p:nvSpPr>
        <p:spPr bwMode="auto">
          <a:xfrm>
            <a:off x="1189009" y="124991"/>
            <a:ext cx="77370" cy="1245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33615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additive="base">
                                        <p:cTn id="12" dur="500" fill="hold"/>
                                        <p:tgtEl>
                                          <p:spTgt spid="86"/>
                                        </p:tgtEl>
                                        <p:attrNameLst>
                                          <p:attrName>ppt_x</p:attrName>
                                        </p:attrNameLst>
                                      </p:cBhvr>
                                      <p:tavLst>
                                        <p:tav tm="0">
                                          <p:val>
                                            <p:strVal val="0-#ppt_w/2"/>
                                          </p:val>
                                        </p:tav>
                                        <p:tav tm="100000">
                                          <p:val>
                                            <p:strVal val="#ppt_x"/>
                                          </p:val>
                                        </p:tav>
                                      </p:tavLst>
                                    </p:anim>
                                    <p:anim calcmode="lin" valueType="num">
                                      <p:cBhvr additive="base">
                                        <p:cTn id="13" dur="500" fill="hold"/>
                                        <p:tgtEl>
                                          <p:spTgt spid="8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animEffect transition="in" filter="fade">
                                      <p:cBhvr>
                                        <p:cTn id="39" dur="500"/>
                                        <p:tgtEl>
                                          <p:spTgt spid="27"/>
                                        </p:tgtEl>
                                      </p:cBhvr>
                                    </p:animEffect>
                                  </p:childTnLst>
                                </p:cTn>
                              </p:par>
                              <p:par>
                                <p:cTn id="40" presetID="53" presetClass="entr" presetSubtype="16"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6"/>
                                        </p:tgtEl>
                                        <p:attrNameLst>
                                          <p:attrName>style.visibility</p:attrName>
                                        </p:attrNameLst>
                                      </p:cBhvr>
                                      <p:to>
                                        <p:strVal val="visible"/>
                                      </p:to>
                                    </p:set>
                                    <p:animEffect transition="in" filter="fade">
                                      <p:cBhvr>
                                        <p:cTn id="56" dur="500"/>
                                        <p:tgtEl>
                                          <p:spTgt spid="1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animEffect transition="in" filter="fade">
                                      <p:cBhvr>
                                        <p:cTn id="59" dur="500"/>
                                        <p:tgtEl>
                                          <p:spTgt spid="1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3"/>
                                        </p:tgtEl>
                                        <p:attrNameLst>
                                          <p:attrName>style.visibility</p:attrName>
                                        </p:attrNameLst>
                                      </p:cBhvr>
                                      <p:to>
                                        <p:strVal val="visible"/>
                                      </p:to>
                                    </p:set>
                                    <p:animEffect transition="in" filter="fade">
                                      <p:cBhvr>
                                        <p:cTn id="62" dur="500"/>
                                        <p:tgtEl>
                                          <p:spTgt spid="1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2"/>
                                        </p:tgtEl>
                                        <p:attrNameLst>
                                          <p:attrName>style.visibility</p:attrName>
                                        </p:attrNameLst>
                                      </p:cBhvr>
                                      <p:to>
                                        <p:strVal val="visible"/>
                                      </p:to>
                                    </p:set>
                                    <p:animEffect transition="in" filter="fade">
                                      <p:cBhvr>
                                        <p:cTn id="65" dur="500"/>
                                        <p:tgtEl>
                                          <p:spTgt spid="13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8"/>
                                        </p:tgtEl>
                                        <p:attrNameLst>
                                          <p:attrName>style.visibility</p:attrName>
                                        </p:attrNameLst>
                                      </p:cBhvr>
                                      <p:to>
                                        <p:strVal val="visible"/>
                                      </p:to>
                                    </p:set>
                                    <p:animEffect transition="in" filter="fade">
                                      <p:cBhvr>
                                        <p:cTn id="68" dur="500"/>
                                        <p:tgtEl>
                                          <p:spTgt spid="1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5"/>
                                        </p:tgtEl>
                                        <p:attrNameLst>
                                          <p:attrName>style.visibility</p:attrName>
                                        </p:attrNameLst>
                                      </p:cBhvr>
                                      <p:to>
                                        <p:strVal val="visible"/>
                                      </p:to>
                                    </p:set>
                                    <p:animEffect transition="in" filter="fade">
                                      <p:cBhvr>
                                        <p:cTn id="71" dur="500"/>
                                        <p:tgtEl>
                                          <p:spTgt spid="1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fade">
                                      <p:cBhvr>
                                        <p:cTn id="74" dur="500"/>
                                        <p:tgtEl>
                                          <p:spTgt spid="1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57" grpId="0"/>
      <p:bldP spid="58" grpId="0"/>
      <p:bldP spid="59" grpId="0"/>
      <p:bldP spid="4" grpId="0"/>
      <p:bldP spid="29" grpId="0"/>
      <p:bldP spid="30" grpId="0"/>
      <p:bldP spid="127" grpId="0"/>
      <p:bldP spid="20" grpId="0"/>
      <p:bldP spid="135" grpId="0"/>
      <p:bldP spid="136" grpId="0"/>
      <p:bldP spid="138" grpId="0"/>
      <p:bldP spid="139" grpId="0"/>
      <p:bldP spid="132" grpId="0"/>
      <p:bldP spid="1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10744" y="427847"/>
            <a:ext cx="3115016" cy="739487"/>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75712" defTabSz="895392" fontAlgn="base">
                <a:spcBef>
                  <a:spcPts val="1152"/>
                </a:spcBef>
                <a:spcAft>
                  <a:spcPts val="1152"/>
                </a:spcAft>
              </a:pPr>
              <a:r>
                <a:rPr lang="en-US" sz="4228" kern="0" dirty="0">
                  <a:solidFill>
                    <a:srgbClr val="FFFFFF"/>
                  </a:solidFill>
                  <a:latin typeface="Segoe UI Ligh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sp>
        <p:nvSpPr>
          <p:cNvPr id="24" name="TextBox 23"/>
          <p:cNvSpPr txBox="1"/>
          <p:nvPr/>
        </p:nvSpPr>
        <p:spPr>
          <a:xfrm>
            <a:off x="1013592" y="3932564"/>
            <a:ext cx="2812169" cy="501206"/>
          </a:xfrm>
          <a:prstGeom prst="rect">
            <a:avLst/>
          </a:prstGeom>
          <a:noFill/>
        </p:spPr>
        <p:txBody>
          <a:bodyPr wrap="square" lIns="175761" tIns="140609" rIns="175761" bIns="140609" rtlCol="0" anchor="ctr">
            <a:spAutoFit/>
          </a:bodyPr>
          <a:lstStyle/>
          <a:p>
            <a:pPr algn="ctr" defTabSz="914314">
              <a:lnSpc>
                <a:spcPct val="90000"/>
              </a:lnSpc>
              <a:spcAft>
                <a:spcPts val="576"/>
              </a:spcAft>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Speech API</a:t>
            </a:r>
          </a:p>
        </p:txBody>
      </p:sp>
      <p:sp>
        <p:nvSpPr>
          <p:cNvPr id="25" name="Rectangle 24"/>
          <p:cNvSpPr/>
          <p:nvPr/>
        </p:nvSpPr>
        <p:spPr>
          <a:xfrm>
            <a:off x="992194" y="4366160"/>
            <a:ext cx="2854964" cy="470693"/>
          </a:xfrm>
          <a:prstGeom prst="rect">
            <a:avLst/>
          </a:prstGeom>
        </p:spPr>
        <p:txBody>
          <a:bodyPr wrap="square">
            <a:spAutoFit/>
          </a:bodyPr>
          <a:lstStyle/>
          <a:p>
            <a:pPr algn="ctr" defTabSz="914314">
              <a:lnSpc>
                <a:spcPct val="90000"/>
              </a:lnSpc>
              <a:spcAft>
                <a:spcPts val="576"/>
              </a:spcAft>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Convert speech to text and back again, and understand its intent</a:t>
            </a:r>
          </a:p>
        </p:txBody>
      </p:sp>
      <p:sp>
        <p:nvSpPr>
          <p:cNvPr id="27" name="TextBox 26"/>
          <p:cNvSpPr txBox="1"/>
          <p:nvPr/>
        </p:nvSpPr>
        <p:spPr>
          <a:xfrm>
            <a:off x="4549309" y="3932564"/>
            <a:ext cx="3093386" cy="501206"/>
          </a:xfrm>
          <a:prstGeom prst="rect">
            <a:avLst/>
          </a:prstGeom>
          <a:noFill/>
        </p:spPr>
        <p:txBody>
          <a:bodyPr wrap="square" lIns="175761" tIns="140609" rIns="175761" bIns="140609" rtlCol="0" anchor="ctr">
            <a:spAutoFit/>
          </a:bodyPr>
          <a:lstStyle/>
          <a:p>
            <a:pPr algn="ctr" defTabSz="914314">
              <a:lnSpc>
                <a:spcPct val="90000"/>
              </a:lnSpc>
              <a:spcAft>
                <a:spcPts val="576"/>
              </a:spcAft>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 Recognition API</a:t>
            </a:r>
          </a:p>
        </p:txBody>
      </p:sp>
      <p:sp>
        <p:nvSpPr>
          <p:cNvPr id="28" name="Rectangle 27"/>
          <p:cNvSpPr/>
          <p:nvPr/>
        </p:nvSpPr>
        <p:spPr>
          <a:xfrm>
            <a:off x="4817743" y="4366160"/>
            <a:ext cx="2556517" cy="470693"/>
          </a:xfrm>
          <a:prstGeom prst="rect">
            <a:avLst/>
          </a:prstGeom>
        </p:spPr>
        <p:txBody>
          <a:bodyPr wrap="square">
            <a:spAutoFit/>
          </a:bodyPr>
          <a:lstStyle/>
          <a:p>
            <a:pPr algn="ctr" defTabSz="914314">
              <a:lnSpc>
                <a:spcPct val="90000"/>
              </a:lnSpc>
              <a:spcAft>
                <a:spcPts val="576"/>
              </a:spcAft>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the ability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know who's talking</a:t>
            </a:r>
          </a:p>
        </p:txBody>
      </p:sp>
      <p:sp>
        <p:nvSpPr>
          <p:cNvPr id="30" name="TextBox 29"/>
          <p:cNvSpPr txBox="1"/>
          <p:nvPr/>
        </p:nvSpPr>
        <p:spPr>
          <a:xfrm>
            <a:off x="8366242" y="3932564"/>
            <a:ext cx="2812169" cy="501206"/>
          </a:xfrm>
          <a:prstGeom prst="rect">
            <a:avLst/>
          </a:prstGeom>
          <a:noFill/>
        </p:spPr>
        <p:txBody>
          <a:bodyPr wrap="square" lIns="175761" tIns="140609" rIns="175761" bIns="140609" rtlCol="0" anchor="ctr">
            <a:spAutoFit/>
          </a:bodyPr>
          <a:lstStyle/>
          <a:p>
            <a:pPr algn="ctr" defTabSz="914314">
              <a:lnSpc>
                <a:spcPct val="90000"/>
              </a:lnSpc>
              <a:spcAft>
                <a:spcPts val="576"/>
              </a:spcAft>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Speech Service</a:t>
            </a:r>
          </a:p>
        </p:txBody>
      </p:sp>
      <p:sp>
        <p:nvSpPr>
          <p:cNvPr id="31" name="Rectangle 30"/>
          <p:cNvSpPr/>
          <p:nvPr/>
        </p:nvSpPr>
        <p:spPr>
          <a:xfrm>
            <a:off x="8494068" y="4366160"/>
            <a:ext cx="2556517" cy="470693"/>
          </a:xfrm>
          <a:prstGeom prst="rect">
            <a:avLst/>
          </a:prstGeom>
        </p:spPr>
        <p:txBody>
          <a:bodyPr wrap="square">
            <a:spAutoFit/>
          </a:bodyPr>
          <a:lstStyle/>
          <a:p>
            <a:pPr algn="ctr" defTabSz="914314">
              <a:lnSpc>
                <a:spcPct val="90000"/>
              </a:lnSpc>
              <a:spcAft>
                <a:spcPts val="576"/>
              </a:spcAft>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Fine-tune speech recognition for anyone, anywhere</a:t>
            </a:r>
          </a:p>
        </p:txBody>
      </p:sp>
      <p:sp>
        <p:nvSpPr>
          <p:cNvPr id="5" name="Title 4"/>
          <p:cNvSpPr>
            <a:spLocks noGrp="1"/>
          </p:cNvSpPr>
          <p:nvPr>
            <p:ph type="title"/>
          </p:nvPr>
        </p:nvSpPr>
        <p:spPr/>
        <p:txBody>
          <a:bodyPr/>
          <a:lstStyle/>
          <a:p>
            <a:endParaRPr lang="en-US" dirty="0"/>
          </a:p>
        </p:txBody>
      </p:sp>
      <p:sp>
        <p:nvSpPr>
          <p:cNvPr id="32" name="Title 2"/>
          <p:cNvSpPr txBox="1">
            <a:spLocks/>
          </p:cNvSpPr>
          <p:nvPr/>
        </p:nvSpPr>
        <p:spPr>
          <a:xfrm>
            <a:off x="1266378" y="290448"/>
            <a:ext cx="10925623" cy="899537"/>
          </a:xfrm>
          <a:prstGeom prst="rect">
            <a:avLst/>
          </a:prstGeom>
          <a:solidFill>
            <a:schemeClr val="bg1">
              <a:lumMod val="95000"/>
            </a:schemeClr>
          </a:solidFill>
        </p:spPr>
        <p:txBody>
          <a:bodyPr vert="horz" wrap="square" lIns="179285" tIns="89642" rIns="143428" bIns="89642"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r>
              <a:rPr lang="en-US" sz="4612" spc="-98" dirty="0">
                <a:gradFill>
                  <a:gsLst>
                    <a:gs pos="1250">
                      <a:srgbClr val="353535"/>
                    </a:gs>
                    <a:gs pos="100000">
                      <a:srgbClr val="353535"/>
                    </a:gs>
                  </a:gsLst>
                  <a:lin ang="5400000" scaled="0"/>
                </a:gradFill>
                <a:latin typeface="Segoe UI Light"/>
              </a:rPr>
              <a:t>Speech</a:t>
            </a:r>
          </a:p>
        </p:txBody>
      </p:sp>
      <p:grpSp>
        <p:nvGrpSpPr>
          <p:cNvPr id="14" name="Group 13"/>
          <p:cNvGrpSpPr/>
          <p:nvPr/>
        </p:nvGrpSpPr>
        <p:grpSpPr>
          <a:xfrm>
            <a:off x="1882804" y="2640766"/>
            <a:ext cx="1075710" cy="1075710"/>
            <a:chOff x="1920558" y="3040063"/>
            <a:chExt cx="1097280" cy="1097280"/>
          </a:xfrm>
        </p:grpSpPr>
        <p:sp>
          <p:nvSpPr>
            <p:cNvPr id="37" name="Oval 36"/>
            <p:cNvSpPr/>
            <p:nvPr/>
          </p:nvSpPr>
          <p:spPr bwMode="auto">
            <a:xfrm>
              <a:off x="1920558" y="3040063"/>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6" name="Group 15"/>
          <p:cNvGrpSpPr/>
          <p:nvPr/>
        </p:nvGrpSpPr>
        <p:grpSpPr>
          <a:xfrm>
            <a:off x="9233488" y="2640766"/>
            <a:ext cx="1075710" cy="1075710"/>
            <a:chOff x="9418638" y="3040063"/>
            <a:chExt cx="1097280" cy="1097280"/>
          </a:xfrm>
        </p:grpSpPr>
        <p:sp>
          <p:nvSpPr>
            <p:cNvPr id="40" name="Oval 39"/>
            <p:cNvSpPr/>
            <p:nvPr/>
          </p:nvSpPr>
          <p:spPr bwMode="auto">
            <a:xfrm>
              <a:off x="9418638" y="3040063"/>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30713" t="16241" r="30713" b="16241"/>
            <a:stretch/>
          </p:blipFill>
          <p:spPr>
            <a:xfrm>
              <a:off x="9636222" y="3317596"/>
              <a:ext cx="662112" cy="579483"/>
            </a:xfrm>
            <a:prstGeom prst="rect">
              <a:avLst/>
            </a:prstGeom>
          </p:spPr>
        </p:pic>
      </p:grpSp>
      <p:grpSp>
        <p:nvGrpSpPr>
          <p:cNvPr id="15" name="Group 14"/>
          <p:cNvGrpSpPr/>
          <p:nvPr/>
        </p:nvGrpSpPr>
        <p:grpSpPr>
          <a:xfrm>
            <a:off x="5558146" y="2640766"/>
            <a:ext cx="1075710" cy="1075710"/>
            <a:chOff x="5669598" y="3040063"/>
            <a:chExt cx="1097280" cy="1097280"/>
          </a:xfrm>
        </p:grpSpPr>
        <p:sp>
          <p:nvSpPr>
            <p:cNvPr id="39" name="Oval 38"/>
            <p:cNvSpPr/>
            <p:nvPr/>
          </p:nvSpPr>
          <p:spPr bwMode="auto">
            <a:xfrm>
              <a:off x="5669598" y="3040063"/>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29945" t="24539" r="29945" b="24539"/>
            <a:stretch/>
          </p:blipFill>
          <p:spPr>
            <a:xfrm>
              <a:off x="5818677" y="3317596"/>
              <a:ext cx="799122" cy="507264"/>
            </a:xfrm>
            <a:prstGeom prst="rect">
              <a:avLst/>
            </a:prstGeom>
          </p:spPr>
        </p:pic>
      </p:grpSp>
      <p:grpSp>
        <p:nvGrpSpPr>
          <p:cNvPr id="19" name="Group 18"/>
          <p:cNvGrpSpPr/>
          <p:nvPr/>
        </p:nvGrpSpPr>
        <p:grpSpPr>
          <a:xfrm>
            <a:off x="0" y="254163"/>
            <a:ext cx="1189008" cy="957120"/>
            <a:chOff x="0" y="258763"/>
            <a:chExt cx="1212850" cy="976312"/>
          </a:xfrm>
        </p:grpSpPr>
        <p:sp>
          <p:nvSpPr>
            <p:cNvPr id="34" name="Rectangle 33"/>
            <p:cNvSpPr/>
            <p:nvPr/>
          </p:nvSpPr>
          <p:spPr bwMode="auto">
            <a:xfrm>
              <a:off x="0" y="258763"/>
              <a:ext cx="1212850" cy="976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0530" t="15332" r="30530" b="15332"/>
            <a:stretch/>
          </p:blipFill>
          <p:spPr>
            <a:xfrm>
              <a:off x="249024" y="435929"/>
              <a:ext cx="714802" cy="635156"/>
            </a:xfrm>
            <a:prstGeom prst="rect">
              <a:avLst/>
            </a:prstGeom>
          </p:spPr>
        </p:pic>
      </p:grpSp>
      <p:sp>
        <p:nvSpPr>
          <p:cNvPr id="45" name="Rectangle 44"/>
          <p:cNvSpPr/>
          <p:nvPr/>
        </p:nvSpPr>
        <p:spPr bwMode="auto">
          <a:xfrm>
            <a:off x="1189009" y="124991"/>
            <a:ext cx="77370" cy="1245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5909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0-#ppt_w/2"/>
                                          </p:val>
                                        </p:tav>
                                        <p:tav tm="100000">
                                          <p:val>
                                            <p:strVal val="#ppt_x"/>
                                          </p:val>
                                        </p:tav>
                                      </p:tavLst>
                                    </p:anim>
                                    <p:anim calcmode="lin" valueType="num">
                                      <p:cBhvr additive="base">
                                        <p:cTn id="13" dur="500" fill="hold"/>
                                        <p:tgtEl>
                                          <p:spTgt spid="3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30" grpId="0"/>
      <p:bldP spid="31" grpId="0"/>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685225" y="418352"/>
            <a:ext cx="3132980" cy="740407"/>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5712" defTabSz="895392" fontAlgn="base">
                <a:spcBef>
                  <a:spcPts val="1152"/>
                </a:spcBef>
                <a:spcAft>
                  <a:spcPts val="1152"/>
                </a:spcAft>
              </a:pPr>
              <a:r>
                <a:rPr lang="en-US" sz="4228" kern="0" dirty="0">
                  <a:solidFill>
                    <a:srgbClr val="FFFFFF"/>
                  </a:solidFill>
                  <a:latin typeface="Segoe UI Ligh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sp>
        <p:nvSpPr>
          <p:cNvPr id="102" name="TextBox 101">
            <a:extLst>
              <a:ext uri="{FF2B5EF4-FFF2-40B4-BE49-F238E27FC236}">
                <a16:creationId xmlns:a16="http://schemas.microsoft.com/office/drawing/2014/main" id="{845C3895-9F7E-42CF-964F-0F9589A45751}"/>
              </a:ext>
            </a:extLst>
          </p:cNvPr>
          <p:cNvSpPr txBox="1"/>
          <p:nvPr/>
        </p:nvSpPr>
        <p:spPr>
          <a:xfrm>
            <a:off x="4826625" y="5191284"/>
            <a:ext cx="2688102"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039" y="5685154"/>
            <a:ext cx="2689274" cy="660781"/>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sentiment, key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399854" y="2945761"/>
            <a:ext cx="2679781" cy="398279"/>
          </a:xfrm>
          <a:prstGeom prst="rect">
            <a:avLst/>
          </a:prstGeom>
          <a:noFill/>
        </p:spPr>
        <p:txBody>
          <a:bodyPr wrap="square" lIns="175761" tIns="89642" rIns="175761" bIns="89642"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108" y="3266830"/>
            <a:ext cx="2689274"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740" y="2945761"/>
            <a:ext cx="2897872" cy="398279"/>
          </a:xfrm>
          <a:prstGeom prst="rect">
            <a:avLst/>
          </a:prstGeom>
          <a:noFill/>
        </p:spPr>
        <p:txBody>
          <a:bodyPr wrap="square" lIns="175761" tIns="89642" rIns="175761" bIns="89642"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039" y="3266830"/>
            <a:ext cx="2689274" cy="660781"/>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Leverage the power of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models trained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359" y="2945761"/>
            <a:ext cx="2595818" cy="398279"/>
          </a:xfrm>
          <a:prstGeom prst="rect">
            <a:avLst/>
          </a:prstGeom>
          <a:noFill/>
        </p:spPr>
        <p:txBody>
          <a:bodyPr wrap="square" lIns="175761" tIns="89642" rIns="175761" bIns="89642"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631" y="3266830"/>
            <a:ext cx="2689274"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parse complex text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7356" y="5082662"/>
            <a:ext cx="2804778" cy="718450"/>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Understanding </a:t>
            </a:r>
            <a:b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108" y="5685154"/>
            <a:ext cx="2689274"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631" y="5685154"/>
            <a:ext cx="2689274" cy="470693"/>
          </a:xfrm>
          <a:prstGeom prst="rect">
            <a:avLst/>
          </a:prstGeom>
        </p:spPr>
        <p:txBody>
          <a:bodyPr wrap="square">
            <a:spAutoFit/>
          </a:bodyPr>
          <a:lstStyle/>
          <a:p>
            <a:pPr algn="ctr" defTabSz="914314">
              <a:lnSpc>
                <a:spcPct val="90000"/>
              </a:lnSpc>
              <a:spcAft>
                <a:spcPts val="576"/>
              </a:spcAft>
              <a:defRPr/>
            </a:pP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perform speech </a:t>
            </a:r>
            <a:b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2"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text translation</a:t>
            </a:r>
          </a:p>
        </p:txBody>
      </p:sp>
      <p:sp>
        <p:nvSpPr>
          <p:cNvPr id="6" name="Title 5"/>
          <p:cNvSpPr>
            <a:spLocks noGrp="1"/>
          </p:cNvSpPr>
          <p:nvPr>
            <p:ph type="title"/>
          </p:nvPr>
        </p:nvSpPr>
        <p:spPr/>
        <p:txBody>
          <a:bodyPr/>
          <a:lstStyle/>
          <a:p>
            <a:endParaRPr lang="en-US"/>
          </a:p>
        </p:txBody>
      </p:sp>
      <p:grpSp>
        <p:nvGrpSpPr>
          <p:cNvPr id="38" name="Group 37"/>
          <p:cNvGrpSpPr/>
          <p:nvPr/>
        </p:nvGrpSpPr>
        <p:grpSpPr>
          <a:xfrm>
            <a:off x="710744" y="427847"/>
            <a:ext cx="3115016" cy="739487"/>
            <a:chOff x="614843" y="374541"/>
            <a:chExt cx="3241194" cy="769441"/>
          </a:xfrm>
        </p:grpSpPr>
        <p:sp>
          <p:nvSpPr>
            <p:cNvPr id="39" name="Rectangle 38"/>
            <p:cNvSpPr/>
            <p:nvPr/>
          </p:nvSpPr>
          <p:spPr>
            <a:xfrm>
              <a:off x="1352882" y="374541"/>
              <a:ext cx="2503155" cy="769441"/>
            </a:xfrm>
            <a:prstGeom prst="rect">
              <a:avLst/>
            </a:prstGeom>
          </p:spPr>
          <p:txBody>
            <a:bodyPr wrap="square" anchor="ctr">
              <a:spAutoFit/>
            </a:bodyPr>
            <a:lstStyle/>
            <a:p>
              <a:pPr marL="175712" defTabSz="895392" fontAlgn="base">
                <a:spcBef>
                  <a:spcPts val="1152"/>
                </a:spcBef>
                <a:spcAft>
                  <a:spcPts val="1152"/>
                </a:spcAft>
              </a:pPr>
              <a:r>
                <a:rPr lang="en-US" sz="4228" kern="0" dirty="0">
                  <a:solidFill>
                    <a:srgbClr val="FFFFFF"/>
                  </a:solidFill>
                  <a:latin typeface="Segoe UI Light"/>
                  <a:cs typeface="Segoe UI Semibold" panose="020B0702040204020203" pitchFamily="34" charset="0"/>
                </a:rPr>
                <a:t>Vision</a:t>
              </a:r>
            </a:p>
          </p:txBody>
        </p:sp>
        <p:sp>
          <p:nvSpPr>
            <p:cNvPr id="4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sp>
        <p:nvSpPr>
          <p:cNvPr id="41" name="Title 2"/>
          <p:cNvSpPr txBox="1">
            <a:spLocks/>
          </p:cNvSpPr>
          <p:nvPr/>
        </p:nvSpPr>
        <p:spPr>
          <a:xfrm>
            <a:off x="1266378" y="290448"/>
            <a:ext cx="10925623" cy="899537"/>
          </a:xfrm>
          <a:prstGeom prst="rect">
            <a:avLst/>
          </a:prstGeom>
          <a:solidFill>
            <a:schemeClr val="bg1">
              <a:lumMod val="95000"/>
            </a:schemeClr>
          </a:solidFill>
        </p:spPr>
        <p:txBody>
          <a:bodyPr vert="horz" wrap="square" lIns="179285" tIns="89642" rIns="143428" bIns="89642"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r>
              <a:rPr lang="en-US" sz="4612" spc="-98" dirty="0">
                <a:gradFill>
                  <a:gsLst>
                    <a:gs pos="1250">
                      <a:srgbClr val="353535"/>
                    </a:gs>
                    <a:gs pos="100000">
                      <a:srgbClr val="353535"/>
                    </a:gs>
                  </a:gsLst>
                  <a:lin ang="5400000" scaled="0"/>
                </a:gradFill>
                <a:latin typeface="Segoe UI Light"/>
              </a:rPr>
              <a:t>Language</a:t>
            </a:r>
          </a:p>
        </p:txBody>
      </p:sp>
      <p:sp>
        <p:nvSpPr>
          <p:cNvPr id="45" name="Rectangle 44"/>
          <p:cNvSpPr/>
          <p:nvPr/>
        </p:nvSpPr>
        <p:spPr bwMode="auto">
          <a:xfrm>
            <a:off x="1189009" y="124991"/>
            <a:ext cx="77370" cy="1245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p:cNvGrpSpPr/>
          <p:nvPr/>
        </p:nvGrpSpPr>
        <p:grpSpPr>
          <a:xfrm>
            <a:off x="0" y="254163"/>
            <a:ext cx="1189008" cy="957120"/>
            <a:chOff x="0" y="258763"/>
            <a:chExt cx="1212850" cy="976312"/>
          </a:xfrm>
        </p:grpSpPr>
        <p:sp>
          <p:nvSpPr>
            <p:cNvPr id="43" name="Rectangle 42"/>
            <p:cNvSpPr/>
            <p:nvPr/>
          </p:nvSpPr>
          <p:spPr bwMode="auto">
            <a:xfrm>
              <a:off x="0" y="258763"/>
              <a:ext cx="1212850" cy="976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Freeform 9"/>
            <p:cNvSpPr>
              <a:spLocks noChangeAspect="1"/>
            </p:cNvSpPr>
            <p:nvPr/>
          </p:nvSpPr>
          <p:spPr bwMode="auto">
            <a:xfrm>
              <a:off x="380865" y="486304"/>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a:solidFill>
                  <a:srgbClr val="505050"/>
                </a:solidFill>
                <a:latin typeface="Segoe UI Semilight"/>
              </a:endParaRPr>
            </a:p>
          </p:txBody>
        </p:sp>
      </p:grpSp>
      <p:sp>
        <p:nvSpPr>
          <p:cNvPr id="70" name="TextBox 69">
            <a:extLst/>
          </p:cNvPr>
          <p:cNvSpPr txBox="1"/>
          <p:nvPr/>
        </p:nvSpPr>
        <p:spPr>
          <a:xfrm>
            <a:off x="8604894" y="5191284"/>
            <a:ext cx="1920750" cy="501206"/>
          </a:xfrm>
          <a:prstGeom prst="rect">
            <a:avLst/>
          </a:prstGeom>
          <a:noFill/>
        </p:spPr>
        <p:txBody>
          <a:bodyPr wrap="square" lIns="175761" tIns="140609" rIns="175761" bIns="140609" rtlCol="0" anchor="ctr">
            <a:spAutoFit/>
          </a:bodyPr>
          <a:lstStyle/>
          <a:p>
            <a:pPr algn="ctr" defTabSz="914314">
              <a:lnSpc>
                <a:spcPct val="90000"/>
              </a:lnSpc>
              <a:spcAft>
                <a:spcPts val="576"/>
              </a:spcAft>
              <a:defRPr/>
            </a:pPr>
            <a:r>
              <a:rPr lang="en-US" sz="1568"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Translator</a:t>
            </a:r>
          </a:p>
        </p:txBody>
      </p:sp>
      <p:grpSp>
        <p:nvGrpSpPr>
          <p:cNvPr id="10" name="Group 9"/>
          <p:cNvGrpSpPr/>
          <p:nvPr/>
        </p:nvGrpSpPr>
        <p:grpSpPr>
          <a:xfrm>
            <a:off x="2201890" y="1804504"/>
            <a:ext cx="1075710" cy="1075710"/>
            <a:chOff x="2249922" y="1840192"/>
            <a:chExt cx="1097280" cy="1097280"/>
          </a:xfrm>
        </p:grpSpPr>
        <p:sp>
          <p:nvSpPr>
            <p:cNvPr id="52" name="Oval 51"/>
            <p:cNvSpPr/>
            <p:nvPr/>
          </p:nvSpPr>
          <p:spPr bwMode="auto">
            <a:xfrm>
              <a:off x="2249922" y="1840192"/>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6884" t="20787" r="15519" b="21869"/>
            <a:stretch/>
          </p:blipFill>
          <p:spPr>
            <a:xfrm>
              <a:off x="2466416" y="2115665"/>
              <a:ext cx="664293" cy="546334"/>
            </a:xfrm>
            <a:prstGeom prst="rect">
              <a:avLst/>
            </a:prstGeom>
          </p:spPr>
        </p:pic>
      </p:grpSp>
      <p:grpSp>
        <p:nvGrpSpPr>
          <p:cNvPr id="18" name="Group 17"/>
          <p:cNvGrpSpPr/>
          <p:nvPr/>
        </p:nvGrpSpPr>
        <p:grpSpPr>
          <a:xfrm>
            <a:off x="2201890" y="4032434"/>
            <a:ext cx="1075710" cy="1075710"/>
            <a:chOff x="2246042" y="4112796"/>
            <a:chExt cx="1097280" cy="1097280"/>
          </a:xfrm>
        </p:grpSpPr>
        <p:sp>
          <p:nvSpPr>
            <p:cNvPr id="61" name="Oval 60"/>
            <p:cNvSpPr/>
            <p:nvPr/>
          </p:nvSpPr>
          <p:spPr bwMode="auto">
            <a:xfrm>
              <a:off x="2246042" y="4112796"/>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20464" t="19770" r="20908" b="18045"/>
            <a:stretch/>
          </p:blipFill>
          <p:spPr>
            <a:xfrm>
              <a:off x="2478452" y="4381011"/>
              <a:ext cx="632459" cy="619973"/>
            </a:xfrm>
            <a:prstGeom prst="rect">
              <a:avLst/>
            </a:prstGeom>
          </p:spPr>
        </p:pic>
      </p:grpSp>
      <p:grpSp>
        <p:nvGrpSpPr>
          <p:cNvPr id="24" name="Group 23"/>
          <p:cNvGrpSpPr/>
          <p:nvPr/>
        </p:nvGrpSpPr>
        <p:grpSpPr>
          <a:xfrm>
            <a:off x="5632821" y="1804504"/>
            <a:ext cx="1075710" cy="1075710"/>
            <a:chOff x="5745770" y="1840192"/>
            <a:chExt cx="1097280" cy="1097280"/>
          </a:xfrm>
        </p:grpSpPr>
        <p:sp>
          <p:nvSpPr>
            <p:cNvPr id="55" name="Oval 54"/>
            <p:cNvSpPr/>
            <p:nvPr/>
          </p:nvSpPr>
          <p:spPr bwMode="auto">
            <a:xfrm>
              <a:off x="5745770" y="1840192"/>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19016" t="28774" r="18289" b="29201"/>
            <a:stretch/>
          </p:blipFill>
          <p:spPr>
            <a:xfrm>
              <a:off x="5878332" y="2118382"/>
              <a:ext cx="832156" cy="540901"/>
            </a:xfrm>
            <a:prstGeom prst="rect">
              <a:avLst/>
            </a:prstGeom>
          </p:spPr>
        </p:pic>
      </p:grpSp>
      <p:grpSp>
        <p:nvGrpSpPr>
          <p:cNvPr id="23" name="Group 22"/>
          <p:cNvGrpSpPr/>
          <p:nvPr/>
        </p:nvGrpSpPr>
        <p:grpSpPr>
          <a:xfrm>
            <a:off x="9027413" y="1804504"/>
            <a:ext cx="1075710" cy="1075710"/>
            <a:chOff x="9208610" y="1840192"/>
            <a:chExt cx="1097280" cy="1097280"/>
          </a:xfrm>
        </p:grpSpPr>
        <p:sp>
          <p:nvSpPr>
            <p:cNvPr id="58" name="Oval 57"/>
            <p:cNvSpPr/>
            <p:nvPr/>
          </p:nvSpPr>
          <p:spPr bwMode="auto">
            <a:xfrm>
              <a:off x="9208610" y="1840192"/>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l="12655" t="30013" r="12530" b="29141"/>
            <a:stretch/>
          </p:blipFill>
          <p:spPr>
            <a:xfrm>
              <a:off x="9327832" y="2166547"/>
              <a:ext cx="858837" cy="444571"/>
            </a:xfrm>
            <a:prstGeom prst="rect">
              <a:avLst/>
            </a:prstGeom>
          </p:spPr>
        </p:pic>
      </p:grpSp>
      <p:grpSp>
        <p:nvGrpSpPr>
          <p:cNvPr id="27" name="Group 26"/>
          <p:cNvGrpSpPr/>
          <p:nvPr/>
        </p:nvGrpSpPr>
        <p:grpSpPr>
          <a:xfrm>
            <a:off x="5632821" y="4032434"/>
            <a:ext cx="1075710" cy="1075710"/>
            <a:chOff x="5745770" y="4112796"/>
            <a:chExt cx="1097280" cy="1097280"/>
          </a:xfrm>
        </p:grpSpPr>
        <p:sp>
          <p:nvSpPr>
            <p:cNvPr id="64" name="Oval 63"/>
            <p:cNvSpPr/>
            <p:nvPr/>
          </p:nvSpPr>
          <p:spPr bwMode="auto">
            <a:xfrm>
              <a:off x="5745770" y="4112796"/>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l="14061" t="21419" r="17576" b="20094"/>
            <a:stretch/>
          </p:blipFill>
          <p:spPr>
            <a:xfrm>
              <a:off x="5942873" y="4397444"/>
              <a:ext cx="705578" cy="561930"/>
            </a:xfrm>
            <a:prstGeom prst="rect">
              <a:avLst/>
            </a:prstGeom>
          </p:spPr>
        </p:pic>
      </p:grpSp>
      <p:grpSp>
        <p:nvGrpSpPr>
          <p:cNvPr id="30" name="Group 29"/>
          <p:cNvGrpSpPr/>
          <p:nvPr/>
        </p:nvGrpSpPr>
        <p:grpSpPr>
          <a:xfrm>
            <a:off x="9027413" y="4032434"/>
            <a:ext cx="1075710" cy="1075710"/>
            <a:chOff x="9208431" y="4112796"/>
            <a:chExt cx="1097280" cy="1097280"/>
          </a:xfrm>
        </p:grpSpPr>
        <p:sp>
          <p:nvSpPr>
            <p:cNvPr id="67" name="Oval 66"/>
            <p:cNvSpPr/>
            <p:nvPr/>
          </p:nvSpPr>
          <p:spPr bwMode="auto">
            <a:xfrm>
              <a:off x="9208431" y="4112796"/>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9" name="Picture 28"/>
            <p:cNvPicPr>
              <a:picLocks noChangeAspect="1"/>
            </p:cNvPicPr>
            <p:nvPr/>
          </p:nvPicPr>
          <p:blipFill rotWithShape="1">
            <a:blip r:embed="rId9">
              <a:extLst>
                <a:ext uri="{28A0092B-C50C-407E-A947-70E740481C1C}">
                  <a14:useLocalDpi xmlns:a14="http://schemas.microsoft.com/office/drawing/2010/main" val="0"/>
                </a:ext>
              </a:extLst>
            </a:blip>
            <a:srcRect l="33211" t="20442" r="33619" b="21439"/>
            <a:stretch/>
          </p:blipFill>
          <p:spPr>
            <a:xfrm>
              <a:off x="9451124" y="4355489"/>
              <a:ext cx="611895" cy="611895"/>
            </a:xfrm>
            <a:prstGeom prst="rect">
              <a:avLst/>
            </a:prstGeom>
          </p:spPr>
        </p:pic>
      </p:grpSp>
    </p:spTree>
    <p:custDataLst>
      <p:tags r:id="rId1"/>
    </p:custDataLst>
    <p:extLst>
      <p:ext uri="{BB962C8B-B14F-4D97-AF65-F5344CB8AC3E}">
        <p14:creationId xmlns:p14="http://schemas.microsoft.com/office/powerpoint/2010/main" val="380396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16"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5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1"/>
                                        </p:tgtEl>
                                        <p:attrNameLst>
                                          <p:attrName>style.visibility</p:attrName>
                                        </p:attrNameLst>
                                      </p:cBhvr>
                                      <p:to>
                                        <p:strVal val="visible"/>
                                      </p:to>
                                    </p:set>
                                    <p:animEffect transition="in" filter="fade">
                                      <p:cBhvr>
                                        <p:cTn id="51" dur="500"/>
                                        <p:tgtEl>
                                          <p:spTgt spid="1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2"/>
                                        </p:tgtEl>
                                        <p:attrNameLst>
                                          <p:attrName>style.visibility</p:attrName>
                                        </p:attrNameLst>
                                      </p:cBhvr>
                                      <p:to>
                                        <p:strVal val="visible"/>
                                      </p:to>
                                    </p:set>
                                    <p:animEffect transition="in" filter="fade">
                                      <p:cBhvr>
                                        <p:cTn id="54" dur="500"/>
                                        <p:tgtEl>
                                          <p:spTgt spid="1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6"/>
                                        </p:tgtEl>
                                        <p:attrNameLst>
                                          <p:attrName>style.visibility</p:attrName>
                                        </p:attrNameLst>
                                      </p:cBhvr>
                                      <p:to>
                                        <p:strVal val="visible"/>
                                      </p:to>
                                    </p:set>
                                    <p:animEffect transition="in" filter="fade">
                                      <p:cBhvr>
                                        <p:cTn id="60" dur="500"/>
                                        <p:tgtEl>
                                          <p:spTgt spid="1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3"/>
                                        </p:tgtEl>
                                        <p:attrNameLst>
                                          <p:attrName>style.visibility</p:attrName>
                                        </p:attrNameLst>
                                      </p:cBhvr>
                                      <p:to>
                                        <p:strVal val="visible"/>
                                      </p:to>
                                    </p:set>
                                    <p:animEffect transition="in" filter="fade">
                                      <p:cBhvr>
                                        <p:cTn id="69" dur="500"/>
                                        <p:tgtEl>
                                          <p:spTgt spid="15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2"/>
                                        </p:tgtEl>
                                        <p:attrNameLst>
                                          <p:attrName>style.visibility</p:attrName>
                                        </p:attrNameLst>
                                      </p:cBhvr>
                                      <p:to>
                                        <p:strVal val="visible"/>
                                      </p:to>
                                    </p:set>
                                    <p:animEffect transition="in" filter="fade">
                                      <p:cBhvr>
                                        <p:cTn id="72" dur="500"/>
                                        <p:tgtEl>
                                          <p:spTgt spid="15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0"/>
                                        </p:tgtEl>
                                        <p:attrNameLst>
                                          <p:attrName>style.visibility</p:attrName>
                                        </p:attrNameLst>
                                      </p:cBhvr>
                                      <p:to>
                                        <p:strVal val="visible"/>
                                      </p:to>
                                    </p:set>
                                    <p:animEffect transition="in" filter="fade">
                                      <p:cBhvr>
                                        <p:cTn id="75" dur="500"/>
                                        <p:tgtEl>
                                          <p:spTgt spid="1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fade">
                                      <p:cBhvr>
                                        <p:cTn id="8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19" grpId="0"/>
      <p:bldP spid="120" grpId="0"/>
      <p:bldP spid="130" grpId="0"/>
      <p:bldP spid="131" grpId="0"/>
      <p:bldP spid="141" grpId="0"/>
      <p:bldP spid="142" grpId="0"/>
      <p:bldP spid="152" grpId="0"/>
      <p:bldP spid="153" grpId="0"/>
      <p:bldP spid="156" grpId="0"/>
      <p:bldP spid="41" grpId="0" animBg="1"/>
      <p:bldP spid="70" grpId="0"/>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77926ff2a631adf2b7dbd82cd1b3ad6e&quot;,&quot;LanguageCode&quot;:&quot;en-US&quot;,&quot;SlideGuids&quot;:[&quot;b2368b0e-da26-4f4d-bc8d-ef16e5b65c79&quot;,&quot;7de14a0a-b431-4a0f-a72c-2aeac723c38d&quot;,&quot;d80402e9-7c65-4631-933c-cc5ff5606114&quot;,&quot;5d9f2aca-86d4-43a3-bc6c-04ffafe61367&quot;,&quot;c7e2bf3e-c6ea-4df3-b790-72e735b3fc2a&quot;,&quot;7a34e0a5-1046-4227-81d1-7bc46aadf2d6&quot;,&quot;7e015730-b896-40a4-83fc-1f7445eec6a5&quot;,&quot;46af55c9-2dd9-449e-89f2-e8bd898e7ee5&quot;,&quot;0f6ff9fc-2e44-4938-a146-cd210cb2d4e8&quot;,&quot;1b40c95a-af48-4dd2-b083-491d067cade4&quot;,&quot;7ee46b31-79cb-48cf-8b8e-aa259ec07345&quot;,&quot;ac850ff0-70da-4943-bc2c-96dc321775e3&quot;,&quot;d411ecaf-6da0-4b0b-8331-dd651ac85b6c&quot;,&quot;57d38ee4-6ce7-4def-aea2-a3334e13428f&quot;,&quot;47f0568f-dfb8-440e-ae16-92a6f31b8184&quot;,&quot;c98c5097-3572-4928-910d-42d807178400&quot;,&quot;f538918b-2cca-4944-a5ef-9fd91870fa5d&quot;,&quot;a887f9f4-8058-4aff-9d92-827337d544da&quot;,&quot;d11078cd-bec8-4b12-99ce-5d3ac560fede&quot;,&quot;97f2a91b-cfc7-40d0-8f0e-688b1c6ff9da&quot;,&quot;3171134f-8899-49e4-a5b7-5960594c0384&quot;,&quot;8e676597-9d20-4a06-a42f-0c8e685a6164&quot;,&quot;80e3d304-6bd6-44b2-8790-7bc4e1318de2&quot;,&quot;29c06f44-6d24-415b-884c-4e8fcc629b78&quot;,&quot;0dfed45e-d294-44af-be06-f2cd50382b65&quot;,&quot;efec3e3c-ddf3-4728-ad20-5014a7ca6923&quot;,&quot;03fce489-b862-4418-865d-55c4171b38d3&quot;,&quot;9f8fa5e0-c1e0-4995-98e2-0d237e98527b&quot;,&quot;bdc3856e-3ee2-47e0-b046-b62de3652b8d&quot;,&quot;cab1a31a-4efb-4fdf-822c-015954de2029&quot;,&quot;90423130-6a3c-436f-8d76-36f4d296de46&quot;,&quot;ab5d91c6-29eb-4b11-a800-899f32679225&quot;,&quot;aa3044ea-8bc4-4847-8adb-3482e2e58ee0&quot;,&quot;1e7e9b1f-5111-49ed-b1f7-30ccaca05b45&quot;,&quot;58f2be56-f1b1-405e-85f8-66d605955056&quot;,&quot;c87b5c3e-a1a1-40c8-a28f-cdb28ae45eff&quot;,&quot;88985a58-145d-4d68-b49d-63d1cf4ac165&quot;,&quot;efcef2cc-084f-4e1b-8a03-8fe616c5fd7b&quot;],&quot;TimeStamp&quot;:&quot;2017-11-08T07:12:58.9902054-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171134f-8899-49e4-a5b7-5960594c0384&quot;,&quot;TimeStamp&quot;:&quot;2017-11-08T07:12:58.9882067-07: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8e676597-9d20-4a06-a42f-0c8e685a6164&quot;,&quot;TimeStamp&quot;:&quot;2017-11-08T07:12:58.9882067-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0e3d304-6bd6-44b2-8790-7bc4e1318de2&quot;,&quot;TimeStamp&quot;:&quot;2017-11-08T07:12:58.9882067-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9c06f44-6d24-415b-884c-4e8fcc629b78&quot;,&quot;TimeStamp&quot;:&quot;2017-11-08T07:12:58.9882067-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0dfed45e-d294-44af-be06-f2cd50382b65&quot;,&quot;TimeStamp&quot;:&quot;2017-11-08T07:12:58.9882067-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efec3e3c-ddf3-4728-ad20-5014a7ca6923&quot;,&quot;TimeStamp&quot;:&quot;2017-11-08T07:12:58.9892048-07: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03fce489-b862-4418-865d-55c4171b38d3&quot;,&quot;TimeStamp&quot;:&quot;2017-11-08T07:12:58.9892048-07: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9f8fa5e0-c1e0-4995-98e2-0d237e98527b&quot;,&quot;TimeStamp&quot;:&quot;2017-11-08T07:12:58.9892048-07: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40c95a-af48-4dd2-b083-491d067cade4&quot;,&quot;TimeStamp&quot;:&quot;2017-11-08T07:12:58.9872089-07: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e015730-b896-40a4-83fc-1f7445eec6a5&quot;,&quot;TimeStamp&quot;:&quot;2017-11-08T07:12:58.9872089-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d9f2aca-86d4-43a3-bc6c-04ffafe61367&quot;,&quot;TimeStamp&quot;:&quot;2017-11-08T07:12:58.9862385-07: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6ff9fc-2e44-4938-a146-cd210cb2d4e8&quot;,&quot;TimeStamp&quot;:&quot;2017-11-08T07:12:58.9872089-07: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af55c9-2dd9-449e-89f2-e8bd898e7ee5&quot;,&quot;TimeStamp&quot;:&quot;2017-11-08T07:12:58.9872089-07: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ee46b31-79cb-48cf-8b8e-aa259ec07345&quot;,&quot;TimeStamp&quot;:&quot;2017-11-08T07:12:58.9872089-07: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ac850ff0-70da-4943-bc2c-96dc321775e3&quot;,&quot;TimeStamp&quot;:&quot;2017-11-08T07:12:58.9872089-07: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11ecaf-6da0-4b0b-8331-dd651ac85b6c&quot;,&quot;TimeStamp&quot;:&quot;2017-11-08T07:12:58.9872089-07: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f538918b-2cca-4944-a5ef-9fd91870fa5d&quot;,&quot;TimeStamp&quot;:&quot;2017-11-08T07:12:58.9882067-07: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c3856e-3ee2-47e0-b046-b62de3652b8d&quot;,&quot;TimeStamp&quot;:&quot;2017-11-08T07:12:58.9892048-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7e2bf3e-c6ea-4df3-b790-72e735b3fc2a&quot;,&quot;TimeStamp&quot;:&quot;2017-11-08T07:12:58.9872089-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98c5097-3572-4928-910d-42d807178400&quot;,&quot;TimeStamp&quot;:&quot;2017-11-08T07:12:58.9882067-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7f0568f-dfb8-440e-ae16-92a6f31b8184&quot;,&quot;TimeStamp&quot;:&quot;2017-11-08T07:12:58.9882067-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57d38ee4-6ce7-4def-aea2-a3334e13428f&quot;,&quot;TimeStamp&quot;:&quot;2017-11-08T07:12:58.9872089-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a887f9f4-8058-4aff-9d92-827337d544da&quot;,&quot;TimeStamp&quot;:&quot;2017-11-08T07:12:58.9882067-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d11078cd-bec8-4b12-99ce-5d3ac560fede&quot;,&quot;TimeStamp&quot;:&quot;2017-11-08T07:12:58.9882067-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97f2a91b-cfc7-40d0-8f0e-688b1c6ff9da&quot;,&quot;TimeStamp&quot;:&quot;2017-11-08T07:12:58.9882067-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DevDays.potx  -  Read-Only" id="{912F6578-1525-4409-9227-17B05265652F}" vid="{AA6010F8-1493-425B-99B4-DAAF8055DCD6}"/>
    </a:ext>
  </a:extLst>
</a:theme>
</file>

<file path=ppt/theme/theme12.xml><?xml version="1.0" encoding="utf-8"?>
<a:theme xmlns:a="http://schemas.openxmlformats.org/drawingml/2006/main" name="1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3.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6.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id="{E8418AA7-4E02-4189-83F6-9362C7191933}" vid="{DCD64731-D87B-4B5D-B67B-4BC19804B865}"/>
    </a:ext>
  </a:extLst>
</a:theme>
</file>

<file path=ppt/theme/theme7.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1_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3175">
          <a:solidFill>
            <a:schemeClr val="accent1"/>
          </a:solid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B8097" id="{DBE1B9E9-FF33-4F02-8F36-6FFF6E0BA6AF}" vid="{EC4501E7-9FFE-4E5B-A13D-A3B46EB2EED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516E657B6488145886F1CBB39B1068E" ma:contentTypeVersion="2" ma:contentTypeDescription="Create a new document." ma:contentTypeScope="" ma:versionID="192c2a488c2420c45bd724bd3cf0cb01">
  <xsd:schema xmlns:xsd="http://www.w3.org/2001/XMLSchema" xmlns:xs="http://www.w3.org/2001/XMLSchema" xmlns:p="http://schemas.microsoft.com/office/2006/metadata/properties" xmlns:ns2="194ce0bd-3a45-48ff-8c2f-123aa841f194" targetNamespace="http://schemas.microsoft.com/office/2006/metadata/properties" ma:root="true" ma:fieldsID="ca4ad714e7016cd138c7a980829d615b" ns2:_="">
    <xsd:import namespace="194ce0bd-3a45-48ff-8c2f-123aa841f19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e0bd-3a45-48ff-8c2f-123aa841f1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B5F9C5-002D-457A-BF34-1E605BC72958}">
  <ds:schemaRefs>
    <ds:schemaRef ds:uri="23058e70-624d-40f2-8af8-7f5fed12a2db"/>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4520D4ED-5EFF-4493-8C7C-E2B9B7F9E75A}"/>
</file>

<file path=customXml/itemProps3.xml><?xml version="1.0" encoding="utf-8"?>
<ds:datastoreItem xmlns:ds="http://schemas.openxmlformats.org/officeDocument/2006/customXml" ds:itemID="{4A2483D4-A1C5-4820-9642-446B47761B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6300</TotalTime>
  <Words>3484</Words>
  <Application>Microsoft Office PowerPoint</Application>
  <PresentationFormat>Widescreen</PresentationFormat>
  <Paragraphs>622</Paragraphs>
  <Slides>33</Slides>
  <Notes>32</Notes>
  <HiddenSlides>6</HiddenSlides>
  <MMClips>1</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33</vt:i4>
      </vt:variant>
    </vt:vector>
  </HeadingPairs>
  <TitlesOfParts>
    <vt:vector size="58" baseType="lpstr">
      <vt:lpstr>等线</vt:lpstr>
      <vt:lpstr>MS PGothic</vt:lpstr>
      <vt:lpstr>Arial</vt:lpstr>
      <vt:lpstr>Arial Unicode MS</vt:lpstr>
      <vt:lpstr>Calibri</vt:lpstr>
      <vt:lpstr>Calibri Light</vt:lpstr>
      <vt:lpstr>Consolas</vt:lpstr>
      <vt:lpstr>Segoe UI</vt:lpstr>
      <vt:lpstr>Segoe UI Light</vt:lpstr>
      <vt:lpstr>Segoe UI Semibold</vt:lpstr>
      <vt:lpstr>Segoe UI Semilight</vt:lpstr>
      <vt:lpstr>segoe-ui-normal</vt:lpstr>
      <vt:lpstr>Wingdings</vt:lpstr>
      <vt:lpstr>Office Theme</vt:lpstr>
      <vt:lpstr>1_5-50033_TR23_BO_CT_Template</vt:lpstr>
      <vt:lpstr>MS Cognitive Services Walking Deck</vt:lpstr>
      <vt:lpstr>12_COLOR TEMPLATE</vt:lpstr>
      <vt:lpstr>WHITE TEMPLATE</vt:lpstr>
      <vt:lpstr>1_5-50111_Build 2017_LIGHT GRAY TEMPLATE</vt:lpstr>
      <vt:lpstr>1_Azure_2015</vt:lpstr>
      <vt:lpstr>2_5-30660_TR21_BO_CT_Template</vt:lpstr>
      <vt:lpstr>1_5-50111_Build 2017_DARK GRAY TEMPLATE</vt:lpstr>
      <vt:lpstr>5-50111_Build 2017_LIGHT GRAY TEMPLATE</vt:lpstr>
      <vt:lpstr>1_Office Theme</vt:lpstr>
      <vt:lpstr>1_Microsoft_Light_Template</vt:lpstr>
      <vt:lpstr>PowerPoint Presentation</vt:lpstr>
      <vt:lpstr>PowerPoint Presentation</vt:lpstr>
      <vt:lpstr>PowerPoint Presentation</vt:lpstr>
      <vt:lpstr>PowerPoint Presentation</vt:lpstr>
      <vt:lpstr>Why Microsoft  Cognitive Services?</vt:lpstr>
      <vt:lpstr>Why are these important?</vt:lpstr>
      <vt:lpstr>Vision</vt:lpstr>
      <vt:lpstr>PowerPoint Presentation</vt:lpstr>
      <vt:lpstr>PowerPoint Presentation</vt:lpstr>
      <vt:lpstr>PowerPoint Presentation</vt:lpstr>
      <vt:lpstr>Linguistic Analysis</vt:lpstr>
      <vt:lpstr>PowerPoint Presentation</vt:lpstr>
      <vt:lpstr>PowerPoint Presentation</vt:lpstr>
      <vt:lpstr>PowerPoint Presentation</vt:lpstr>
      <vt:lpstr>PowerPoint Presentation</vt:lpstr>
      <vt:lpstr>PowerPoint Presentation</vt:lpstr>
      <vt:lpstr>PowerPoint Presentation</vt:lpstr>
      <vt:lpstr>What is the Bot Framework? </vt:lpstr>
      <vt:lpstr>Why a Bot? </vt:lpstr>
      <vt:lpstr>PowerPoint Presentation</vt:lpstr>
      <vt:lpstr>Bot Connector Service</vt:lpstr>
      <vt:lpstr>Channels</vt:lpstr>
      <vt:lpstr>Bot Builder </vt:lpstr>
      <vt:lpstr>AI and Resources</vt:lpstr>
      <vt:lpstr>PowerPoint Presentation</vt:lpstr>
      <vt:lpstr>Bot Business Scenarios</vt:lpstr>
      <vt:lpstr>Publish anywhere using Bot Framework</vt:lpstr>
      <vt:lpstr>Sample Architecture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GBB: Being the catalyst to scale</dc:title>
  <dc:creator>Kevin Sauer</dc:creator>
  <cp:lastModifiedBy>Sasha Rosenbaum</cp:lastModifiedBy>
  <cp:revision>66</cp:revision>
  <dcterms:created xsi:type="dcterms:W3CDTF">2017-01-03T22:05:18Z</dcterms:created>
  <dcterms:modified xsi:type="dcterms:W3CDTF">2018-09-18T10:15:38Z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0x0101000516E657B6488145886F1CBB39B1068E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kesauer@microsoft.com</vt:lpwstr>
  </property>
  <property fmtid="{D5CDD505-2E9C-101B-9397-08002B2CF9AE}" pid="6" name="MSIP_Label_f42aa342-8706-4288-bd11-ebb85995028c_SetDate">
    <vt:lpwstr>2017-11-08T14:15:56.6272598Z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